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302" r:id="rId7"/>
    <p:sldId id="26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98" r:id="rId21"/>
    <p:sldId id="299" r:id="rId22"/>
    <p:sldId id="296" r:id="rId23"/>
  </p:sldIdLst>
  <p:sldSz cx="9144000" cy="5143500"/>
  <p:notesSz cx="6858000" cy="9144000"/>
  <p:embeddedFontLst>
    <p:embeddedFont>
      <p:font typeface="SimSun" panose="02010600030101010101" pitchFamily="2" charset="-122"/>
      <p:regular r:id="rId27"/>
    </p:embeddedFont>
    <p:embeddedFont>
      <p:font typeface="Quattrocento Sans" panose="020B0502050000020003"/>
      <p:regular r:id="rId28"/>
    </p:embeddedFont>
    <p:embeddedFont>
      <p:font typeface="Lora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 panose="020B0502050000020003"/>
              <a:buChar char="◉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 panose="020B0502050000020003"/>
              <a:buChar char="○"/>
              <a:defRPr sz="20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 panose="020B0502050000020003"/>
              <a:buChar char="■"/>
              <a:defRPr sz="20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●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○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■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●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○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 panose="020B0502050000020003"/>
              <a:buChar char="■"/>
              <a:defRPr sz="18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0"/>
          <p:cNvSpPr txBox="1"/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 panose="020B0502050000020003"/>
              <a:buChar char="◉"/>
              <a:defRPr sz="24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 panose="020B0502050000020003"/>
              <a:buChar char="○"/>
              <a:defRPr sz="20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 panose="020B0502050000020003"/>
              <a:buChar char="■"/>
              <a:defRPr sz="20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 panose="020B0502050000020003"/>
              <a:buChar char="●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○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■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●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○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 panose="020B0502050000020003"/>
              <a:buChar char="■"/>
              <a:def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hyperlink" Target="https://www.winemag.com/?s=&amp;drink_type=wi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323850" y="1491615"/>
            <a:ext cx="836041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on Wine Reviews</a:t>
            </a:r>
            <a:endParaRPr lang="en-GB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71;p12"/>
          <p:cNvSpPr txBox="1"/>
          <p:nvPr/>
        </p:nvSpPr>
        <p:spPr>
          <a:xfrm>
            <a:off x="1908175" y="3364230"/>
            <a:ext cx="3589020" cy="1159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BIS 634 Final Project</a:t>
            </a: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Qingyang Yu</a:t>
            </a:r>
            <a:endParaRPr lang="en-US" altLang="en-GB" sz="20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75865" y="98755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Analysis</a:t>
            </a:r>
            <a:br>
              <a:rPr lang="en-US" altLang="en-GB"/>
            </a:br>
            <a:r>
              <a:rPr lang="en-US" altLang="en-GB"/>
              <a:t>Summary statistics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07315" y="1779905"/>
            <a:ext cx="4625975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 b="1">
                <a:latin typeface="Times New Roman" panose="02020603050405020304" charset="0"/>
                <a:cs typeface="Times New Roman" panose="02020603050405020304" charset="0"/>
              </a:rPr>
              <a:t>Is there any ways summary statistics might be misleading?</a:t>
            </a:r>
            <a:endParaRPr lang="en-US" sz="19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 b="1">
                <a:latin typeface="Times New Roman" panose="02020603050405020304" charset="0"/>
                <a:cs typeface="Times New Roman" panose="02020603050405020304" charset="0"/>
              </a:rPr>
              <a:t>Histogram of price, skewed by outliers</a:t>
            </a:r>
            <a:endParaRPr lang="en-US" sz="158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 b="1">
                <a:latin typeface="Times New Roman" panose="02020603050405020304" charset="0"/>
                <a:cs typeface="Times New Roman" panose="02020603050405020304" charset="0"/>
              </a:rPr>
              <a:t>Any solutions?</a:t>
            </a:r>
            <a:endParaRPr lang="en-US" sz="19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 b="1">
                <a:latin typeface="Times New Roman" panose="02020603050405020304" charset="0"/>
                <a:cs typeface="Times New Roman" panose="02020603050405020304" charset="0"/>
              </a:rPr>
              <a:t>Exclude wine price that over $300.</a:t>
            </a:r>
            <a:endParaRPr lang="en-US" sz="158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6" name="图片 36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235" y="843280"/>
            <a:ext cx="3214370" cy="2080260"/>
          </a:xfrm>
          <a:prstGeom prst="rect">
            <a:avLst/>
          </a:prstGeom>
        </p:spPr>
      </p:pic>
      <p:pic>
        <p:nvPicPr>
          <p:cNvPr id="35" name="图片 35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2936240"/>
            <a:ext cx="3260090" cy="20402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75865" y="98755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Analysis</a:t>
            </a:r>
            <a:br>
              <a:rPr lang="en-US" altLang="en-GB"/>
            </a:br>
            <a:r>
              <a:rPr lang="en-US" altLang="en-GB"/>
              <a:t>Univariate Analysis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07315" y="1563370"/>
            <a:ext cx="4577715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What is the wine province distribution(relative proportions)?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California (~1/3)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What is the wine country distribution(relative proportions)?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US (&gt;40%)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What is the most reviewed type of grape?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Pinot Noir (&gt;10%)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Is there any winery the major supplier of wines?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No major wine supplier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6770" y="949960"/>
            <a:ext cx="4507230" cy="41935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75865" y="98755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Analysis</a:t>
            </a:r>
            <a:br>
              <a:rPr lang="en-US" altLang="en-GB"/>
            </a:br>
            <a:r>
              <a:rPr lang="en-US" altLang="en-GB"/>
              <a:t>Univariate Analysis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07315" y="1563370"/>
            <a:ext cx="4403090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What is the pattern in terms of wine points or price?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Wine point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Range from 80 to 100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Most score are 87, 88, 90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Normal distribution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Wine price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Range from 5 to 100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Not too expensive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Who reviewed most number of wines?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Roger Voss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843280"/>
            <a:ext cx="4763135" cy="1852295"/>
          </a:xfrm>
          <a:prstGeom prst="rect">
            <a:avLst/>
          </a:prstGeom>
        </p:spPr>
      </p:pic>
      <p:pic>
        <p:nvPicPr>
          <p:cNvPr id="31" name="图片 31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833370"/>
            <a:ext cx="4848225" cy="23291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75865" y="98755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Analysis</a:t>
            </a:r>
            <a:br>
              <a:rPr lang="en-US" altLang="en-GB"/>
            </a:br>
            <a:r>
              <a:rPr lang="en-US" altLang="en-GB"/>
              <a:t>B</a:t>
            </a:r>
            <a:r>
              <a:rPr lang="en-US" altLang="en-GB"/>
              <a:t>ivariate Analysis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0" y="1563370"/>
            <a:ext cx="4111625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Which variety (type of grape) would be best to make wine?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Merlot, Cabernet Sauvignon, Syrah, Portuguese Red, Chardonnay(score 100, $4)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there any relationship between wine points and price?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wine price &lt; 200, most wines earn 87.5 points, price around 15</a:t>
            </a:r>
            <a:endParaRPr lang="en-US" sz="1455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Wine with highest price only got a moderate points</a:t>
            </a:r>
            <a:endParaRPr lang="en-US" sz="1455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highest rated wine is not the most expensive ones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715" y="1142365"/>
            <a:ext cx="5074285" cy="1804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103880"/>
            <a:ext cx="4641850" cy="1679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75865" y="98755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Analysis</a:t>
            </a:r>
            <a:br>
              <a:rPr lang="en-US" altLang="en-GB"/>
            </a:br>
            <a:r>
              <a:rPr lang="en-US" altLang="en-GB"/>
              <a:t>Multivariate Analysis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0" y="1563370"/>
            <a:ext cx="4111625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Is there any relationship among all wine features? Is the relationship weak/moderate/strong?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Positive correlation between wine price and points (very weak, ~0.4)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A stronger correlation between description length and points(~0.51)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Longer wine desciption-&gt;higher score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4" name="图片 44" descr="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215" y="1707515"/>
            <a:ext cx="4704715" cy="26333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187575" y="70688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Data Analysis</a:t>
            </a:r>
            <a:br>
              <a:rPr lang="en-US" altLang="en-GB" sz="1800"/>
            </a:br>
            <a:r>
              <a:rPr lang="en-US" altLang="en-GB" sz="1800"/>
              <a:t>Word Frequency Analysis</a:t>
            </a:r>
            <a:endParaRPr lang="en-US" altLang="en-GB" sz="180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35560" y="1280160"/>
            <a:ext cx="3690620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What are some common terms appeared in the lowest rated and highest rated wine?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300" b="1">
                <a:latin typeface="Times New Roman" panose="02020603050405020304" charset="0"/>
                <a:cs typeface="Times New Roman" panose="02020603050405020304" charset="0"/>
              </a:rPr>
              <a:t>Flavor, adjectives(palate or taste)</a:t>
            </a:r>
            <a:endParaRPr lang="en-US" sz="13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What should a wine company keep in mind to get good reviews?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3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30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get good scores -&gt; aging, concentration and aroma</a:t>
            </a:r>
            <a:endParaRPr lang="en-US" sz="1305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should a wine company keep in mind to get good reviews?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300" b="1">
                <a:latin typeface="Times New Roman" panose="02020603050405020304" charset="0"/>
                <a:cs typeface="Times New Roman" panose="02020603050405020304" charset="0"/>
              </a:rPr>
              <a:t>Expensive wines are more associated with wine age</a:t>
            </a:r>
            <a:endParaRPr lang="en-US" sz="13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0" y="915670"/>
            <a:ext cx="5090795" cy="21640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3061970"/>
            <a:ext cx="4965700" cy="20815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75865" y="87388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Analysis</a:t>
            </a:r>
            <a:br>
              <a:rPr lang="en-US" altLang="en-GB"/>
            </a:br>
            <a:r>
              <a:rPr lang="en-US" altLang="en-GB"/>
              <a:t>Sentiment</a:t>
            </a:r>
            <a:r>
              <a:rPr lang="en-US" altLang="en-GB"/>
              <a:t> Analysis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-108585" y="1563370"/>
            <a:ext cx="4301490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750" b="1">
                <a:latin typeface="Times New Roman" panose="02020603050405020304" charset="0"/>
                <a:cs typeface="Times New Roman" panose="02020603050405020304" charset="0"/>
              </a:rPr>
              <a:t>Is sentiment level related to wine points or price?</a:t>
            </a:r>
            <a:endParaRPr lang="en-US" sz="175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Sentiment level not influence wine price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Sentiment level affects wine points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455" b="1">
                <a:latin typeface="Times New Roman" panose="02020603050405020304" charset="0"/>
                <a:cs typeface="Times New Roman" panose="02020603050405020304" charset="0"/>
              </a:rPr>
              <a:t>If wine description are predicted as ‘positive’ level -&gt; more likely to have a higher score</a:t>
            </a:r>
            <a:endParaRPr lang="en-US" sz="1455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5" name="图片 55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7030" y="1949450"/>
            <a:ext cx="4914900" cy="20662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03475" y="96596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Web Interface</a:t>
            </a:r>
            <a:br>
              <a:rPr lang="en-US" altLang="en-GB"/>
            </a:br>
            <a:r>
              <a:rPr lang="en-US" altLang="en-GB"/>
              <a:t>API server</a:t>
            </a:r>
            <a:endParaRPr lang="en-US" altLang="en-GB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" name="圆角矩形 12"/>
          <p:cNvSpPr/>
          <p:nvPr/>
        </p:nvSpPr>
        <p:spPr>
          <a:xfrm>
            <a:off x="38100" y="1842770"/>
            <a:ext cx="912495" cy="5981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homepage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560" y="2894965"/>
            <a:ext cx="1009015" cy="6248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/background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background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87450" y="2894965"/>
            <a:ext cx="779780" cy="6216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/dataset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dataset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48385" y="1785620"/>
            <a:ext cx="1416050" cy="7251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/univariateAnalysis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univariateAnalysis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55875" y="1785620"/>
            <a:ext cx="1389380" cy="7131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/bivariateAnalysis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bivariateAnalysis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49395" y="1743710"/>
            <a:ext cx="1859280" cy="8350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/WordFrequencyAnalysis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</a:t>
            </a:r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WordFrequencyAnalysis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89320" y="1755140"/>
            <a:ext cx="1466850" cy="7448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/SentimentAnalysis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</a:t>
            </a:r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SentimentAnalysis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37450" y="1743710"/>
            <a:ext cx="1548130" cy="7791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/MultivariateAnalysis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MultivariateAnalysis</a:t>
            </a:r>
            <a:endParaRPr lang="en-US" altLang="zh-CN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15735" y="4083685"/>
            <a:ext cx="938530" cy="613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/Analysis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Analysis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60160" y="2931795"/>
            <a:ext cx="1175385" cy="650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/number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render number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12490" y="915670"/>
            <a:ext cx="1574800" cy="7219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flask application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876415" y="2499995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48170" y="3580130"/>
            <a:ext cx="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9030" y="4156075"/>
            <a:ext cx="1746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do sentiment analysis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7479030" y="3069590"/>
            <a:ext cx="1746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show data in a table</a:t>
            </a:r>
            <a:endParaRPr lang="en-US" altLang="zh-CN" sz="12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835785" y="2643505"/>
            <a:ext cx="1584325" cy="1728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11955" y="2715895"/>
            <a:ext cx="0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003800" y="2643505"/>
            <a:ext cx="1656715" cy="168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491865" y="4349750"/>
            <a:ext cx="1574800" cy="7219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main function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59840" y="4359910"/>
            <a:ext cx="1574800" cy="7219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app.py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接箭头连接符 26"/>
          <p:cNvCxnSpPr>
            <a:stCxn id="26" idx="3"/>
            <a:endCxn id="25" idx="1"/>
          </p:cNvCxnSpPr>
          <p:nvPr/>
        </p:nvCxnSpPr>
        <p:spPr>
          <a:xfrm flipV="1">
            <a:off x="2834640" y="4711065"/>
            <a:ext cx="65722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914015" y="4478020"/>
            <a:ext cx="498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run</a:t>
            </a:r>
            <a:endParaRPr lang="en-US" altLang="zh-CN" sz="12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/>
          <p:nvPr>
            <p:ph type="title"/>
          </p:nvPr>
        </p:nvSpPr>
        <p:spPr>
          <a:xfrm>
            <a:off x="1331595" y="908685"/>
            <a:ext cx="453771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700"/>
              <a:t> Conclusion</a:t>
            </a:r>
            <a:endParaRPr lang="en-US" altLang="en-GB" sz="2700"/>
          </a:p>
        </p:txBody>
      </p:sp>
      <p:sp>
        <p:nvSpPr>
          <p:cNvPr id="767" name="Google Shape;767;p4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86105" y="1491615"/>
            <a:ext cx="7957185" cy="29127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fontAlgn="auto" latinLnBrk="0" hangingPunct="1">
              <a:lnSpc>
                <a:spcPts val="2000"/>
              </a:lnSpc>
            </a:pPr>
            <a:r>
              <a:rPr lang="en-US" sz="2000">
                <a:latin typeface="Times New Roman" panose="02020603050405020304" charset="0"/>
                <a:ea typeface="SimSun" panose="02010600030101010101" pitchFamily="2" charset="-122"/>
              </a:rPr>
              <a:t>- To get a good wine points, aging, concentration and aroma are important factors.</a:t>
            </a:r>
            <a:endParaRPr lang="en-US" sz="20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r>
              <a:rPr lang="en-US" sz="2000">
                <a:latin typeface="Times New Roman" panose="02020603050405020304" charset="0"/>
                <a:ea typeface="SimSun" panose="02010600030101010101" pitchFamily="2" charset="-122"/>
              </a:rPr>
              <a:t>- Wine age is an important factor for customers that prefer expensive wines.</a:t>
            </a:r>
            <a:endParaRPr lang="en-US" sz="20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r>
              <a:rPr lang="en-US" sz="2000">
                <a:latin typeface="Times New Roman" panose="02020603050405020304" charset="0"/>
                <a:ea typeface="SimSun" panose="02010600030101010101" pitchFamily="2" charset="-122"/>
              </a:rPr>
              <a:t>- Description length and wine points has a stronger correlation.</a:t>
            </a:r>
            <a:endParaRPr lang="en-US" sz="20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endParaRPr lang="en-US" sz="20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r>
              <a:rPr lang="en-US" sz="2000">
                <a:latin typeface="Times New Roman" panose="02020603050405020304" charset="0"/>
                <a:ea typeface="SimSun" panose="02010600030101010101" pitchFamily="2" charset="-122"/>
              </a:rPr>
              <a:t>- Each country has its own characteristic and description of wine, indicates different wine drinking style, different wine tastes and wine ingredients.</a:t>
            </a:r>
            <a:endParaRPr lang="en-US" sz="20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endParaRPr lang="en-US" sz="20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r>
              <a:rPr lang="en-US" sz="2000">
                <a:latin typeface="Times New Roman" panose="02020603050405020304" charset="0"/>
                <a:ea typeface="SimSun" panose="02010600030101010101" pitchFamily="2" charset="-122"/>
              </a:rPr>
              <a:t>- Sentiment level affects the wine points.</a:t>
            </a:r>
            <a:endParaRPr lang="zh-CN" altLang="en-US" sz="200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/>
          <p:nvPr>
            <p:ph type="title"/>
          </p:nvPr>
        </p:nvSpPr>
        <p:spPr>
          <a:xfrm>
            <a:off x="1331595" y="908685"/>
            <a:ext cx="453771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700"/>
              <a:t>Difficulties</a:t>
            </a:r>
            <a:endParaRPr lang="en-US" altLang="en-GB" sz="2700"/>
          </a:p>
        </p:txBody>
      </p:sp>
      <p:sp>
        <p:nvSpPr>
          <p:cNvPr id="767" name="Google Shape;767;p4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86105" y="1491615"/>
            <a:ext cx="7957185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fontAlgn="auto" latinLnBrk="0" hangingPunct="1">
              <a:lnSpc>
                <a:spcPts val="2000"/>
              </a:lnSpc>
            </a:pPr>
            <a:r>
              <a:rPr lang="en-US" sz="20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- Text mining</a:t>
            </a:r>
            <a:endParaRPr lang="en-US" sz="20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fontAlgn="auto" latinLnBrk="0" hangingPunct="1">
              <a:lnSpc>
                <a:spcPts val="2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- API implementation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03475" y="873887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</a:t>
            </a:r>
            <a:endParaRPr lang="en-US" altLang="en-GB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15695" y="1331595"/>
            <a:ext cx="3227070" cy="245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Bacground and Motivation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Description on Dataset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Data Acquisition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Data Cleaning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Data Analysis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Summary Statistics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Univariate Analysis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Bivariate Analysis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Multivariate Analysis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Word Frequency Analysis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Sentiment Analysis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95" name="Google Shape;95;p13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Google Shape;92;p13"/>
          <p:cNvSpPr txBox="1"/>
          <p:nvPr/>
        </p:nvSpPr>
        <p:spPr>
          <a:xfrm>
            <a:off x="5220335" y="1331595"/>
            <a:ext cx="3227070" cy="245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Web Interface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API server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Web front-end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Discussion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Conclusion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    </a:t>
            </a:r>
            <a:r>
              <a:rPr lang="en-US" sz="1500" b="1">
                <a:highlight>
                  <a:schemeClr val="accent1"/>
                </a:highlight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Difficulties</a:t>
            </a:r>
            <a:endParaRPr lang="en-US" sz="1500" b="1">
              <a:highlight>
                <a:schemeClr val="accent1"/>
              </a:highlight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/>
          <p:nvPr>
            <p:ph type="title"/>
          </p:nvPr>
        </p:nvSpPr>
        <p:spPr>
          <a:xfrm>
            <a:off x="1331595" y="908685"/>
            <a:ext cx="4537710" cy="435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700"/>
              <a:t>Thank you for listening!</a:t>
            </a:r>
            <a:endParaRPr lang="en-US" altLang="en-GB" sz="2700"/>
          </a:p>
        </p:txBody>
      </p:sp>
      <p:sp>
        <p:nvSpPr>
          <p:cNvPr id="767" name="Google Shape;767;p4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body" idx="1"/>
          </p:nvPr>
        </p:nvSpPr>
        <p:spPr>
          <a:xfrm>
            <a:off x="0" y="4104005"/>
            <a:ext cx="4518660" cy="655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Only professionals could do wine tasting! </a:t>
            </a:r>
            <a:endParaRPr lang="en-US" altLang="en-GB"/>
          </a:p>
        </p:txBody>
      </p:sp>
      <p:sp>
        <p:nvSpPr>
          <p:cNvPr id="119" name="Google Shape;119;p16"/>
          <p:cNvSpPr txBox="1"/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5875" y="555625"/>
            <a:ext cx="3997960" cy="277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18;p16"/>
          <p:cNvSpPr txBox="1"/>
          <p:nvPr/>
        </p:nvSpPr>
        <p:spPr>
          <a:xfrm>
            <a:off x="4716145" y="4104005"/>
            <a:ext cx="4518660" cy="655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◉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○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■"/>
              <a:defRPr sz="20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1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No! </a:t>
            </a:r>
            <a:endParaRPr lang="en-US" altLang="en-GB"/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251460" y="-596265"/>
            <a:ext cx="580199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Background and Motivation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131570"/>
            <a:ext cx="6950710" cy="23558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1187450" y="900430"/>
            <a:ext cx="0" cy="5041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4680" y="1419860"/>
            <a:ext cx="1198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0070C0"/>
                </a:solidFill>
              </a:rPr>
              <a:t>Data Cleaning</a:t>
            </a:r>
            <a:endParaRPr lang="en-US" altLang="zh-CN" sz="1200" b="1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03955" y="900430"/>
            <a:ext cx="0" cy="5041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10205" y="1419860"/>
            <a:ext cx="1588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0070C0"/>
                </a:solidFill>
              </a:rPr>
              <a:t>Sentiment Analysis</a:t>
            </a:r>
            <a:endParaRPr lang="en-US" altLang="zh-CN" sz="1200" b="1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60" y="1491615"/>
            <a:ext cx="1423670" cy="150431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948170" y="2427605"/>
            <a:ext cx="792480" cy="6483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370" y="1695450"/>
            <a:ext cx="843280" cy="660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251460" y="-596265"/>
            <a:ext cx="580199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Background and Motivation</a:t>
            </a:r>
            <a:endParaRPr lang="en-US" altLang="en-GB"/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-108585" y="2860040"/>
            <a:ext cx="4889500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 b="1" i="0">
                <a:latin typeface="Times New Roman" panose="02020603050405020304" charset="0"/>
                <a:cs typeface="Times New Roman" panose="02020603050405020304" charset="0"/>
              </a:rPr>
              <a:t>Whether wine description could reflect sentiment level of human’s subjective emotions</a:t>
            </a:r>
            <a:r>
              <a:rPr lang="zh-CN" altLang="en-US" sz="1900" b="1" i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？</a:t>
            </a:r>
            <a:endParaRPr lang="zh-CN" altLang="en-US" sz="1900" b="1" i="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 b="1" i="0">
                <a:latin typeface="Times New Roman" panose="02020603050405020304" charset="0"/>
                <a:cs typeface="Times New Roman" panose="02020603050405020304" charset="0"/>
              </a:rPr>
              <a:t>Whether wine price, wine points are associated with sentiment level</a:t>
            </a:r>
            <a:r>
              <a:rPr lang="zh-CN" altLang="en-US" sz="1900" b="1" i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？</a:t>
            </a:r>
            <a:endParaRPr lang="zh-CN" altLang="en-US" sz="1900" b="1" i="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Description on Dataset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-151765" y="1563370"/>
            <a:ext cx="4055110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Originated from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hlinkClick r:id="rId1" action="ppaction://hlinkfile"/>
              </a:rPr>
              <a:t>WineEnthusiast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Contain 130k wine reviews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14 variables(</a:t>
            </a:r>
            <a:r>
              <a:rPr lang="en-US" sz="1665">
                <a:latin typeface="Times New Roman" panose="02020603050405020304" charset="0"/>
                <a:cs typeface="Times New Roman" panose="02020603050405020304" charset="0"/>
              </a:rPr>
              <a:t>categorical, numerial, descriptive)</a:t>
            </a:r>
            <a:endParaRPr lang="en-US" sz="1665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Wine description, points, price and variety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58" y="1635443"/>
            <a:ext cx="5240655" cy="256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Acquisition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79705" y="1491615"/>
            <a:ext cx="8220075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CSV file format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Download at kaggle public data repositories on Dec. 05th. 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Well-annotated metadata accessible.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Data License: CC BY-NC-SA 4.0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I am free to: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share(copy and redistribute the material in any medium or format);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adapt(remix, transform, and build upon the material).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Cleaning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77165" y="1336040"/>
            <a:ext cx="8789670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Missing values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For columns contain fewer missing values(i.e., country, province and variety) 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533400" lvl="1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          -&gt;drop the rows include null values.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For columns contain many null values and not quite meaningful(i.e., Unnamed:0 and region_2)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533400" lvl="1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          -&gt;simply drop the columns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For columns contain many null values but the most common value  not representative(i.e., designation, region_1)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533400" lvl="1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          -&gt;replace null values with ‘Unknown’.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For columns that have similar meanings(i.e., taster_name and taster_twitter_handle)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533400" lvl="1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          -&gt;drop one of the column taster_twitter_handle. And replace missing values with Unknown.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For numeric column(i.e., price)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  <a:p>
            <a:pPr marL="533400" lvl="1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580">
                <a:latin typeface="Times New Roman" panose="02020603050405020304" charset="0"/>
                <a:cs typeface="Times New Roman" panose="02020603050405020304" charset="0"/>
              </a:rPr>
              <a:t>          -&gt;replace null values with medians</a:t>
            </a:r>
            <a:endParaRPr lang="en-US" sz="158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Cleaning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77165" y="1336040"/>
            <a:ext cx="8789670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Duplicates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Duplicated in ‘description’ and ‘title’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</a:rPr>
              <a:t>Remove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 Mining</a:t>
            </a:r>
            <a:endParaRPr lang="en-US" sz="19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Turn words into lowercase, remove punctuation.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Tokenize sentences.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Lemmatize each token(e.g. walk, walked, walking -&gt; walk).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>
                <a:latin typeface="Times New Roman" panose="02020603050405020304" charset="0"/>
                <a:cs typeface="Times New Roman" panose="02020603050405020304" charset="0"/>
              </a:rPr>
              <a:t>Analyze on N-gram, when n = 2.</a:t>
            </a:r>
            <a:endParaRPr lang="en-US" sz="19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75865" y="98755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Analysis</a:t>
            </a:r>
            <a:br>
              <a:rPr lang="en-US" altLang="en-GB"/>
            </a:br>
            <a:r>
              <a:rPr lang="en-US" altLang="en-GB"/>
              <a:t>Summary statistics</a:t>
            </a:r>
            <a:endParaRPr lang="en-US" altLang="en-GB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107315" y="1779905"/>
            <a:ext cx="4625975" cy="3182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 b="1">
                <a:latin typeface="Times New Roman" panose="02020603050405020304" charset="0"/>
                <a:cs typeface="Times New Roman" panose="02020603050405020304" charset="0"/>
              </a:rPr>
              <a:t>Is there any ways summary statistics might be misleading?</a:t>
            </a:r>
            <a:endParaRPr lang="en-US" sz="19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 b="1">
                <a:latin typeface="Times New Roman" panose="02020603050405020304" charset="0"/>
                <a:cs typeface="Times New Roman" panose="02020603050405020304" charset="0"/>
              </a:rPr>
              <a:t>Histogram of price, skewed by outliers</a:t>
            </a:r>
            <a:endParaRPr lang="en-US" sz="158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900" b="1">
                <a:latin typeface="Times New Roman" panose="02020603050405020304" charset="0"/>
                <a:cs typeface="Times New Roman" panose="02020603050405020304" charset="0"/>
              </a:rPr>
              <a:t>Any solutions?</a:t>
            </a:r>
            <a:endParaRPr lang="en-US" sz="19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580" b="1">
                <a:latin typeface="Times New Roman" panose="02020603050405020304" charset="0"/>
                <a:cs typeface="Times New Roman" panose="02020603050405020304" charset="0"/>
              </a:rPr>
              <a:t>Exclude wine price that over $300.</a:t>
            </a:r>
            <a:endParaRPr lang="en-US" sz="158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7"/>
          <p:cNvSpPr txBox="1"/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62230"/>
            <a:ext cx="3777615" cy="501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KSO_WM_UNIT_PLACING_PICTURE_USER_VIEWPORT" val="{&quot;height&quot;:4753,&quot;width&quot;:6445}"/>
</p:tagLst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5220</Words>
  <Application>WPS 演示</Application>
  <PresentationFormat/>
  <Paragraphs>266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Arial</vt:lpstr>
      <vt:lpstr>Quattrocento Sans</vt:lpstr>
      <vt:lpstr>Lora</vt:lpstr>
      <vt:lpstr>Times New Roman</vt:lpstr>
      <vt:lpstr>Microsoft YaHei</vt:lpstr>
      <vt:lpstr>Arial Unicode MS</vt:lpstr>
      <vt:lpstr>Calibri</vt:lpstr>
      <vt:lpstr>Viola template</vt:lpstr>
      <vt:lpstr>Sentiment Analysis on Wine Reviews</vt:lpstr>
      <vt:lpstr>Overview</vt:lpstr>
      <vt:lpstr>Background and Motivation</vt:lpstr>
      <vt:lpstr>Background and Motivation</vt:lpstr>
      <vt:lpstr>Description on Dataset</vt:lpstr>
      <vt:lpstr>Data Acquisition</vt:lpstr>
      <vt:lpstr>Data Cleaning</vt:lpstr>
      <vt:lpstr>Data Cleaning</vt:lpstr>
      <vt:lpstr>Data Analysis Summary statistics</vt:lpstr>
      <vt:lpstr>Data Analysis Summary statistics</vt:lpstr>
      <vt:lpstr>Data Analysis Univariate Analysis</vt:lpstr>
      <vt:lpstr>Data Analysis Univariate Analysis</vt:lpstr>
      <vt:lpstr>Data Analysis Bivariate Analysis</vt:lpstr>
      <vt:lpstr>Data Analysis Multivariate Analysis</vt:lpstr>
      <vt:lpstr>Data Analysis Word Frequency Analysis</vt:lpstr>
      <vt:lpstr>Data Analysis Sentiment Analysis</vt:lpstr>
      <vt:lpstr>Web Interface API server</vt:lpstr>
      <vt:lpstr> Conclusion</vt:lpstr>
      <vt:lpstr>Difficulties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于清扬</cp:lastModifiedBy>
  <cp:revision>65</cp:revision>
  <dcterms:created xsi:type="dcterms:W3CDTF">2021-12-20T22:46:00Z</dcterms:created>
  <dcterms:modified xsi:type="dcterms:W3CDTF">2021-12-21T20:13:57Z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1F7C9AF57A6347E3BB78F80DDEA2D65F</vt:lpwstr>
  </property>
  <property fmtid="{D5CDD505-2E9C-101B-9397-08002B2CF9AE}" pid="3" name="KSOProductBuildVer">
    <vt:lpwstr>2052-11.1.0.11194</vt:lpwstr>
  </property>
</Properties>
</file>