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77" r:id="rId5"/>
    <p:sldId id="278" r:id="rId6"/>
    <p:sldId id="276" r:id="rId7"/>
    <p:sldId id="266" r:id="rId8"/>
    <p:sldId id="275" r:id="rId10"/>
    <p:sldId id="273" r:id="rId11"/>
    <p:sldId id="259" r:id="rId12"/>
    <p:sldId id="274" r:id="rId13"/>
    <p:sldId id="264" r:id="rId14"/>
    <p:sldId id="279" r:id="rId15"/>
    <p:sldId id="281" r:id="rId16"/>
    <p:sldId id="282" r:id="rId17"/>
    <p:sldId id="283" r:id="rId18"/>
    <p:sldId id="284" r:id="rId19"/>
    <p:sldId id="261" r:id="rId20"/>
    <p:sldId id="285" r:id="rId21"/>
    <p:sldId id="262" r:id="rId22"/>
    <p:sldId id="263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/>
              <a:t>Qingyi Xu - Consultant</a:t>
            </a: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96951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Recent bike-related purchases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105" y="1618615"/>
            <a:ext cx="4350385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ym typeface="+mn-ea"/>
              </a:rPr>
              <a:t>For both new and old customer lists, f</a:t>
            </a:r>
            <a:r>
              <a:rPr lang="en-US"/>
              <a:t>emales make up the majority of bike-related purchases in past 3 years 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New and old customers share with similar purchase patterns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/>
            <a:endParaRPr lang="en-US"/>
          </a:p>
          <a:p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0" y="1289685"/>
            <a:ext cx="3970655" cy="1538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0" y="2956560"/>
            <a:ext cx="3980815" cy="1593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218305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The number of cars owned in each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105" y="2020570"/>
            <a:ext cx="4783455" cy="23050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NSW has the largest number of customers that do not own a car for both new </a:t>
            </a:r>
            <a:r>
              <a:rPr lang="en-US">
                <a:sym typeface="+mn-ea"/>
              </a:rPr>
              <a:t>and old </a:t>
            </a:r>
            <a:r>
              <a:rPr lang="en-US"/>
              <a:t>customer 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ym typeface="+mn-ea"/>
              </a:rPr>
              <a:t>For new customers, VIC an</a:t>
            </a:r>
            <a:r>
              <a:rPr lang="en-US">
                <a:sym typeface="+mn-ea"/>
              </a:rPr>
              <a:t>d QLD has more customers that own car than that who don’t 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110" y="902970"/>
            <a:ext cx="2945765" cy="2075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10" y="3060700"/>
            <a:ext cx="2945765" cy="1796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RFM Analysis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105" y="1704975"/>
            <a:ext cx="7727315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RFM analysis is used to determine which customers a business should target to increase its revenue and value </a:t>
            </a:r>
            <a:endParaRPr lang="en-US"/>
          </a:p>
          <a:p>
            <a:endParaRPr lang="en-US"/>
          </a:p>
          <a:p>
            <a:r>
              <a:rPr lang="en-US"/>
              <a:t>R - Recency</a:t>
            </a:r>
            <a:endParaRPr lang="en-US"/>
          </a:p>
          <a:p>
            <a:r>
              <a:rPr lang="en-US"/>
              <a:t>F - Frequency </a:t>
            </a:r>
            <a:endParaRPr lang="en-US"/>
          </a:p>
          <a:p>
            <a:r>
              <a:rPr lang="en-US"/>
              <a:t>M - Monetary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5439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Scatter plot based on RFM analysis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105" y="1896745"/>
            <a:ext cx="3980815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Customers that have visited more recently (0-50 days) are more likely to visit more frequently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Higher frequency has a negative relationship with recency values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538605"/>
            <a:ext cx="4584700" cy="2755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396499"/>
            <a:ext cx="4134600" cy="124333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There is a positive relationship between frequency and monetary gained for the business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9590" y="1563370"/>
            <a:ext cx="4584700" cy="2755900"/>
          </a:xfrm>
          <a:prstGeom prst="rect">
            <a:avLst/>
          </a:prstGeom>
        </p:spPr>
      </p:pic>
      <p:sp>
        <p:nvSpPr>
          <p:cNvPr id="4" name="Shape 90"/>
          <p:cNvSpPr/>
          <p:nvPr/>
        </p:nvSpPr>
        <p:spPr>
          <a:xfrm>
            <a:off x="205025" y="95439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Scatter plot based on RFM analysis</a:t>
            </a:r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105" y="1489710"/>
            <a:ext cx="3980815" cy="31013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The figure shows that customers who purchased more recently have generated more revenue than those who shopped a while ago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Customers from recent pasy (50-100 days) show to generate a moderate amount of revenue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Customers who visited over 250 days ago generate low revenue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628140"/>
            <a:ext cx="4584700" cy="2755900"/>
          </a:xfrm>
          <a:prstGeom prst="rect">
            <a:avLst/>
          </a:prstGeom>
        </p:spPr>
      </p:pic>
      <p:sp>
        <p:nvSpPr>
          <p:cNvPr id="4" name="Shape 90"/>
          <p:cNvSpPr/>
          <p:nvPr/>
        </p:nvSpPr>
        <p:spPr>
          <a:xfrm>
            <a:off x="205025" y="95439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Scatter plot based on RFM analysis</a:t>
            </a:r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Customer title along with RFM values assigned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025" y="1704984"/>
            <a:ext cx="4134600" cy="4470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 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320" y="1913890"/>
            <a:ext cx="4305300" cy="24511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80390" y="3744595"/>
          <a:ext cx="3497580" cy="620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95"/>
                <a:gridCol w="874395"/>
                <a:gridCol w="874395"/>
                <a:gridCol w="874395"/>
              </a:tblGrid>
              <a:tr h="298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0-211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211-311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311-411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411-433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21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Bronz</a:t>
                      </a:r>
                      <a:r>
                        <a:rPr lang="en-US" altLang="zh-CN" sz="1000">
                          <a:sym typeface="+mn-ea"/>
                        </a:rPr>
                        <a:t>e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Silve</a:t>
                      </a:r>
                      <a:r>
                        <a:rPr lang="en-US" altLang="zh-CN" sz="1000">
                          <a:sym typeface="+mn-ea"/>
                        </a:rPr>
                        <a:t>r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Gold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Platinum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Shape 91"/>
          <p:cNvSpPr/>
          <p:nvPr/>
        </p:nvSpPr>
        <p:spPr>
          <a:xfrm>
            <a:off x="330755" y="1704984"/>
            <a:ext cx="4134600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We assigned each customer with an RFM value according to the formula:</a:t>
            </a:r>
            <a:endParaRPr lang="en-US"/>
          </a:p>
          <a:p>
            <a:endParaRPr lang="en-US"/>
          </a:p>
          <a:p>
            <a:r>
              <a:rPr lang="en-US"/>
              <a:t>RFM value = Recency*100+Frequency*10+Monetary</a:t>
            </a:r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 Then customer titles were given:</a:t>
            </a:r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0" name="Shape 99"/>
          <p:cNvSpPr/>
          <p:nvPr/>
        </p:nvSpPr>
        <p:spPr>
          <a:xfrm>
            <a:off x="205025" y="108393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Feature selection</a:t>
            </a:r>
            <a:endParaRPr lang="en-US"/>
          </a:p>
        </p:txBody>
      </p:sp>
      <p:sp>
        <p:nvSpPr>
          <p:cNvPr id="151" name="Shape 100"/>
          <p:cNvSpPr/>
          <p:nvPr/>
        </p:nvSpPr>
        <p:spPr>
          <a:xfrm>
            <a:off x="205105" y="1883410"/>
            <a:ext cx="4826000" cy="23050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charset="0"/>
            </a:pPr>
            <a:r>
              <a:rPr lang="en-US"/>
              <a:t>Top factors in terms of feature importance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age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past_3_years bike_related_purchases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tenure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property_valuation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job_industry_category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wealth_segment</a:t>
            </a:r>
            <a:endParaRPr lang="en-US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Added point</a:t>
            </a:r>
            <a:endParaRPr lang="en-US"/>
          </a:p>
        </p:txBody>
      </p:sp>
      <p:sp>
        <p:nvSpPr>
          <p:cNvPr id="151" name="Shape 100"/>
          <p:cNvSpPr/>
          <p:nvPr/>
        </p:nvSpPr>
        <p:spPr>
          <a:xfrm>
            <a:off x="205105" y="2164715"/>
            <a:ext cx="8449310" cy="124333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'Customer title' from old customer list was used as labels for modeling in order to select the most important feature to identify new customer with high value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Random Forest algorithmn was applied for feature selection </a:t>
            </a:r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The goal of our task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402590" y="1734185"/>
            <a:ext cx="3294380" cy="31013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t>Using the existing 3 datasets (Cust</a:t>
            </a:r>
            <a:r>
              <a:t>omer demographic, customer address and transactions) as a labelled dataset</a:t>
            </a:r>
          </a:p>
          <a:p>
            <a:pPr>
              <a:buFont typeface="Wingdings" panose="05000000000000000000" charset="0"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ecommend which of these </a:t>
            </a:r>
            <a:r>
              <a:rPr i="1">
                <a:sym typeface="+mn-ea"/>
              </a:rPr>
              <a:t>1000 new customers</a:t>
            </a:r>
            <a:r>
              <a:rPr>
                <a:sym typeface="+mn-ea"/>
              </a:rPr>
              <a:t> </a:t>
            </a:r>
            <a:r>
              <a:rPr>
                <a:sym typeface="+mn-ea"/>
              </a:rPr>
              <a:t>should be targeted to drive the most value for the organisation. </a:t>
            </a:r>
            <a:endParaRPr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225" y="1045845"/>
            <a:ext cx="3130550" cy="3905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The outline of our task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348615" y="1833880"/>
            <a:ext cx="5297170" cy="24079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 sz="1800" b="1"/>
              <a:t>Data Exploration</a:t>
            </a:r>
            <a:endParaRPr 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Customer Analysis</a:t>
            </a:r>
            <a:endParaRPr lang="en-US" sz="1800"/>
          </a:p>
          <a:p>
            <a:pPr marL="285750" indent="-285750"/>
            <a:endParaRPr 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800" b="1"/>
              <a:t>Model Development</a:t>
            </a:r>
            <a:endParaRPr 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RFM Analysis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Feature selection</a:t>
            </a:r>
            <a:endParaRPr lang="en-US" sz="1800"/>
          </a:p>
          <a:p>
            <a:pPr marL="342900" indent="-342900">
              <a:buFont typeface="Wingdings" panose="05000000000000000000" charset="0"/>
              <a:buChar char="Ø"/>
            </a:pPr>
            <a:endParaRPr lang="en-US" sz="1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sym typeface="+mn-ea"/>
              </a:rPr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Customer analysis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105" y="1833245"/>
            <a:ext cx="7966075" cy="28359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Age &amp; Gender distribution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Job category distribution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Wealth Segment distribution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Recent bike-related purchases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The number of cars owned in each state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105" y="1849120"/>
            <a:ext cx="4497070" cy="31013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Old customer's age is generally in line with normal distribution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For both new and old customers, the number of customers aged 50-59 is the largest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The percentage of new customers aged over 80 is larger than the porportion of old customers 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</p:txBody>
      </p:sp>
      <p:sp>
        <p:nvSpPr>
          <p:cNvPr id="4" name="Shape 81"/>
          <p:cNvSpPr/>
          <p:nvPr/>
        </p:nvSpPr>
        <p:spPr>
          <a:xfrm>
            <a:off x="205105" y="1083310"/>
            <a:ext cx="413448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Age distibution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6325" y="918845"/>
            <a:ext cx="3224530" cy="1938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55" y="2967990"/>
            <a:ext cx="3201670" cy="1924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67995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133" name="Shape 82"/>
          <p:cNvSpPr/>
          <p:nvPr/>
        </p:nvSpPr>
        <p:spPr>
          <a:xfrm>
            <a:off x="349170" y="1736099"/>
            <a:ext cx="4134600" cy="4470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</a:p>
        </p:txBody>
      </p:sp>
      <p:sp>
        <p:nvSpPr>
          <p:cNvPr id="4" name="Shape 81"/>
          <p:cNvSpPr/>
          <p:nvPr/>
        </p:nvSpPr>
        <p:spPr>
          <a:xfrm>
            <a:off x="205105" y="1083310"/>
            <a:ext cx="413448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Gender distibution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9230" y="3018790"/>
            <a:ext cx="3303270" cy="1985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0" y="961390"/>
            <a:ext cx="3303270" cy="1985645"/>
          </a:xfrm>
          <a:prstGeom prst="rect">
            <a:avLst/>
          </a:prstGeom>
        </p:spPr>
      </p:pic>
      <p:sp>
        <p:nvSpPr>
          <p:cNvPr id="9" name="Shape 82"/>
          <p:cNvSpPr/>
          <p:nvPr/>
        </p:nvSpPr>
        <p:spPr>
          <a:xfrm>
            <a:off x="205025" y="1736099"/>
            <a:ext cx="4134600" cy="17741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Gender distribution is almost even for both new and old customers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The proportion of customers with unknown gender (respenting 'U') is around 2%</a:t>
            </a:r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105" y="1786890"/>
            <a:ext cx="4655820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In all age groups, the majority of customers are classified as 'Mass Customer'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The next category is 'High Net Worth' 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For new customers aged between 50-59, 'Affluent Customer' has larger number than 'High Net Worth'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</p:txBody>
      </p:sp>
      <p:sp>
        <p:nvSpPr>
          <p:cNvPr id="5" name="Shape 81"/>
          <p:cNvSpPr/>
          <p:nvPr/>
        </p:nvSpPr>
        <p:spPr>
          <a:xfrm>
            <a:off x="205105" y="1083310"/>
            <a:ext cx="472059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Wealth segment distribution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0" y="949960"/>
            <a:ext cx="3220085" cy="1992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3102610"/>
            <a:ext cx="3213735" cy="1896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5185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Job industry category distribution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105" y="1487170"/>
            <a:ext cx="8565515" cy="17741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l"/>
            </a:pPr>
            <a:r>
              <a:t>Manufacturing </a:t>
            </a:r>
            <a:r>
              <a:rPr lang="en-US"/>
              <a:t>(24%) </a:t>
            </a:r>
            <a:r>
              <a:t>accounted for the largest number of customers, followed by financial services </a:t>
            </a:r>
            <a:r>
              <a:rPr lang="en-US"/>
              <a:t>(23%-24%) for both new and old customers</a:t>
            </a: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The smallest number of customers are in Telecommunications and Agriculture</a:t>
            </a:r>
            <a:endParaRPr lang="en-US"/>
          </a:p>
          <a:p>
            <a:pPr marL="285750" indent="-285750"/>
            <a:endParaRPr lang="en-US"/>
          </a:p>
          <a:p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415" y="2818765"/>
            <a:ext cx="3209925" cy="2171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2804160"/>
            <a:ext cx="3192145" cy="2185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9efd903e-09b2-4a6c-9412-64a7c21b861e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3610</Words>
  <Application>WPS 演示</Application>
  <PresentationFormat/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Arial</vt:lpstr>
      <vt:lpstr>Open Sans Extrabold</vt:lpstr>
      <vt:lpstr>Segoe Print</vt:lpstr>
      <vt:lpstr>Open Sans Light</vt:lpstr>
      <vt:lpstr>Open Sans</vt:lpstr>
      <vt:lpstr>Calibri</vt:lpstr>
      <vt:lpstr>微软雅黑</vt:lpstr>
      <vt:lpstr>Arial Unicode MS</vt:lpstr>
      <vt:lpstr>微软雅黑 Light</vt:lpstr>
      <vt:lpstr>Helvetica</vt:lpstr>
      <vt:lpstr>Wingdings</vt:lpstr>
      <vt:lpstr>Comic Sans MS</vt:lpstr>
      <vt:lpstr>Times New Roman</vt:lpstr>
      <vt:lpstr>等线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April</cp:lastModifiedBy>
  <cp:revision>2</cp:revision>
  <dcterms:created xsi:type="dcterms:W3CDTF">2020-10-31T09:29:24Z</dcterms:created>
  <dcterms:modified xsi:type="dcterms:W3CDTF">2020-10-31T09:30:56Z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