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21"/>
    <p:restoredTop sz="94629"/>
  </p:normalViewPr>
  <p:slideViewPr>
    <p:cSldViewPr snapToGrid="0">
      <p:cViewPr varScale="1">
        <p:scale>
          <a:sx n="66" d="100"/>
          <a:sy n="66" d="100"/>
        </p:scale>
        <p:origin x="192"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9490B-8F88-477B-8D8B-D67FBDAC271D}"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768546EA-0129-4A6C-8A40-0DB89B345E1C}">
      <dgm:prSet/>
      <dgm:spPr/>
      <dgm:t>
        <a:bodyPr/>
        <a:lstStyle/>
        <a:p>
          <a:r>
            <a:rPr lang="en-US"/>
            <a:t>An interdisciplinary field that applies computational and information science methods to medical and health research</a:t>
          </a:r>
        </a:p>
      </dgm:t>
    </dgm:pt>
    <dgm:pt modelId="{96FDEF1D-0EE5-4E87-8D26-AD39A8A90DBD}" type="parTrans" cxnId="{B5E4DD1B-87C5-4E01-AFFE-42055EB6822A}">
      <dgm:prSet/>
      <dgm:spPr/>
      <dgm:t>
        <a:bodyPr/>
        <a:lstStyle/>
        <a:p>
          <a:endParaRPr lang="en-US"/>
        </a:p>
      </dgm:t>
    </dgm:pt>
    <dgm:pt modelId="{17CAF626-CCE1-4075-AE73-89CDD41990B3}" type="sibTrans" cxnId="{B5E4DD1B-87C5-4E01-AFFE-42055EB6822A}">
      <dgm:prSet/>
      <dgm:spPr/>
      <dgm:t>
        <a:bodyPr/>
        <a:lstStyle/>
        <a:p>
          <a:endParaRPr lang="en-US"/>
        </a:p>
      </dgm:t>
    </dgm:pt>
    <dgm:pt modelId="{E679F219-C053-42A1-9FDE-1706FFE1A055}">
      <dgm:prSet/>
      <dgm:spPr/>
      <dgm:t>
        <a:bodyPr/>
        <a:lstStyle/>
        <a:p>
          <a:r>
            <a:rPr lang="en-US"/>
            <a:t>Subfields: Public Health, Clinical, and Genomic </a:t>
          </a:r>
        </a:p>
      </dgm:t>
    </dgm:pt>
    <dgm:pt modelId="{EB9423C1-E5A1-4722-BD0D-086AA02B4E1C}" type="parTrans" cxnId="{E2ADF255-A3AC-4108-AB6C-E1A5297202F6}">
      <dgm:prSet/>
      <dgm:spPr/>
      <dgm:t>
        <a:bodyPr/>
        <a:lstStyle/>
        <a:p>
          <a:endParaRPr lang="en-US"/>
        </a:p>
      </dgm:t>
    </dgm:pt>
    <dgm:pt modelId="{C986ECA8-02B0-4D39-BAE4-154CA5A6BC64}" type="sibTrans" cxnId="{E2ADF255-A3AC-4108-AB6C-E1A5297202F6}">
      <dgm:prSet/>
      <dgm:spPr/>
      <dgm:t>
        <a:bodyPr/>
        <a:lstStyle/>
        <a:p>
          <a:endParaRPr lang="en-US"/>
        </a:p>
      </dgm:t>
    </dgm:pt>
    <dgm:pt modelId="{0D8859BF-D87D-436E-8947-07CABB867A2D}" type="pres">
      <dgm:prSet presAssocID="{22F9490B-8F88-477B-8D8B-D67FBDAC271D}" presName="root" presStyleCnt="0">
        <dgm:presLayoutVars>
          <dgm:dir/>
          <dgm:resizeHandles val="exact"/>
        </dgm:presLayoutVars>
      </dgm:prSet>
      <dgm:spPr/>
    </dgm:pt>
    <dgm:pt modelId="{842E385E-76FB-4D90-8A46-522508731552}" type="pres">
      <dgm:prSet presAssocID="{768546EA-0129-4A6C-8A40-0DB89B345E1C}" presName="compNode" presStyleCnt="0"/>
      <dgm:spPr/>
    </dgm:pt>
    <dgm:pt modelId="{AC4D6448-93F6-4C8C-B7A6-A5DF70F025F1}" type="pres">
      <dgm:prSet presAssocID="{768546EA-0129-4A6C-8A40-0DB89B345E1C}" presName="bgRect" presStyleLbl="bgShp" presStyleIdx="0" presStyleCnt="2"/>
      <dgm:spPr/>
    </dgm:pt>
    <dgm:pt modelId="{16ED7C26-3793-4CE7-9F4B-C9110E55ED24}" type="pres">
      <dgm:prSet presAssocID="{768546EA-0129-4A6C-8A40-0DB89B345E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7DF5AF52-7DBC-4688-B2D8-14D5BBC1D62B}" type="pres">
      <dgm:prSet presAssocID="{768546EA-0129-4A6C-8A40-0DB89B345E1C}" presName="spaceRect" presStyleCnt="0"/>
      <dgm:spPr/>
    </dgm:pt>
    <dgm:pt modelId="{3A61A588-82F0-41E6-BA89-55BB100A703C}" type="pres">
      <dgm:prSet presAssocID="{768546EA-0129-4A6C-8A40-0DB89B345E1C}" presName="parTx" presStyleLbl="revTx" presStyleIdx="0" presStyleCnt="2">
        <dgm:presLayoutVars>
          <dgm:chMax val="0"/>
          <dgm:chPref val="0"/>
        </dgm:presLayoutVars>
      </dgm:prSet>
      <dgm:spPr/>
    </dgm:pt>
    <dgm:pt modelId="{9F9A4BB0-AC69-4212-86CD-42A64794E83C}" type="pres">
      <dgm:prSet presAssocID="{17CAF626-CCE1-4075-AE73-89CDD41990B3}" presName="sibTrans" presStyleCnt="0"/>
      <dgm:spPr/>
    </dgm:pt>
    <dgm:pt modelId="{EB760443-A018-40CF-B440-2963FA1C6A21}" type="pres">
      <dgm:prSet presAssocID="{E679F219-C053-42A1-9FDE-1706FFE1A055}" presName="compNode" presStyleCnt="0"/>
      <dgm:spPr/>
    </dgm:pt>
    <dgm:pt modelId="{09A2F4B3-4E16-4B0A-A92D-650399CE5174}" type="pres">
      <dgm:prSet presAssocID="{E679F219-C053-42A1-9FDE-1706FFE1A055}" presName="bgRect" presStyleLbl="bgShp" presStyleIdx="1" presStyleCnt="2"/>
      <dgm:spPr/>
    </dgm:pt>
    <dgm:pt modelId="{0B0A6E6F-D720-4C13-8032-EE3661500EFA}" type="pres">
      <dgm:prSet presAssocID="{E679F219-C053-42A1-9FDE-1706FFE1A05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3E195000-B96C-4B0A-AF82-85F27CC701AF}" type="pres">
      <dgm:prSet presAssocID="{E679F219-C053-42A1-9FDE-1706FFE1A055}" presName="spaceRect" presStyleCnt="0"/>
      <dgm:spPr/>
    </dgm:pt>
    <dgm:pt modelId="{ED7AA1FA-CA7A-46B2-8301-CB0DA82DC3B6}" type="pres">
      <dgm:prSet presAssocID="{E679F219-C053-42A1-9FDE-1706FFE1A055}" presName="parTx" presStyleLbl="revTx" presStyleIdx="1" presStyleCnt="2">
        <dgm:presLayoutVars>
          <dgm:chMax val="0"/>
          <dgm:chPref val="0"/>
        </dgm:presLayoutVars>
      </dgm:prSet>
      <dgm:spPr/>
    </dgm:pt>
  </dgm:ptLst>
  <dgm:cxnLst>
    <dgm:cxn modelId="{9D6A1713-2CE4-8448-98E7-2A8C524481C2}" type="presOf" srcId="{E679F219-C053-42A1-9FDE-1706FFE1A055}" destId="{ED7AA1FA-CA7A-46B2-8301-CB0DA82DC3B6}" srcOrd="0" destOrd="0" presId="urn:microsoft.com/office/officeart/2018/2/layout/IconVerticalSolidList"/>
    <dgm:cxn modelId="{B5E4DD1B-87C5-4E01-AFFE-42055EB6822A}" srcId="{22F9490B-8F88-477B-8D8B-D67FBDAC271D}" destId="{768546EA-0129-4A6C-8A40-0DB89B345E1C}" srcOrd="0" destOrd="0" parTransId="{96FDEF1D-0EE5-4E87-8D26-AD39A8A90DBD}" sibTransId="{17CAF626-CCE1-4075-AE73-89CDD41990B3}"/>
    <dgm:cxn modelId="{0C56F24F-E848-8744-AE59-4F72838A750B}" type="presOf" srcId="{22F9490B-8F88-477B-8D8B-D67FBDAC271D}" destId="{0D8859BF-D87D-436E-8947-07CABB867A2D}" srcOrd="0" destOrd="0" presId="urn:microsoft.com/office/officeart/2018/2/layout/IconVerticalSolidList"/>
    <dgm:cxn modelId="{E2ADF255-A3AC-4108-AB6C-E1A5297202F6}" srcId="{22F9490B-8F88-477B-8D8B-D67FBDAC271D}" destId="{E679F219-C053-42A1-9FDE-1706FFE1A055}" srcOrd="1" destOrd="0" parTransId="{EB9423C1-E5A1-4722-BD0D-086AA02B4E1C}" sibTransId="{C986ECA8-02B0-4D39-BAE4-154CA5A6BC64}"/>
    <dgm:cxn modelId="{773F3A74-C150-0643-BC7C-57240B0ECC04}" type="presOf" srcId="{768546EA-0129-4A6C-8A40-0DB89B345E1C}" destId="{3A61A588-82F0-41E6-BA89-55BB100A703C}" srcOrd="0" destOrd="0" presId="urn:microsoft.com/office/officeart/2018/2/layout/IconVerticalSolidList"/>
    <dgm:cxn modelId="{538E39CA-ED38-D942-8F8C-CEA23BDA07E9}" type="presParOf" srcId="{0D8859BF-D87D-436E-8947-07CABB867A2D}" destId="{842E385E-76FB-4D90-8A46-522508731552}" srcOrd="0" destOrd="0" presId="urn:microsoft.com/office/officeart/2018/2/layout/IconVerticalSolidList"/>
    <dgm:cxn modelId="{31E95F0B-D974-424E-9480-742CFD22A784}" type="presParOf" srcId="{842E385E-76FB-4D90-8A46-522508731552}" destId="{AC4D6448-93F6-4C8C-B7A6-A5DF70F025F1}" srcOrd="0" destOrd="0" presId="urn:microsoft.com/office/officeart/2018/2/layout/IconVerticalSolidList"/>
    <dgm:cxn modelId="{0BC232A9-9629-064D-BDFC-6DD93874D22B}" type="presParOf" srcId="{842E385E-76FB-4D90-8A46-522508731552}" destId="{16ED7C26-3793-4CE7-9F4B-C9110E55ED24}" srcOrd="1" destOrd="0" presId="urn:microsoft.com/office/officeart/2018/2/layout/IconVerticalSolidList"/>
    <dgm:cxn modelId="{4331B0D9-7AD8-6F42-BADC-A2CC629AAB17}" type="presParOf" srcId="{842E385E-76FB-4D90-8A46-522508731552}" destId="{7DF5AF52-7DBC-4688-B2D8-14D5BBC1D62B}" srcOrd="2" destOrd="0" presId="urn:microsoft.com/office/officeart/2018/2/layout/IconVerticalSolidList"/>
    <dgm:cxn modelId="{D59D97FE-7AAE-374F-BC99-5E1037FB415B}" type="presParOf" srcId="{842E385E-76FB-4D90-8A46-522508731552}" destId="{3A61A588-82F0-41E6-BA89-55BB100A703C}" srcOrd="3" destOrd="0" presId="urn:microsoft.com/office/officeart/2018/2/layout/IconVerticalSolidList"/>
    <dgm:cxn modelId="{41F652E8-DF2C-BF47-9D15-FD72C791EDE7}" type="presParOf" srcId="{0D8859BF-D87D-436E-8947-07CABB867A2D}" destId="{9F9A4BB0-AC69-4212-86CD-42A64794E83C}" srcOrd="1" destOrd="0" presId="urn:microsoft.com/office/officeart/2018/2/layout/IconVerticalSolidList"/>
    <dgm:cxn modelId="{3F8DA48A-FCE0-0044-B3F2-0D2ACF632B21}" type="presParOf" srcId="{0D8859BF-D87D-436E-8947-07CABB867A2D}" destId="{EB760443-A018-40CF-B440-2963FA1C6A21}" srcOrd="2" destOrd="0" presId="urn:microsoft.com/office/officeart/2018/2/layout/IconVerticalSolidList"/>
    <dgm:cxn modelId="{EAE3C21F-9800-1444-81FE-5E82D9E2E3E7}" type="presParOf" srcId="{EB760443-A018-40CF-B440-2963FA1C6A21}" destId="{09A2F4B3-4E16-4B0A-A92D-650399CE5174}" srcOrd="0" destOrd="0" presId="urn:microsoft.com/office/officeart/2018/2/layout/IconVerticalSolidList"/>
    <dgm:cxn modelId="{C81B4185-3C77-FD4E-867B-969DEC8F0954}" type="presParOf" srcId="{EB760443-A018-40CF-B440-2963FA1C6A21}" destId="{0B0A6E6F-D720-4C13-8032-EE3661500EFA}" srcOrd="1" destOrd="0" presId="urn:microsoft.com/office/officeart/2018/2/layout/IconVerticalSolidList"/>
    <dgm:cxn modelId="{34A00044-6D18-F94F-BF0A-EA8673531521}" type="presParOf" srcId="{EB760443-A018-40CF-B440-2963FA1C6A21}" destId="{3E195000-B96C-4B0A-AF82-85F27CC701AF}" srcOrd="2" destOrd="0" presId="urn:microsoft.com/office/officeart/2018/2/layout/IconVerticalSolidList"/>
    <dgm:cxn modelId="{294F1AF8-897D-5D44-8978-67E7FA14FA01}" type="presParOf" srcId="{EB760443-A018-40CF-B440-2963FA1C6A21}" destId="{ED7AA1FA-CA7A-46B2-8301-CB0DA82DC3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CA289-1E59-4FA7-A23A-51E1AF5C3BF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A2A404D-3245-4469-B9EF-22FBCD0C171D}">
      <dgm:prSet/>
      <dgm:spPr/>
      <dgm:t>
        <a:bodyPr/>
        <a:lstStyle/>
        <a:p>
          <a:r>
            <a:rPr lang="en-US"/>
            <a:t>Regression (predictive) modeling for epidemiology</a:t>
          </a:r>
        </a:p>
      </dgm:t>
    </dgm:pt>
    <dgm:pt modelId="{1125D8D3-3CCC-4DF2-A1D6-765C6B1D970A}" type="parTrans" cxnId="{08174B5C-ACA8-4265-BE2F-10D187C79162}">
      <dgm:prSet/>
      <dgm:spPr/>
      <dgm:t>
        <a:bodyPr/>
        <a:lstStyle/>
        <a:p>
          <a:endParaRPr lang="en-US"/>
        </a:p>
      </dgm:t>
    </dgm:pt>
    <dgm:pt modelId="{4D8E3143-9F93-4EF3-AFE0-7BE15C439E69}" type="sibTrans" cxnId="{08174B5C-ACA8-4265-BE2F-10D187C79162}">
      <dgm:prSet/>
      <dgm:spPr/>
      <dgm:t>
        <a:bodyPr/>
        <a:lstStyle/>
        <a:p>
          <a:endParaRPr lang="en-US"/>
        </a:p>
      </dgm:t>
    </dgm:pt>
    <dgm:pt modelId="{CA7123F4-9E18-49D0-9FC5-CC082CEAA647}">
      <dgm:prSet/>
      <dgm:spPr/>
      <dgm:t>
        <a:bodyPr/>
        <a:lstStyle/>
        <a:p>
          <a:r>
            <a:rPr lang="en-US"/>
            <a:t>Explanatory modeling for patient profiling to curate preventive care measurements by knowing what related attributes to look for</a:t>
          </a:r>
        </a:p>
      </dgm:t>
    </dgm:pt>
    <dgm:pt modelId="{D8F60A89-CEB6-4057-973E-A6275F4379A4}" type="parTrans" cxnId="{33FFF6A0-B93C-4266-BD72-E6CC8712D722}">
      <dgm:prSet/>
      <dgm:spPr/>
      <dgm:t>
        <a:bodyPr/>
        <a:lstStyle/>
        <a:p>
          <a:endParaRPr lang="en-US"/>
        </a:p>
      </dgm:t>
    </dgm:pt>
    <dgm:pt modelId="{C884B30A-9B07-4413-9462-E2CEA77EF4FE}" type="sibTrans" cxnId="{33FFF6A0-B93C-4266-BD72-E6CC8712D722}">
      <dgm:prSet/>
      <dgm:spPr/>
      <dgm:t>
        <a:bodyPr/>
        <a:lstStyle/>
        <a:p>
          <a:endParaRPr lang="en-US"/>
        </a:p>
      </dgm:t>
    </dgm:pt>
    <dgm:pt modelId="{1ABA322B-8022-45DF-A74E-4DDC42239B48}">
      <dgm:prSet/>
      <dgm:spPr/>
      <dgm:t>
        <a:bodyPr/>
        <a:lstStyle/>
        <a:p>
          <a:r>
            <a:rPr lang="en-US"/>
            <a:t>Primarily did analysis with text files </a:t>
          </a:r>
        </a:p>
      </dgm:t>
    </dgm:pt>
    <dgm:pt modelId="{CAD546D6-ADF5-4F7E-A42E-D8BB42759E6D}" type="parTrans" cxnId="{B94512EC-C67E-4582-9AE5-6E6F0B98150E}">
      <dgm:prSet/>
      <dgm:spPr/>
      <dgm:t>
        <a:bodyPr/>
        <a:lstStyle/>
        <a:p>
          <a:endParaRPr lang="en-US"/>
        </a:p>
      </dgm:t>
    </dgm:pt>
    <dgm:pt modelId="{E03DA103-A797-4F56-B9B0-B43A15CF3EB7}" type="sibTrans" cxnId="{B94512EC-C67E-4582-9AE5-6E6F0B98150E}">
      <dgm:prSet/>
      <dgm:spPr/>
      <dgm:t>
        <a:bodyPr/>
        <a:lstStyle/>
        <a:p>
          <a:endParaRPr lang="en-US"/>
        </a:p>
      </dgm:t>
    </dgm:pt>
    <dgm:pt modelId="{E83FA15E-D2C5-2749-8967-946E14E7F459}" type="pres">
      <dgm:prSet presAssocID="{F4BCA289-1E59-4FA7-A23A-51E1AF5C3BF1}" presName="hierChild1" presStyleCnt="0">
        <dgm:presLayoutVars>
          <dgm:chPref val="1"/>
          <dgm:dir/>
          <dgm:animOne val="branch"/>
          <dgm:animLvl val="lvl"/>
          <dgm:resizeHandles/>
        </dgm:presLayoutVars>
      </dgm:prSet>
      <dgm:spPr/>
    </dgm:pt>
    <dgm:pt modelId="{24A64EE4-196F-E14E-BA56-D23D7CEE8F3D}" type="pres">
      <dgm:prSet presAssocID="{8A2A404D-3245-4469-B9EF-22FBCD0C171D}" presName="hierRoot1" presStyleCnt="0"/>
      <dgm:spPr/>
    </dgm:pt>
    <dgm:pt modelId="{AD727AED-D58A-6B44-B5FB-30407FBD592B}" type="pres">
      <dgm:prSet presAssocID="{8A2A404D-3245-4469-B9EF-22FBCD0C171D}" presName="composite" presStyleCnt="0"/>
      <dgm:spPr/>
    </dgm:pt>
    <dgm:pt modelId="{777AD488-725D-AA40-964C-5855ABFD6690}" type="pres">
      <dgm:prSet presAssocID="{8A2A404D-3245-4469-B9EF-22FBCD0C171D}" presName="background" presStyleLbl="node0" presStyleIdx="0" presStyleCnt="3"/>
      <dgm:spPr/>
    </dgm:pt>
    <dgm:pt modelId="{F78B25C9-CB44-6B49-B876-0B10984EAB38}" type="pres">
      <dgm:prSet presAssocID="{8A2A404D-3245-4469-B9EF-22FBCD0C171D}" presName="text" presStyleLbl="fgAcc0" presStyleIdx="0" presStyleCnt="3">
        <dgm:presLayoutVars>
          <dgm:chPref val="3"/>
        </dgm:presLayoutVars>
      </dgm:prSet>
      <dgm:spPr/>
    </dgm:pt>
    <dgm:pt modelId="{B8DC3D90-D8D5-EE43-BAE8-5D84D4E22BDF}" type="pres">
      <dgm:prSet presAssocID="{8A2A404D-3245-4469-B9EF-22FBCD0C171D}" presName="hierChild2" presStyleCnt="0"/>
      <dgm:spPr/>
    </dgm:pt>
    <dgm:pt modelId="{3E3177DC-FD5A-5545-9C3E-D64664484F36}" type="pres">
      <dgm:prSet presAssocID="{CA7123F4-9E18-49D0-9FC5-CC082CEAA647}" presName="hierRoot1" presStyleCnt="0"/>
      <dgm:spPr/>
    </dgm:pt>
    <dgm:pt modelId="{C25605D5-75AB-1841-BC1F-127960A05C34}" type="pres">
      <dgm:prSet presAssocID="{CA7123F4-9E18-49D0-9FC5-CC082CEAA647}" presName="composite" presStyleCnt="0"/>
      <dgm:spPr/>
    </dgm:pt>
    <dgm:pt modelId="{3A68CA0D-82D1-884E-9995-831370955346}" type="pres">
      <dgm:prSet presAssocID="{CA7123F4-9E18-49D0-9FC5-CC082CEAA647}" presName="background" presStyleLbl="node0" presStyleIdx="1" presStyleCnt="3"/>
      <dgm:spPr/>
    </dgm:pt>
    <dgm:pt modelId="{5B9FE20B-FBFC-0D42-BAAA-B62664AA2600}" type="pres">
      <dgm:prSet presAssocID="{CA7123F4-9E18-49D0-9FC5-CC082CEAA647}" presName="text" presStyleLbl="fgAcc0" presStyleIdx="1" presStyleCnt="3">
        <dgm:presLayoutVars>
          <dgm:chPref val="3"/>
        </dgm:presLayoutVars>
      </dgm:prSet>
      <dgm:spPr/>
    </dgm:pt>
    <dgm:pt modelId="{76950E35-6175-5749-B268-A1F66A7A521E}" type="pres">
      <dgm:prSet presAssocID="{CA7123F4-9E18-49D0-9FC5-CC082CEAA647}" presName="hierChild2" presStyleCnt="0"/>
      <dgm:spPr/>
    </dgm:pt>
    <dgm:pt modelId="{B6BAD31A-1FD0-AF4A-AB7B-01B44291DACC}" type="pres">
      <dgm:prSet presAssocID="{1ABA322B-8022-45DF-A74E-4DDC42239B48}" presName="hierRoot1" presStyleCnt="0"/>
      <dgm:spPr/>
    </dgm:pt>
    <dgm:pt modelId="{BD65B113-538F-3E4A-A22A-259740716AFE}" type="pres">
      <dgm:prSet presAssocID="{1ABA322B-8022-45DF-A74E-4DDC42239B48}" presName="composite" presStyleCnt="0"/>
      <dgm:spPr/>
    </dgm:pt>
    <dgm:pt modelId="{F1CDF45E-6EAD-6D41-85F6-2F32FCFDB3A1}" type="pres">
      <dgm:prSet presAssocID="{1ABA322B-8022-45DF-A74E-4DDC42239B48}" presName="background" presStyleLbl="node0" presStyleIdx="2" presStyleCnt="3"/>
      <dgm:spPr/>
    </dgm:pt>
    <dgm:pt modelId="{7DACECB6-528F-5B46-9559-9D0E6144B1A3}" type="pres">
      <dgm:prSet presAssocID="{1ABA322B-8022-45DF-A74E-4DDC42239B48}" presName="text" presStyleLbl="fgAcc0" presStyleIdx="2" presStyleCnt="3">
        <dgm:presLayoutVars>
          <dgm:chPref val="3"/>
        </dgm:presLayoutVars>
      </dgm:prSet>
      <dgm:spPr/>
    </dgm:pt>
    <dgm:pt modelId="{CA12D166-0FBB-184B-90EF-B909F18109FC}" type="pres">
      <dgm:prSet presAssocID="{1ABA322B-8022-45DF-A74E-4DDC42239B48}" presName="hierChild2" presStyleCnt="0"/>
      <dgm:spPr/>
    </dgm:pt>
  </dgm:ptLst>
  <dgm:cxnLst>
    <dgm:cxn modelId="{08174B5C-ACA8-4265-BE2F-10D187C79162}" srcId="{F4BCA289-1E59-4FA7-A23A-51E1AF5C3BF1}" destId="{8A2A404D-3245-4469-B9EF-22FBCD0C171D}" srcOrd="0" destOrd="0" parTransId="{1125D8D3-3CCC-4DF2-A1D6-765C6B1D970A}" sibTransId="{4D8E3143-9F93-4EF3-AFE0-7BE15C439E69}"/>
    <dgm:cxn modelId="{33FFF6A0-B93C-4266-BD72-E6CC8712D722}" srcId="{F4BCA289-1E59-4FA7-A23A-51E1AF5C3BF1}" destId="{CA7123F4-9E18-49D0-9FC5-CC082CEAA647}" srcOrd="1" destOrd="0" parTransId="{D8F60A89-CEB6-4057-973E-A6275F4379A4}" sibTransId="{C884B30A-9B07-4413-9462-E2CEA77EF4FE}"/>
    <dgm:cxn modelId="{D45C33A1-9ECB-6E41-8B3D-EA80840D372E}" type="presOf" srcId="{F4BCA289-1E59-4FA7-A23A-51E1AF5C3BF1}" destId="{E83FA15E-D2C5-2749-8967-946E14E7F459}" srcOrd="0" destOrd="0" presId="urn:microsoft.com/office/officeart/2005/8/layout/hierarchy1"/>
    <dgm:cxn modelId="{6E76B4DC-FA3E-0648-BD5C-BF38A6F4DF1A}" type="presOf" srcId="{8A2A404D-3245-4469-B9EF-22FBCD0C171D}" destId="{F78B25C9-CB44-6B49-B876-0B10984EAB38}" srcOrd="0" destOrd="0" presId="urn:microsoft.com/office/officeart/2005/8/layout/hierarchy1"/>
    <dgm:cxn modelId="{CEE10DE3-51EF-3643-872B-E2022546379A}" type="presOf" srcId="{CA7123F4-9E18-49D0-9FC5-CC082CEAA647}" destId="{5B9FE20B-FBFC-0D42-BAAA-B62664AA2600}" srcOrd="0" destOrd="0" presId="urn:microsoft.com/office/officeart/2005/8/layout/hierarchy1"/>
    <dgm:cxn modelId="{B94512EC-C67E-4582-9AE5-6E6F0B98150E}" srcId="{F4BCA289-1E59-4FA7-A23A-51E1AF5C3BF1}" destId="{1ABA322B-8022-45DF-A74E-4DDC42239B48}" srcOrd="2" destOrd="0" parTransId="{CAD546D6-ADF5-4F7E-A42E-D8BB42759E6D}" sibTransId="{E03DA103-A797-4F56-B9B0-B43A15CF3EB7}"/>
    <dgm:cxn modelId="{00F2E7FE-5109-DC4B-A392-BDB220996EDF}" type="presOf" srcId="{1ABA322B-8022-45DF-A74E-4DDC42239B48}" destId="{7DACECB6-528F-5B46-9559-9D0E6144B1A3}" srcOrd="0" destOrd="0" presId="urn:microsoft.com/office/officeart/2005/8/layout/hierarchy1"/>
    <dgm:cxn modelId="{2B34BCBF-D0AD-314B-A7AD-AC729FA037FE}" type="presParOf" srcId="{E83FA15E-D2C5-2749-8967-946E14E7F459}" destId="{24A64EE4-196F-E14E-BA56-D23D7CEE8F3D}" srcOrd="0" destOrd="0" presId="urn:microsoft.com/office/officeart/2005/8/layout/hierarchy1"/>
    <dgm:cxn modelId="{25C032EA-7F93-694A-AD22-C65609B8E6A0}" type="presParOf" srcId="{24A64EE4-196F-E14E-BA56-D23D7CEE8F3D}" destId="{AD727AED-D58A-6B44-B5FB-30407FBD592B}" srcOrd="0" destOrd="0" presId="urn:microsoft.com/office/officeart/2005/8/layout/hierarchy1"/>
    <dgm:cxn modelId="{B8259DA7-5E0E-FB4B-B53A-53C6109EDEF1}" type="presParOf" srcId="{AD727AED-D58A-6B44-B5FB-30407FBD592B}" destId="{777AD488-725D-AA40-964C-5855ABFD6690}" srcOrd="0" destOrd="0" presId="urn:microsoft.com/office/officeart/2005/8/layout/hierarchy1"/>
    <dgm:cxn modelId="{06DE7CF2-1517-1F42-8AE5-5AA9F25EEBE8}" type="presParOf" srcId="{AD727AED-D58A-6B44-B5FB-30407FBD592B}" destId="{F78B25C9-CB44-6B49-B876-0B10984EAB38}" srcOrd="1" destOrd="0" presId="urn:microsoft.com/office/officeart/2005/8/layout/hierarchy1"/>
    <dgm:cxn modelId="{B60F3FBD-CF64-E44C-965B-3286B187BA5B}" type="presParOf" srcId="{24A64EE4-196F-E14E-BA56-D23D7CEE8F3D}" destId="{B8DC3D90-D8D5-EE43-BAE8-5D84D4E22BDF}" srcOrd="1" destOrd="0" presId="urn:microsoft.com/office/officeart/2005/8/layout/hierarchy1"/>
    <dgm:cxn modelId="{98E6DA3B-A94D-DE49-B72A-DD3A824A24C8}" type="presParOf" srcId="{E83FA15E-D2C5-2749-8967-946E14E7F459}" destId="{3E3177DC-FD5A-5545-9C3E-D64664484F36}" srcOrd="1" destOrd="0" presId="urn:microsoft.com/office/officeart/2005/8/layout/hierarchy1"/>
    <dgm:cxn modelId="{03165426-55E1-B843-B0F7-1C59E94B1F84}" type="presParOf" srcId="{3E3177DC-FD5A-5545-9C3E-D64664484F36}" destId="{C25605D5-75AB-1841-BC1F-127960A05C34}" srcOrd="0" destOrd="0" presId="urn:microsoft.com/office/officeart/2005/8/layout/hierarchy1"/>
    <dgm:cxn modelId="{29173D38-A137-D545-9B80-D2C0CAF6E39A}" type="presParOf" srcId="{C25605D5-75AB-1841-BC1F-127960A05C34}" destId="{3A68CA0D-82D1-884E-9995-831370955346}" srcOrd="0" destOrd="0" presId="urn:microsoft.com/office/officeart/2005/8/layout/hierarchy1"/>
    <dgm:cxn modelId="{5E2B1B30-4F1A-7042-828B-EB621AFE832F}" type="presParOf" srcId="{C25605D5-75AB-1841-BC1F-127960A05C34}" destId="{5B9FE20B-FBFC-0D42-BAAA-B62664AA2600}" srcOrd="1" destOrd="0" presId="urn:microsoft.com/office/officeart/2005/8/layout/hierarchy1"/>
    <dgm:cxn modelId="{B8880175-A0DD-3542-9C5D-99373EB5BA24}" type="presParOf" srcId="{3E3177DC-FD5A-5545-9C3E-D64664484F36}" destId="{76950E35-6175-5749-B268-A1F66A7A521E}" srcOrd="1" destOrd="0" presId="urn:microsoft.com/office/officeart/2005/8/layout/hierarchy1"/>
    <dgm:cxn modelId="{AD32C0D1-5767-034C-88B0-3142F8984784}" type="presParOf" srcId="{E83FA15E-D2C5-2749-8967-946E14E7F459}" destId="{B6BAD31A-1FD0-AF4A-AB7B-01B44291DACC}" srcOrd="2" destOrd="0" presId="urn:microsoft.com/office/officeart/2005/8/layout/hierarchy1"/>
    <dgm:cxn modelId="{CB654838-54A5-804F-A28D-E8D6EBA7145D}" type="presParOf" srcId="{B6BAD31A-1FD0-AF4A-AB7B-01B44291DACC}" destId="{BD65B113-538F-3E4A-A22A-259740716AFE}" srcOrd="0" destOrd="0" presId="urn:microsoft.com/office/officeart/2005/8/layout/hierarchy1"/>
    <dgm:cxn modelId="{9E8AEC65-E382-DF48-BF33-19B09B7DF814}" type="presParOf" srcId="{BD65B113-538F-3E4A-A22A-259740716AFE}" destId="{F1CDF45E-6EAD-6D41-85F6-2F32FCFDB3A1}" srcOrd="0" destOrd="0" presId="urn:microsoft.com/office/officeart/2005/8/layout/hierarchy1"/>
    <dgm:cxn modelId="{D2160422-4CD9-F646-AD6F-3200B3A22965}" type="presParOf" srcId="{BD65B113-538F-3E4A-A22A-259740716AFE}" destId="{7DACECB6-528F-5B46-9559-9D0E6144B1A3}" srcOrd="1" destOrd="0" presId="urn:microsoft.com/office/officeart/2005/8/layout/hierarchy1"/>
    <dgm:cxn modelId="{7D0D4050-A991-7B4A-B8CA-0FF74B117FB3}" type="presParOf" srcId="{B6BAD31A-1FD0-AF4A-AB7B-01B44291DACC}" destId="{CA12D166-0FBB-184B-90EF-B909F18109F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122741-F357-4A32-A13A-7EA84E8FB66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DCAB94-9831-40BF-8E81-05100EC873B6}">
      <dgm:prSet/>
      <dgm:spPr/>
      <dgm:t>
        <a:bodyPr/>
        <a:lstStyle/>
        <a:p>
          <a:pPr>
            <a:lnSpc>
              <a:spcPct val="100000"/>
            </a:lnSpc>
          </a:pPr>
          <a:r>
            <a:rPr lang="en-US" dirty="0"/>
            <a:t>Both fields rely on biology and computational statistical analysis</a:t>
          </a:r>
        </a:p>
      </dgm:t>
    </dgm:pt>
    <dgm:pt modelId="{443FCCEF-C0C5-4825-B6E6-5DD41FCDF77F}" type="parTrans" cxnId="{8B3BC500-9C53-4948-8635-8E15B642455E}">
      <dgm:prSet/>
      <dgm:spPr/>
      <dgm:t>
        <a:bodyPr/>
        <a:lstStyle/>
        <a:p>
          <a:endParaRPr lang="en-US"/>
        </a:p>
      </dgm:t>
    </dgm:pt>
    <dgm:pt modelId="{ECB2B90F-BF29-45DF-9241-7493FB0CEE7C}" type="sibTrans" cxnId="{8B3BC500-9C53-4948-8635-8E15B642455E}">
      <dgm:prSet/>
      <dgm:spPr/>
      <dgm:t>
        <a:bodyPr/>
        <a:lstStyle/>
        <a:p>
          <a:endParaRPr lang="en-US"/>
        </a:p>
      </dgm:t>
    </dgm:pt>
    <dgm:pt modelId="{C2157BF0-CB23-4C23-AFB8-4980486DD5E6}">
      <dgm:prSet/>
      <dgm:spPr/>
      <dgm:t>
        <a:bodyPr/>
        <a:lstStyle/>
        <a:p>
          <a:pPr>
            <a:lnSpc>
              <a:spcPct val="100000"/>
            </a:lnSpc>
          </a:pPr>
          <a:r>
            <a:rPr lang="en-US" dirty="0"/>
            <a:t>Utilize similar techniques and applications to identify patterns and relationships with the data </a:t>
          </a:r>
        </a:p>
      </dgm:t>
    </dgm:pt>
    <dgm:pt modelId="{AEA691AD-BFCB-4ECB-B542-2C0E436860C3}" type="parTrans" cxnId="{B540EF7C-9B27-4E99-9EB1-F9AF4072F3E5}">
      <dgm:prSet/>
      <dgm:spPr/>
      <dgm:t>
        <a:bodyPr/>
        <a:lstStyle/>
        <a:p>
          <a:endParaRPr lang="en-US"/>
        </a:p>
      </dgm:t>
    </dgm:pt>
    <dgm:pt modelId="{19F4C20D-ACA9-4BB8-8B7A-1D8D14EF25F7}" type="sibTrans" cxnId="{B540EF7C-9B27-4E99-9EB1-F9AF4072F3E5}">
      <dgm:prSet/>
      <dgm:spPr/>
      <dgm:t>
        <a:bodyPr/>
        <a:lstStyle/>
        <a:p>
          <a:endParaRPr lang="en-US"/>
        </a:p>
      </dgm:t>
    </dgm:pt>
    <dgm:pt modelId="{4C833E4C-4ED0-4DAC-BEFC-D93F04C2343A}">
      <dgm:prSet/>
      <dgm:spPr/>
      <dgm:t>
        <a:bodyPr/>
        <a:lstStyle/>
        <a:p>
          <a:pPr>
            <a:lnSpc>
              <a:spcPct val="100000"/>
            </a:lnSpc>
          </a:pPr>
          <a:r>
            <a:rPr lang="en-US" dirty="0"/>
            <a:t>Use data to make informed decisions that have a real-world impact</a:t>
          </a:r>
        </a:p>
      </dgm:t>
    </dgm:pt>
    <dgm:pt modelId="{E20C3D2C-5BBC-4F3E-8C76-CE0A5D78B50F}" type="parTrans" cxnId="{2F4BE0F8-AEEC-4B3C-A6F0-2E085E4BB668}">
      <dgm:prSet/>
      <dgm:spPr/>
      <dgm:t>
        <a:bodyPr/>
        <a:lstStyle/>
        <a:p>
          <a:endParaRPr lang="en-US"/>
        </a:p>
      </dgm:t>
    </dgm:pt>
    <dgm:pt modelId="{1B4297AB-F7DA-4EBC-92CB-8DFFFB5B9730}" type="sibTrans" cxnId="{2F4BE0F8-AEEC-4B3C-A6F0-2E085E4BB668}">
      <dgm:prSet/>
      <dgm:spPr/>
      <dgm:t>
        <a:bodyPr/>
        <a:lstStyle/>
        <a:p>
          <a:endParaRPr lang="en-US"/>
        </a:p>
      </dgm:t>
    </dgm:pt>
    <dgm:pt modelId="{60DACF02-C60A-49F6-96CC-3458A84F97B2}" type="pres">
      <dgm:prSet presAssocID="{AD122741-F357-4A32-A13A-7EA84E8FB666}" presName="root" presStyleCnt="0">
        <dgm:presLayoutVars>
          <dgm:dir/>
          <dgm:resizeHandles val="exact"/>
        </dgm:presLayoutVars>
      </dgm:prSet>
      <dgm:spPr/>
    </dgm:pt>
    <dgm:pt modelId="{9CF98C17-7AF5-4249-ACFF-E016352E3E75}" type="pres">
      <dgm:prSet presAssocID="{90DCAB94-9831-40BF-8E81-05100EC873B6}" presName="compNode" presStyleCnt="0"/>
      <dgm:spPr/>
    </dgm:pt>
    <dgm:pt modelId="{3EB6A10D-CCC8-4037-9D2D-AD4075311ED9}" type="pres">
      <dgm:prSet presAssocID="{90DCAB94-9831-40BF-8E81-05100EC873B6}" presName="bgRect" presStyleLbl="bgShp" presStyleIdx="0" presStyleCnt="3"/>
      <dgm:spPr/>
    </dgm:pt>
    <dgm:pt modelId="{218F7C9E-2B62-4DF3-85BC-8F2F18BA72C5}" type="pres">
      <dgm:prSet presAssocID="{90DCAB94-9831-40BF-8E81-05100EC873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ADDDB400-4044-497A-89E7-DF77C8BE6546}" type="pres">
      <dgm:prSet presAssocID="{90DCAB94-9831-40BF-8E81-05100EC873B6}" presName="spaceRect" presStyleCnt="0"/>
      <dgm:spPr/>
    </dgm:pt>
    <dgm:pt modelId="{987BB78B-F208-45C5-8340-B8763BBF162E}" type="pres">
      <dgm:prSet presAssocID="{90DCAB94-9831-40BF-8E81-05100EC873B6}" presName="parTx" presStyleLbl="revTx" presStyleIdx="0" presStyleCnt="3">
        <dgm:presLayoutVars>
          <dgm:chMax val="0"/>
          <dgm:chPref val="0"/>
        </dgm:presLayoutVars>
      </dgm:prSet>
      <dgm:spPr/>
    </dgm:pt>
    <dgm:pt modelId="{D07404F5-0469-423E-81BE-743548E8769D}" type="pres">
      <dgm:prSet presAssocID="{ECB2B90F-BF29-45DF-9241-7493FB0CEE7C}" presName="sibTrans" presStyleCnt="0"/>
      <dgm:spPr/>
    </dgm:pt>
    <dgm:pt modelId="{62D2ED44-A813-4FE8-B980-634A43DF22CB}" type="pres">
      <dgm:prSet presAssocID="{C2157BF0-CB23-4C23-AFB8-4980486DD5E6}" presName="compNode" presStyleCnt="0"/>
      <dgm:spPr/>
    </dgm:pt>
    <dgm:pt modelId="{CD253FF1-73C5-496D-B257-FBACCEC445C3}" type="pres">
      <dgm:prSet presAssocID="{C2157BF0-CB23-4C23-AFB8-4980486DD5E6}" presName="bgRect" presStyleLbl="bgShp" presStyleIdx="1" presStyleCnt="3"/>
      <dgm:spPr/>
    </dgm:pt>
    <dgm:pt modelId="{128AFF47-D1A9-4D3B-B02E-8CB849040E53}" type="pres">
      <dgm:prSet presAssocID="{C2157BF0-CB23-4C23-AFB8-4980486DD5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46A9CFBA-4E3B-49FB-9892-ADA1F1B85DCA}" type="pres">
      <dgm:prSet presAssocID="{C2157BF0-CB23-4C23-AFB8-4980486DD5E6}" presName="spaceRect" presStyleCnt="0"/>
      <dgm:spPr/>
    </dgm:pt>
    <dgm:pt modelId="{17A55E21-5D0C-41E5-BC26-01E35E3FFF4F}" type="pres">
      <dgm:prSet presAssocID="{C2157BF0-CB23-4C23-AFB8-4980486DD5E6}" presName="parTx" presStyleLbl="revTx" presStyleIdx="1" presStyleCnt="3">
        <dgm:presLayoutVars>
          <dgm:chMax val="0"/>
          <dgm:chPref val="0"/>
        </dgm:presLayoutVars>
      </dgm:prSet>
      <dgm:spPr/>
    </dgm:pt>
    <dgm:pt modelId="{2CAD7236-4354-492C-93CE-80CD1C7D535F}" type="pres">
      <dgm:prSet presAssocID="{19F4C20D-ACA9-4BB8-8B7A-1D8D14EF25F7}" presName="sibTrans" presStyleCnt="0"/>
      <dgm:spPr/>
    </dgm:pt>
    <dgm:pt modelId="{9AE3E837-D379-4B2F-8C32-917DEDF27A67}" type="pres">
      <dgm:prSet presAssocID="{4C833E4C-4ED0-4DAC-BEFC-D93F04C2343A}" presName="compNode" presStyleCnt="0"/>
      <dgm:spPr/>
    </dgm:pt>
    <dgm:pt modelId="{81E68AAF-D696-4E2E-9213-465FA742AD06}" type="pres">
      <dgm:prSet presAssocID="{4C833E4C-4ED0-4DAC-BEFC-D93F04C2343A}" presName="bgRect" presStyleLbl="bgShp" presStyleIdx="2" presStyleCnt="3"/>
      <dgm:spPr/>
    </dgm:pt>
    <dgm:pt modelId="{FA0B1A49-7F4E-45EE-AA7D-D30C0001925E}" type="pres">
      <dgm:prSet presAssocID="{4C833E4C-4ED0-4DAC-BEFC-D93F04C2343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66E836DA-7634-4318-B327-3CF05790D2A3}" type="pres">
      <dgm:prSet presAssocID="{4C833E4C-4ED0-4DAC-BEFC-D93F04C2343A}" presName="spaceRect" presStyleCnt="0"/>
      <dgm:spPr/>
    </dgm:pt>
    <dgm:pt modelId="{016782AD-35D2-4C0F-B912-04566DF41161}" type="pres">
      <dgm:prSet presAssocID="{4C833E4C-4ED0-4DAC-BEFC-D93F04C2343A}" presName="parTx" presStyleLbl="revTx" presStyleIdx="2" presStyleCnt="3">
        <dgm:presLayoutVars>
          <dgm:chMax val="0"/>
          <dgm:chPref val="0"/>
        </dgm:presLayoutVars>
      </dgm:prSet>
      <dgm:spPr/>
    </dgm:pt>
  </dgm:ptLst>
  <dgm:cxnLst>
    <dgm:cxn modelId="{8B3BC500-9C53-4948-8635-8E15B642455E}" srcId="{AD122741-F357-4A32-A13A-7EA84E8FB666}" destId="{90DCAB94-9831-40BF-8E81-05100EC873B6}" srcOrd="0" destOrd="0" parTransId="{443FCCEF-C0C5-4825-B6E6-5DD41FCDF77F}" sibTransId="{ECB2B90F-BF29-45DF-9241-7493FB0CEE7C}"/>
    <dgm:cxn modelId="{A0C64E3D-7AF8-47BD-8964-CEDA26920CB7}" type="presOf" srcId="{90DCAB94-9831-40BF-8E81-05100EC873B6}" destId="{987BB78B-F208-45C5-8340-B8763BBF162E}" srcOrd="0" destOrd="0" presId="urn:microsoft.com/office/officeart/2018/2/layout/IconVerticalSolidList"/>
    <dgm:cxn modelId="{B540EF7C-9B27-4E99-9EB1-F9AF4072F3E5}" srcId="{AD122741-F357-4A32-A13A-7EA84E8FB666}" destId="{C2157BF0-CB23-4C23-AFB8-4980486DD5E6}" srcOrd="1" destOrd="0" parTransId="{AEA691AD-BFCB-4ECB-B542-2C0E436860C3}" sibTransId="{19F4C20D-ACA9-4BB8-8B7A-1D8D14EF25F7}"/>
    <dgm:cxn modelId="{C6DD2080-212C-414E-9A9A-756E5646BA8B}" type="presOf" srcId="{C2157BF0-CB23-4C23-AFB8-4980486DD5E6}" destId="{17A55E21-5D0C-41E5-BC26-01E35E3FFF4F}" srcOrd="0" destOrd="0" presId="urn:microsoft.com/office/officeart/2018/2/layout/IconVerticalSolidList"/>
    <dgm:cxn modelId="{31E409C7-FC39-40D1-A36F-5046113DDAC0}" type="presOf" srcId="{4C833E4C-4ED0-4DAC-BEFC-D93F04C2343A}" destId="{016782AD-35D2-4C0F-B912-04566DF41161}" srcOrd="0" destOrd="0" presId="urn:microsoft.com/office/officeart/2018/2/layout/IconVerticalSolidList"/>
    <dgm:cxn modelId="{3A2048EC-F475-4F09-A52F-C75C8DE750D9}" type="presOf" srcId="{AD122741-F357-4A32-A13A-7EA84E8FB666}" destId="{60DACF02-C60A-49F6-96CC-3458A84F97B2}" srcOrd="0" destOrd="0" presId="urn:microsoft.com/office/officeart/2018/2/layout/IconVerticalSolidList"/>
    <dgm:cxn modelId="{2F4BE0F8-AEEC-4B3C-A6F0-2E085E4BB668}" srcId="{AD122741-F357-4A32-A13A-7EA84E8FB666}" destId="{4C833E4C-4ED0-4DAC-BEFC-D93F04C2343A}" srcOrd="2" destOrd="0" parTransId="{E20C3D2C-5BBC-4F3E-8C76-CE0A5D78B50F}" sibTransId="{1B4297AB-F7DA-4EBC-92CB-8DFFFB5B9730}"/>
    <dgm:cxn modelId="{7082AEBD-0B3C-494B-A4D2-03B8B9F6A0FC}" type="presParOf" srcId="{60DACF02-C60A-49F6-96CC-3458A84F97B2}" destId="{9CF98C17-7AF5-4249-ACFF-E016352E3E75}" srcOrd="0" destOrd="0" presId="urn:microsoft.com/office/officeart/2018/2/layout/IconVerticalSolidList"/>
    <dgm:cxn modelId="{AE607C41-F1FB-4191-8890-BE4867F1329B}" type="presParOf" srcId="{9CF98C17-7AF5-4249-ACFF-E016352E3E75}" destId="{3EB6A10D-CCC8-4037-9D2D-AD4075311ED9}" srcOrd="0" destOrd="0" presId="urn:microsoft.com/office/officeart/2018/2/layout/IconVerticalSolidList"/>
    <dgm:cxn modelId="{7E0C9E69-2764-44C5-A702-599BE944C58A}" type="presParOf" srcId="{9CF98C17-7AF5-4249-ACFF-E016352E3E75}" destId="{218F7C9E-2B62-4DF3-85BC-8F2F18BA72C5}" srcOrd="1" destOrd="0" presId="urn:microsoft.com/office/officeart/2018/2/layout/IconVerticalSolidList"/>
    <dgm:cxn modelId="{DE5E616C-956E-4097-9616-A939870F880C}" type="presParOf" srcId="{9CF98C17-7AF5-4249-ACFF-E016352E3E75}" destId="{ADDDB400-4044-497A-89E7-DF77C8BE6546}" srcOrd="2" destOrd="0" presId="urn:microsoft.com/office/officeart/2018/2/layout/IconVerticalSolidList"/>
    <dgm:cxn modelId="{B409297F-429B-4ED1-BA66-CCD8BC0FAB89}" type="presParOf" srcId="{9CF98C17-7AF5-4249-ACFF-E016352E3E75}" destId="{987BB78B-F208-45C5-8340-B8763BBF162E}" srcOrd="3" destOrd="0" presId="urn:microsoft.com/office/officeart/2018/2/layout/IconVerticalSolidList"/>
    <dgm:cxn modelId="{7EABA7FE-BE9D-4CE3-ACF3-33CAC3EA2901}" type="presParOf" srcId="{60DACF02-C60A-49F6-96CC-3458A84F97B2}" destId="{D07404F5-0469-423E-81BE-743548E8769D}" srcOrd="1" destOrd="0" presId="urn:microsoft.com/office/officeart/2018/2/layout/IconVerticalSolidList"/>
    <dgm:cxn modelId="{4650A440-1BA0-4A3E-96F3-871E1A2B3AD8}" type="presParOf" srcId="{60DACF02-C60A-49F6-96CC-3458A84F97B2}" destId="{62D2ED44-A813-4FE8-B980-634A43DF22CB}" srcOrd="2" destOrd="0" presId="urn:microsoft.com/office/officeart/2018/2/layout/IconVerticalSolidList"/>
    <dgm:cxn modelId="{D09D2755-06D7-4DCE-88EB-EBC092AC6ABA}" type="presParOf" srcId="{62D2ED44-A813-4FE8-B980-634A43DF22CB}" destId="{CD253FF1-73C5-496D-B257-FBACCEC445C3}" srcOrd="0" destOrd="0" presId="urn:microsoft.com/office/officeart/2018/2/layout/IconVerticalSolidList"/>
    <dgm:cxn modelId="{820AC479-F054-43FD-AA7C-7BB7919BEAE8}" type="presParOf" srcId="{62D2ED44-A813-4FE8-B980-634A43DF22CB}" destId="{128AFF47-D1A9-4D3B-B02E-8CB849040E53}" srcOrd="1" destOrd="0" presId="urn:microsoft.com/office/officeart/2018/2/layout/IconVerticalSolidList"/>
    <dgm:cxn modelId="{FF50B4E6-86BF-4A66-A304-A04EC09B5B13}" type="presParOf" srcId="{62D2ED44-A813-4FE8-B980-634A43DF22CB}" destId="{46A9CFBA-4E3B-49FB-9892-ADA1F1B85DCA}" srcOrd="2" destOrd="0" presId="urn:microsoft.com/office/officeart/2018/2/layout/IconVerticalSolidList"/>
    <dgm:cxn modelId="{6687C8AA-BB2A-4BFB-A13D-53E3D68BF576}" type="presParOf" srcId="{62D2ED44-A813-4FE8-B980-634A43DF22CB}" destId="{17A55E21-5D0C-41E5-BC26-01E35E3FFF4F}" srcOrd="3" destOrd="0" presId="urn:microsoft.com/office/officeart/2018/2/layout/IconVerticalSolidList"/>
    <dgm:cxn modelId="{87488E5E-FC08-407B-A975-19B93BB9A037}" type="presParOf" srcId="{60DACF02-C60A-49F6-96CC-3458A84F97B2}" destId="{2CAD7236-4354-492C-93CE-80CD1C7D535F}" srcOrd="3" destOrd="0" presId="urn:microsoft.com/office/officeart/2018/2/layout/IconVerticalSolidList"/>
    <dgm:cxn modelId="{A59EA372-8281-4A7C-A7C6-1F4F9152A572}" type="presParOf" srcId="{60DACF02-C60A-49F6-96CC-3458A84F97B2}" destId="{9AE3E837-D379-4B2F-8C32-917DEDF27A67}" srcOrd="4" destOrd="0" presId="urn:microsoft.com/office/officeart/2018/2/layout/IconVerticalSolidList"/>
    <dgm:cxn modelId="{DF1FB7D4-8A02-4809-97C8-71173098C1CC}" type="presParOf" srcId="{9AE3E837-D379-4B2F-8C32-917DEDF27A67}" destId="{81E68AAF-D696-4E2E-9213-465FA742AD06}" srcOrd="0" destOrd="0" presId="urn:microsoft.com/office/officeart/2018/2/layout/IconVerticalSolidList"/>
    <dgm:cxn modelId="{44590BD9-C633-42A7-AC2F-1D4F5B7B448A}" type="presParOf" srcId="{9AE3E837-D379-4B2F-8C32-917DEDF27A67}" destId="{FA0B1A49-7F4E-45EE-AA7D-D30C0001925E}" srcOrd="1" destOrd="0" presId="urn:microsoft.com/office/officeart/2018/2/layout/IconVerticalSolidList"/>
    <dgm:cxn modelId="{AB4FFC87-4CBA-42A9-87A7-E911B6998393}" type="presParOf" srcId="{9AE3E837-D379-4B2F-8C32-917DEDF27A67}" destId="{66E836DA-7634-4318-B327-3CF05790D2A3}" srcOrd="2" destOrd="0" presId="urn:microsoft.com/office/officeart/2018/2/layout/IconVerticalSolidList"/>
    <dgm:cxn modelId="{C60FC08F-1B91-4D1F-A613-583649823EB5}" type="presParOf" srcId="{9AE3E837-D379-4B2F-8C32-917DEDF27A67}" destId="{016782AD-35D2-4C0F-B912-04566DF411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D6448-93F6-4C8C-B7A6-A5DF70F025F1}">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ED7C26-3793-4CE7-9F4B-C9110E55ED24}">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61A588-82F0-41E6-BA89-55BB100A703C}">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An interdisciplinary field that applies computational and information science methods to medical and health research</a:t>
          </a:r>
        </a:p>
      </dsp:txBody>
      <dsp:txXfrm>
        <a:off x="1507738" y="707092"/>
        <a:ext cx="9007861" cy="1305401"/>
      </dsp:txXfrm>
    </dsp:sp>
    <dsp:sp modelId="{09A2F4B3-4E16-4B0A-A92D-650399CE5174}">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6E6F-D720-4C13-8032-EE3661500EFA}">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7AA1FA-CA7A-46B2-8301-CB0DA82DC3B6}">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90000"/>
            </a:lnSpc>
            <a:spcBef>
              <a:spcPct val="0"/>
            </a:spcBef>
            <a:spcAft>
              <a:spcPct val="35000"/>
            </a:spcAft>
            <a:buNone/>
          </a:pPr>
          <a:r>
            <a:rPr lang="en-US" sz="2500" kern="1200"/>
            <a:t>Subfields: Public Health, Clinical, and Genomic </a:t>
          </a: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AD488-725D-AA40-964C-5855ABFD6690}">
      <dsp:nvSpPr>
        <dsp:cNvPr id="0" name=""/>
        <dsp:cNvSpPr/>
      </dsp:nvSpPr>
      <dsp:spPr>
        <a:xfrm>
          <a:off x="0" y="108117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8B25C9-CB44-6B49-B876-0B10984EAB38}">
      <dsp:nvSpPr>
        <dsp:cNvPr id="0" name=""/>
        <dsp:cNvSpPr/>
      </dsp:nvSpPr>
      <dsp:spPr>
        <a:xfrm>
          <a:off x="328612" y="139335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Regression (predictive) modeling for epidemiology</a:t>
          </a:r>
        </a:p>
      </dsp:txBody>
      <dsp:txXfrm>
        <a:off x="383617" y="1448357"/>
        <a:ext cx="2847502" cy="1768010"/>
      </dsp:txXfrm>
    </dsp:sp>
    <dsp:sp modelId="{3A68CA0D-82D1-884E-9995-831370955346}">
      <dsp:nvSpPr>
        <dsp:cNvPr id="0" name=""/>
        <dsp:cNvSpPr/>
      </dsp:nvSpPr>
      <dsp:spPr>
        <a:xfrm>
          <a:off x="3614737" y="108117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FE20B-FBFC-0D42-BAAA-B62664AA2600}">
      <dsp:nvSpPr>
        <dsp:cNvPr id="0" name=""/>
        <dsp:cNvSpPr/>
      </dsp:nvSpPr>
      <dsp:spPr>
        <a:xfrm>
          <a:off x="3943350" y="139335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Explanatory modeling for patient profiling to curate preventive care measurements by knowing what related attributes to look for</a:t>
          </a:r>
        </a:p>
      </dsp:txBody>
      <dsp:txXfrm>
        <a:off x="3998355" y="1448357"/>
        <a:ext cx="2847502" cy="1768010"/>
      </dsp:txXfrm>
    </dsp:sp>
    <dsp:sp modelId="{F1CDF45E-6EAD-6D41-85F6-2F32FCFDB3A1}">
      <dsp:nvSpPr>
        <dsp:cNvPr id="0" name=""/>
        <dsp:cNvSpPr/>
      </dsp:nvSpPr>
      <dsp:spPr>
        <a:xfrm>
          <a:off x="7229475" y="108117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ACECB6-528F-5B46-9559-9D0E6144B1A3}">
      <dsp:nvSpPr>
        <dsp:cNvPr id="0" name=""/>
        <dsp:cNvSpPr/>
      </dsp:nvSpPr>
      <dsp:spPr>
        <a:xfrm>
          <a:off x="7558087" y="139335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Primarily did analysis with text files </a:t>
          </a:r>
        </a:p>
      </dsp:txBody>
      <dsp:txXfrm>
        <a:off x="7613092" y="1448357"/>
        <a:ext cx="2847502" cy="176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6A10D-CCC8-4037-9D2D-AD4075311ED9}">
      <dsp:nvSpPr>
        <dsp:cNvPr id="0" name=""/>
        <dsp:cNvSpPr/>
      </dsp:nvSpPr>
      <dsp:spPr>
        <a:xfrm>
          <a:off x="0" y="475"/>
          <a:ext cx="6190412" cy="1111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F7C9E-2B62-4DF3-85BC-8F2F18BA72C5}">
      <dsp:nvSpPr>
        <dsp:cNvPr id="0" name=""/>
        <dsp:cNvSpPr/>
      </dsp:nvSpPr>
      <dsp:spPr>
        <a:xfrm>
          <a:off x="336360" y="250660"/>
          <a:ext cx="611564" cy="6115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7BB78B-F208-45C5-8340-B8763BBF162E}">
      <dsp:nvSpPr>
        <dsp:cNvPr id="0" name=""/>
        <dsp:cNvSpPr/>
      </dsp:nvSpPr>
      <dsp:spPr>
        <a:xfrm>
          <a:off x="1284284" y="475"/>
          <a:ext cx="4906127" cy="1111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80" tIns="117680" rIns="117680" bIns="117680" numCol="1" spcCol="1270" anchor="ctr" anchorCtr="0">
          <a:noAutofit/>
        </a:bodyPr>
        <a:lstStyle/>
        <a:p>
          <a:pPr marL="0" lvl="0" indent="0" algn="l" defTabSz="800100">
            <a:lnSpc>
              <a:spcPct val="100000"/>
            </a:lnSpc>
            <a:spcBef>
              <a:spcPct val="0"/>
            </a:spcBef>
            <a:spcAft>
              <a:spcPct val="35000"/>
            </a:spcAft>
            <a:buNone/>
          </a:pPr>
          <a:r>
            <a:rPr lang="en-US" sz="1800" kern="1200" dirty="0"/>
            <a:t>Both fields rely on biology and computational statistical analysis</a:t>
          </a:r>
        </a:p>
      </dsp:txBody>
      <dsp:txXfrm>
        <a:off x="1284284" y="475"/>
        <a:ext cx="4906127" cy="1111935"/>
      </dsp:txXfrm>
    </dsp:sp>
    <dsp:sp modelId="{CD253FF1-73C5-496D-B257-FBACCEC445C3}">
      <dsp:nvSpPr>
        <dsp:cNvPr id="0" name=""/>
        <dsp:cNvSpPr/>
      </dsp:nvSpPr>
      <dsp:spPr>
        <a:xfrm>
          <a:off x="0" y="1390393"/>
          <a:ext cx="6190412" cy="1111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AFF47-D1A9-4D3B-B02E-8CB849040E53}">
      <dsp:nvSpPr>
        <dsp:cNvPr id="0" name=""/>
        <dsp:cNvSpPr/>
      </dsp:nvSpPr>
      <dsp:spPr>
        <a:xfrm>
          <a:off x="336360" y="1640579"/>
          <a:ext cx="611564" cy="6115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55E21-5D0C-41E5-BC26-01E35E3FFF4F}">
      <dsp:nvSpPr>
        <dsp:cNvPr id="0" name=""/>
        <dsp:cNvSpPr/>
      </dsp:nvSpPr>
      <dsp:spPr>
        <a:xfrm>
          <a:off x="1284284" y="1390393"/>
          <a:ext cx="4906127" cy="1111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80" tIns="117680" rIns="117680" bIns="117680" numCol="1" spcCol="1270" anchor="ctr" anchorCtr="0">
          <a:noAutofit/>
        </a:bodyPr>
        <a:lstStyle/>
        <a:p>
          <a:pPr marL="0" lvl="0" indent="0" algn="l" defTabSz="800100">
            <a:lnSpc>
              <a:spcPct val="100000"/>
            </a:lnSpc>
            <a:spcBef>
              <a:spcPct val="0"/>
            </a:spcBef>
            <a:spcAft>
              <a:spcPct val="35000"/>
            </a:spcAft>
            <a:buNone/>
          </a:pPr>
          <a:r>
            <a:rPr lang="en-US" sz="1800" kern="1200" dirty="0"/>
            <a:t>Utilize similar techniques and applications to identify patterns and relationships with the data </a:t>
          </a:r>
        </a:p>
      </dsp:txBody>
      <dsp:txXfrm>
        <a:off x="1284284" y="1390393"/>
        <a:ext cx="4906127" cy="1111935"/>
      </dsp:txXfrm>
    </dsp:sp>
    <dsp:sp modelId="{81E68AAF-D696-4E2E-9213-465FA742AD06}">
      <dsp:nvSpPr>
        <dsp:cNvPr id="0" name=""/>
        <dsp:cNvSpPr/>
      </dsp:nvSpPr>
      <dsp:spPr>
        <a:xfrm>
          <a:off x="0" y="2780312"/>
          <a:ext cx="6190412" cy="1111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0B1A49-7F4E-45EE-AA7D-D30C0001925E}">
      <dsp:nvSpPr>
        <dsp:cNvPr id="0" name=""/>
        <dsp:cNvSpPr/>
      </dsp:nvSpPr>
      <dsp:spPr>
        <a:xfrm>
          <a:off x="336360" y="3030498"/>
          <a:ext cx="611564" cy="6115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6782AD-35D2-4C0F-B912-04566DF41161}">
      <dsp:nvSpPr>
        <dsp:cNvPr id="0" name=""/>
        <dsp:cNvSpPr/>
      </dsp:nvSpPr>
      <dsp:spPr>
        <a:xfrm>
          <a:off x="1284284" y="2780312"/>
          <a:ext cx="4906127" cy="1111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680" tIns="117680" rIns="117680" bIns="117680" numCol="1" spcCol="1270" anchor="ctr" anchorCtr="0">
          <a:noAutofit/>
        </a:bodyPr>
        <a:lstStyle/>
        <a:p>
          <a:pPr marL="0" lvl="0" indent="0" algn="l" defTabSz="800100">
            <a:lnSpc>
              <a:spcPct val="100000"/>
            </a:lnSpc>
            <a:spcBef>
              <a:spcPct val="0"/>
            </a:spcBef>
            <a:spcAft>
              <a:spcPct val="35000"/>
            </a:spcAft>
            <a:buNone/>
          </a:pPr>
          <a:r>
            <a:rPr lang="en-US" sz="1800" kern="1200" dirty="0"/>
            <a:t>Use data to make informed decisions that have a real-world impact</a:t>
          </a:r>
        </a:p>
      </dsp:txBody>
      <dsp:txXfrm>
        <a:off x="1284284" y="2780312"/>
        <a:ext cx="4906127" cy="1111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1F1B55-76E7-E24F-8FD1-DB6C46EBB6B0}" type="datetimeFigureOut">
              <a:rPr lang="en-US" smtClean="0"/>
              <a:t>4/21/23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81753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F1B55-76E7-E24F-8FD1-DB6C46EBB6B0}" type="datetimeFigureOut">
              <a:rPr lang="en-US" smtClean="0"/>
              <a:t>4/21/23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2093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F1B55-76E7-E24F-8FD1-DB6C46EBB6B0}" type="datetimeFigureOut">
              <a:rPr lang="en-US" smtClean="0"/>
              <a:t>4/21/23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208895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F1B55-76E7-E24F-8FD1-DB6C46EBB6B0}" type="datetimeFigureOut">
              <a:rPr lang="en-US" smtClean="0"/>
              <a:t>4/21/23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94432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F1B55-76E7-E24F-8FD1-DB6C46EBB6B0}" type="datetimeFigureOut">
              <a:rPr lang="en-US" smtClean="0"/>
              <a:t>4/21/23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405173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1F1B55-76E7-E24F-8FD1-DB6C46EBB6B0}" type="datetimeFigureOut">
              <a:rPr lang="en-US" smtClean="0"/>
              <a:t>4/21/23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401652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1F1B55-76E7-E24F-8FD1-DB6C46EBB6B0}" type="datetimeFigureOut">
              <a:rPr lang="en-US" smtClean="0"/>
              <a:t>4/21/23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4101917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1F1B55-76E7-E24F-8FD1-DB6C46EBB6B0}" type="datetimeFigureOut">
              <a:rPr lang="en-US" smtClean="0"/>
              <a:t>4/21/23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252041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F1B55-76E7-E24F-8FD1-DB6C46EBB6B0}" type="datetimeFigureOut">
              <a:rPr lang="en-US" smtClean="0"/>
              <a:t>4/21/23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42416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1F1B55-76E7-E24F-8FD1-DB6C46EBB6B0}" type="datetimeFigureOut">
              <a:rPr lang="en-US" smtClean="0"/>
              <a:t>4/21/23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1334167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1F1B55-76E7-E24F-8FD1-DB6C46EBB6B0}" type="datetimeFigureOut">
              <a:rPr lang="en-US" smtClean="0"/>
              <a:t>4/21/23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82DD91-FD3F-014A-B7F7-E324F6DF205A}" type="slidenum">
              <a:rPr lang="en-US" smtClean="0"/>
              <a:t>‹#›</a:t>
            </a:fld>
            <a:endParaRPr lang="en-US"/>
          </a:p>
        </p:txBody>
      </p:sp>
    </p:spTree>
    <p:extLst>
      <p:ext uri="{BB962C8B-B14F-4D97-AF65-F5344CB8AC3E}">
        <p14:creationId xmlns:p14="http://schemas.microsoft.com/office/powerpoint/2010/main" val="282871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F1B55-76E7-E24F-8FD1-DB6C46EBB6B0}" type="datetimeFigureOut">
              <a:rPr lang="en-US" smtClean="0"/>
              <a:t>4/21/23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2DD91-FD3F-014A-B7F7-E324F6DF205A}" type="slidenum">
              <a:rPr lang="en-US" smtClean="0"/>
              <a:t>‹#›</a:t>
            </a:fld>
            <a:endParaRPr lang="en-US"/>
          </a:p>
        </p:txBody>
      </p:sp>
    </p:spTree>
    <p:extLst>
      <p:ext uri="{BB962C8B-B14F-4D97-AF65-F5344CB8AC3E}">
        <p14:creationId xmlns:p14="http://schemas.microsoft.com/office/powerpoint/2010/main" val="3225480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41C45-4278-095B-41C5-12139FFAABC8}"/>
              </a:ext>
            </a:extLst>
          </p:cNvPr>
          <p:cNvSpPr>
            <a:spLocks noGrp="1"/>
          </p:cNvSpPr>
          <p:nvPr>
            <p:ph type="ctrTitle"/>
          </p:nvPr>
        </p:nvSpPr>
        <p:spPr>
          <a:xfrm>
            <a:off x="838199" y="1093788"/>
            <a:ext cx="10506455" cy="2967208"/>
          </a:xfrm>
        </p:spPr>
        <p:txBody>
          <a:bodyPr>
            <a:normAutofit/>
          </a:bodyPr>
          <a:lstStyle/>
          <a:p>
            <a:pPr algn="l"/>
            <a:r>
              <a:rPr lang="en-US" sz="8000"/>
              <a:t>From 2D to Spatial</a:t>
            </a:r>
          </a:p>
        </p:txBody>
      </p:sp>
      <p:sp>
        <p:nvSpPr>
          <p:cNvPr id="3" name="Subtitle 2">
            <a:extLst>
              <a:ext uri="{FF2B5EF4-FFF2-40B4-BE49-F238E27FC236}">
                <a16:creationId xmlns:a16="http://schemas.microsoft.com/office/drawing/2014/main" id="{333F1F6D-0418-984C-5612-943A9EB64155}"/>
              </a:ext>
            </a:extLst>
          </p:cNvPr>
          <p:cNvSpPr>
            <a:spLocks noGrp="1"/>
          </p:cNvSpPr>
          <p:nvPr>
            <p:ph type="subTitle" idx="1"/>
          </p:nvPr>
        </p:nvSpPr>
        <p:spPr>
          <a:xfrm>
            <a:off x="7400924" y="4619624"/>
            <a:ext cx="3946779" cy="1038225"/>
          </a:xfrm>
        </p:spPr>
        <p:txBody>
          <a:bodyPr>
            <a:normAutofit/>
          </a:bodyPr>
          <a:lstStyle/>
          <a:p>
            <a:pPr algn="r"/>
            <a:r>
              <a:rPr lang="en-US" dirty="0"/>
              <a:t>My Data Journey from Medical to GIS</a:t>
            </a:r>
            <a:endParaRPr lang="en-US"/>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112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B4DD6-2F23-5C1D-346B-AB7575E70C27}"/>
              </a:ext>
            </a:extLst>
          </p:cNvPr>
          <p:cNvSpPr>
            <a:spLocks noGrp="1"/>
          </p:cNvSpPr>
          <p:nvPr>
            <p:ph type="title"/>
          </p:nvPr>
        </p:nvSpPr>
        <p:spPr>
          <a:xfrm>
            <a:off x="838200" y="556995"/>
            <a:ext cx="10515600" cy="1133693"/>
          </a:xfrm>
        </p:spPr>
        <p:txBody>
          <a:bodyPr>
            <a:normAutofit/>
          </a:bodyPr>
          <a:lstStyle/>
          <a:p>
            <a:r>
              <a:rPr lang="en-US" sz="5200"/>
              <a:t>Biomedical Informatics </a:t>
            </a:r>
          </a:p>
        </p:txBody>
      </p:sp>
      <p:graphicFrame>
        <p:nvGraphicFramePr>
          <p:cNvPr id="5" name="Content Placeholder 2">
            <a:extLst>
              <a:ext uri="{FF2B5EF4-FFF2-40B4-BE49-F238E27FC236}">
                <a16:creationId xmlns:a16="http://schemas.microsoft.com/office/drawing/2014/main" id="{B586B595-34A8-B8AA-0F05-6FB9BED22637}"/>
              </a:ext>
            </a:extLst>
          </p:cNvPr>
          <p:cNvGraphicFramePr>
            <a:graphicFrameLocks noGrp="1"/>
          </p:cNvGraphicFramePr>
          <p:nvPr>
            <p:ph idx="1"/>
            <p:extLst>
              <p:ext uri="{D42A27DB-BD31-4B8C-83A1-F6EECF244321}">
                <p14:modId xmlns:p14="http://schemas.microsoft.com/office/powerpoint/2010/main" val="11807885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495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86AA0-80F6-702D-2E51-BC6ED53253B8}"/>
              </a:ext>
            </a:extLst>
          </p:cNvPr>
          <p:cNvSpPr>
            <a:spLocks noGrp="1"/>
          </p:cNvSpPr>
          <p:nvPr>
            <p:ph type="title"/>
          </p:nvPr>
        </p:nvSpPr>
        <p:spPr>
          <a:xfrm>
            <a:off x="630936" y="502920"/>
            <a:ext cx="3419856" cy="1463040"/>
          </a:xfrm>
        </p:spPr>
        <p:txBody>
          <a:bodyPr anchor="ctr">
            <a:normAutofit/>
          </a:bodyPr>
          <a:lstStyle/>
          <a:p>
            <a:r>
              <a:rPr lang="en-US" sz="4800" dirty="0"/>
              <a:t>Genomic Data</a:t>
            </a:r>
          </a:p>
        </p:txBody>
      </p:sp>
      <p:sp>
        <p:nvSpPr>
          <p:cNvPr id="5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ontent Placeholder 2">
            <a:extLst>
              <a:ext uri="{FF2B5EF4-FFF2-40B4-BE49-F238E27FC236}">
                <a16:creationId xmlns:a16="http://schemas.microsoft.com/office/drawing/2014/main" id="{CF406591-0953-21C8-A572-59C7F0F75CF8}"/>
              </a:ext>
            </a:extLst>
          </p:cNvPr>
          <p:cNvSpPr>
            <a:spLocks noGrp="1"/>
          </p:cNvSpPr>
          <p:nvPr>
            <p:ph idx="1"/>
          </p:nvPr>
        </p:nvSpPr>
        <p:spPr>
          <a:xfrm>
            <a:off x="4654295" y="457200"/>
            <a:ext cx="6894576" cy="2740064"/>
          </a:xfrm>
        </p:spPr>
        <p:txBody>
          <a:bodyPr anchor="ctr">
            <a:normAutofit/>
          </a:bodyPr>
          <a:lstStyle/>
          <a:p>
            <a:pPr>
              <a:lnSpc>
                <a:spcPct val="110000"/>
              </a:lnSpc>
            </a:pPr>
            <a:r>
              <a:rPr lang="en-US" sz="1800" dirty="0"/>
              <a:t>Text file (FASTA) containing sequence of nucleotides along with the coordinate file with index to visualize the genomic structure</a:t>
            </a:r>
          </a:p>
          <a:p>
            <a:pPr>
              <a:lnSpc>
                <a:spcPct val="110000"/>
              </a:lnSpc>
            </a:pPr>
            <a:r>
              <a:rPr lang="en-US" sz="1800" dirty="0"/>
              <a:t>Mapping out the locations and therefore the interactions with molecules in DNA/Protein</a:t>
            </a:r>
          </a:p>
          <a:p>
            <a:pPr>
              <a:lnSpc>
                <a:spcPct val="110000"/>
              </a:lnSpc>
            </a:pPr>
            <a:r>
              <a:rPr lang="en-US" sz="1800" dirty="0"/>
              <a:t> Goal: identify patterns and relationships and discover the genetic basis of human diseases</a:t>
            </a:r>
          </a:p>
          <a:p>
            <a:endParaRPr lang="en-US" sz="1400" dirty="0"/>
          </a:p>
        </p:txBody>
      </p:sp>
      <p:pic>
        <p:nvPicPr>
          <p:cNvPr id="4" name="Picture 3" descr="Graphical user interface&#10;&#10;Description automatically generated">
            <a:extLst>
              <a:ext uri="{FF2B5EF4-FFF2-40B4-BE49-F238E27FC236}">
                <a16:creationId xmlns:a16="http://schemas.microsoft.com/office/drawing/2014/main" id="{571126AE-C4CB-B445-0BC5-25FD23127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310" y="3429000"/>
            <a:ext cx="9473379" cy="3197264"/>
          </a:xfrm>
          <a:prstGeom prst="rect">
            <a:avLst/>
          </a:prstGeom>
        </p:spPr>
      </p:pic>
    </p:spTree>
    <p:extLst>
      <p:ext uri="{BB962C8B-B14F-4D97-AF65-F5344CB8AC3E}">
        <p14:creationId xmlns:p14="http://schemas.microsoft.com/office/powerpoint/2010/main" val="131186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5" name="Rectangle 105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3F4371-4078-E750-0E79-1093B6D558A7}"/>
              </a:ext>
            </a:extLst>
          </p:cNvPr>
          <p:cNvSpPr>
            <a:spLocks noGrp="1"/>
          </p:cNvSpPr>
          <p:nvPr>
            <p:ph type="title"/>
          </p:nvPr>
        </p:nvSpPr>
        <p:spPr>
          <a:xfrm>
            <a:off x="640080" y="329184"/>
            <a:ext cx="6894576" cy="1783080"/>
          </a:xfrm>
        </p:spPr>
        <p:txBody>
          <a:bodyPr anchor="b">
            <a:normAutofit/>
          </a:bodyPr>
          <a:lstStyle/>
          <a:p>
            <a:r>
              <a:rPr lang="en-US" sz="5400"/>
              <a:t>Clinical Data</a:t>
            </a:r>
          </a:p>
        </p:txBody>
      </p:sp>
      <p:sp>
        <p:nvSpPr>
          <p:cNvPr id="106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C0C71E-CC6E-0799-6B4B-F04A12C26C97}"/>
              </a:ext>
            </a:extLst>
          </p:cNvPr>
          <p:cNvSpPr>
            <a:spLocks noGrp="1"/>
          </p:cNvSpPr>
          <p:nvPr>
            <p:ph idx="1"/>
          </p:nvPr>
        </p:nvSpPr>
        <p:spPr>
          <a:xfrm>
            <a:off x="640080" y="2706624"/>
            <a:ext cx="6894576" cy="3483864"/>
          </a:xfrm>
        </p:spPr>
        <p:txBody>
          <a:bodyPr>
            <a:normAutofit/>
          </a:bodyPr>
          <a:lstStyle/>
          <a:p>
            <a:r>
              <a:rPr lang="en-US" sz="2200" dirty="0"/>
              <a:t>Forms : Electronic Health Records and medical imaging (MRIs, CTs, X-rays, ultrasounds)</a:t>
            </a:r>
          </a:p>
          <a:p>
            <a:r>
              <a:rPr lang="en-US" sz="2200" dirty="0"/>
              <a:t>Use various Machine Learning and Deep Learning methods</a:t>
            </a:r>
          </a:p>
          <a:p>
            <a:r>
              <a:rPr lang="en-US" sz="2200" dirty="0"/>
              <a:t>Ex. Using image classification to train models to detect and classify quality of embryos for IVF</a:t>
            </a:r>
          </a:p>
          <a:p>
            <a:endParaRPr lang="en-US" sz="2200" dirty="0"/>
          </a:p>
          <a:p>
            <a:endParaRPr lang="en-US" sz="2200" dirty="0"/>
          </a:p>
          <a:p>
            <a:endParaRPr lang="en-US" sz="2200" dirty="0"/>
          </a:p>
        </p:txBody>
      </p:sp>
      <p:pic>
        <p:nvPicPr>
          <p:cNvPr id="1026" name="Picture 2" descr="Three examples of human embryos at the blastocyst stage photographed at multiple focal depths (four of seven focal planes shown here, from left to right). The embryos represent good (top), fair (middle) and poor quality (bottom) as designated by the embryologists’ grading system and additional statistical analysis.">
            <a:extLst>
              <a:ext uri="{FF2B5EF4-FFF2-40B4-BE49-F238E27FC236}">
                <a16:creationId xmlns:a16="http://schemas.microsoft.com/office/drawing/2014/main" id="{A9C96BEB-CB12-C46A-8466-2392194DEB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3840" y="3345664"/>
            <a:ext cx="3810261" cy="2562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text, application, email&#10;&#10;Description automatically generated">
            <a:extLst>
              <a:ext uri="{FF2B5EF4-FFF2-40B4-BE49-F238E27FC236}">
                <a16:creationId xmlns:a16="http://schemas.microsoft.com/office/drawing/2014/main" id="{1387F95E-A61E-8EF1-1A68-1957BD127E7C}"/>
              </a:ext>
            </a:extLst>
          </p:cNvPr>
          <p:cNvPicPr>
            <a:picLocks noChangeAspect="1"/>
          </p:cNvPicPr>
          <p:nvPr/>
        </p:nvPicPr>
        <p:blipFill>
          <a:blip r:embed="rId3"/>
          <a:stretch>
            <a:fillRect/>
          </a:stretch>
        </p:blipFill>
        <p:spPr>
          <a:xfrm>
            <a:off x="7863840" y="949936"/>
            <a:ext cx="3995928" cy="1718248"/>
          </a:xfrm>
          <a:prstGeom prst="rect">
            <a:avLst/>
          </a:prstGeom>
        </p:spPr>
      </p:pic>
    </p:spTree>
    <p:extLst>
      <p:ext uri="{BB962C8B-B14F-4D97-AF65-F5344CB8AC3E}">
        <p14:creationId xmlns:p14="http://schemas.microsoft.com/office/powerpoint/2010/main" val="340335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42186-9789-146B-2D37-F00A378093A8}"/>
              </a:ext>
            </a:extLst>
          </p:cNvPr>
          <p:cNvSpPr>
            <a:spLocks noGrp="1"/>
          </p:cNvSpPr>
          <p:nvPr>
            <p:ph type="title"/>
          </p:nvPr>
        </p:nvSpPr>
        <p:spPr>
          <a:xfrm>
            <a:off x="838200" y="557188"/>
            <a:ext cx="10515600" cy="1133499"/>
          </a:xfrm>
        </p:spPr>
        <p:txBody>
          <a:bodyPr>
            <a:normAutofit/>
          </a:bodyPr>
          <a:lstStyle/>
          <a:p>
            <a:pPr algn="ctr"/>
            <a:r>
              <a:rPr lang="en-US" sz="5200"/>
              <a:t>Public Health</a:t>
            </a:r>
          </a:p>
        </p:txBody>
      </p:sp>
      <p:graphicFrame>
        <p:nvGraphicFramePr>
          <p:cNvPr id="12" name="Content Placeholder 2">
            <a:extLst>
              <a:ext uri="{FF2B5EF4-FFF2-40B4-BE49-F238E27FC236}">
                <a16:creationId xmlns:a16="http://schemas.microsoft.com/office/drawing/2014/main" id="{50423FD7-82E8-33D3-0AB3-7397CC041EBA}"/>
              </a:ext>
            </a:extLst>
          </p:cNvPr>
          <p:cNvGraphicFramePr>
            <a:graphicFrameLocks noGrp="1"/>
          </p:cNvGraphicFramePr>
          <p:nvPr>
            <p:ph idx="1"/>
            <p:extLst>
              <p:ext uri="{D42A27DB-BD31-4B8C-83A1-F6EECF244321}">
                <p14:modId xmlns:p14="http://schemas.microsoft.com/office/powerpoint/2010/main" val="45180001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176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57" name="Straight Connector 2056">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063" name="Content Placeholder 2">
            <a:extLst>
              <a:ext uri="{FF2B5EF4-FFF2-40B4-BE49-F238E27FC236}">
                <a16:creationId xmlns:a16="http://schemas.microsoft.com/office/drawing/2014/main" id="{D67C4220-830C-8F01-DCFE-2AF84D3CC00F}"/>
              </a:ext>
            </a:extLst>
          </p:cNvPr>
          <p:cNvGraphicFramePr>
            <a:graphicFrameLocks noGrp="1"/>
          </p:cNvGraphicFramePr>
          <p:nvPr>
            <p:ph idx="1"/>
            <p:extLst>
              <p:ext uri="{D42A27DB-BD31-4B8C-83A1-F6EECF244321}">
                <p14:modId xmlns:p14="http://schemas.microsoft.com/office/powerpoint/2010/main" val="909079542"/>
              </p:ext>
            </p:extLst>
          </p:nvPr>
        </p:nvGraphicFramePr>
        <p:xfrm>
          <a:off x="691121" y="2312852"/>
          <a:ext cx="6190412" cy="3892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Level of Biological Organization Diagram | Quizlet">
            <a:extLst>
              <a:ext uri="{FF2B5EF4-FFF2-40B4-BE49-F238E27FC236}">
                <a16:creationId xmlns:a16="http://schemas.microsoft.com/office/drawing/2014/main" id="{9730FDF9-D83D-521B-919E-BAD22014692F}"/>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682403" y="994503"/>
            <a:ext cx="4119701" cy="5332946"/>
          </a:xfrm>
          <a:prstGeom prst="rect">
            <a:avLst/>
          </a:prstGeom>
          <a:noFill/>
          <a:extLst>
            <a:ext uri="{909E8E84-426E-40DD-AFC4-6F175D3DCCD1}">
              <a14:hiddenFill xmlns:a14="http://schemas.microsoft.com/office/drawing/2010/main">
                <a:solidFill>
                  <a:srgbClr val="FFFFFF"/>
                </a:solidFill>
              </a14:hiddenFill>
            </a:ext>
          </a:extLst>
        </p:spPr>
      </p:pic>
      <p:sp>
        <p:nvSpPr>
          <p:cNvPr id="205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06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5" name="Title 4">
            <a:extLst>
              <a:ext uri="{FF2B5EF4-FFF2-40B4-BE49-F238E27FC236}">
                <a16:creationId xmlns:a16="http://schemas.microsoft.com/office/drawing/2014/main" id="{43D84F69-5477-DA63-D6A7-75133E573297}"/>
              </a:ext>
            </a:extLst>
          </p:cNvPr>
          <p:cNvSpPr>
            <a:spLocks noGrp="1"/>
          </p:cNvSpPr>
          <p:nvPr>
            <p:ph type="title"/>
          </p:nvPr>
        </p:nvSpPr>
        <p:spPr>
          <a:xfrm>
            <a:off x="691121" y="-87628"/>
            <a:ext cx="10515600" cy="1325563"/>
          </a:xfrm>
        </p:spPr>
        <p:txBody>
          <a:bodyPr/>
          <a:lstStyle/>
          <a:p>
            <a:r>
              <a:rPr lang="en-US" dirty="0"/>
              <a:t>Take Away</a:t>
            </a:r>
          </a:p>
        </p:txBody>
      </p:sp>
      <p:sp>
        <p:nvSpPr>
          <p:cNvPr id="6" name="TextBox 5">
            <a:extLst>
              <a:ext uri="{FF2B5EF4-FFF2-40B4-BE49-F238E27FC236}">
                <a16:creationId xmlns:a16="http://schemas.microsoft.com/office/drawing/2014/main" id="{0D225EC9-96E1-8373-01DE-3F7E6B52A67F}"/>
              </a:ext>
            </a:extLst>
          </p:cNvPr>
          <p:cNvSpPr txBox="1"/>
          <p:nvPr/>
        </p:nvSpPr>
        <p:spPr>
          <a:xfrm>
            <a:off x="691121" y="930531"/>
            <a:ext cx="6190412" cy="923330"/>
          </a:xfrm>
          <a:prstGeom prst="rect">
            <a:avLst/>
          </a:prstGeom>
          <a:noFill/>
        </p:spPr>
        <p:txBody>
          <a:bodyPr wrap="square" rtlCol="0">
            <a:spAutoFit/>
          </a:bodyPr>
          <a:lstStyle/>
          <a:p>
            <a:r>
              <a:rPr lang="en-US" sz="1800" dirty="0">
                <a:solidFill>
                  <a:schemeClr val="bg1">
                    <a:lumMod val="50000"/>
                    <a:alpha val="80000"/>
                  </a:schemeClr>
                </a:solidFill>
              </a:rPr>
              <a:t>Although the focus between GIS and Biomedical is on opposite spectrums of the levels of biological organization hierarchy</a:t>
            </a:r>
            <a:br>
              <a:rPr lang="en-US" sz="1800" dirty="0">
                <a:solidFill>
                  <a:schemeClr val="tx1">
                    <a:alpha val="80000"/>
                  </a:schemeClr>
                </a:solidFill>
              </a:rPr>
            </a:br>
            <a:endParaRPr lang="en-US" dirty="0"/>
          </a:p>
        </p:txBody>
      </p:sp>
    </p:spTree>
    <p:extLst>
      <p:ext uri="{BB962C8B-B14F-4D97-AF65-F5344CB8AC3E}">
        <p14:creationId xmlns:p14="http://schemas.microsoft.com/office/powerpoint/2010/main" val="10655863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148</TotalTime>
  <Words>220</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From 2D to Spatial</vt:lpstr>
      <vt:lpstr>Biomedical Informatics </vt:lpstr>
      <vt:lpstr>Genomic Data</vt:lpstr>
      <vt:lpstr>Clinical Data</vt:lpstr>
      <vt:lpstr>Public Health</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2D to Spatial</dc:title>
  <dc:creator>Kristen.Narcisi</dc:creator>
  <cp:lastModifiedBy>Kristen.Narcisi</cp:lastModifiedBy>
  <cp:revision>7</cp:revision>
  <dcterms:created xsi:type="dcterms:W3CDTF">2023-04-21T13:20:21Z</dcterms:created>
  <dcterms:modified xsi:type="dcterms:W3CDTF">2023-04-21T15:49:05Z</dcterms:modified>
</cp:coreProperties>
</file>