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Helvetica Neue"/>
      <p:regular r:id="rId35"/>
      <p:bold r:id="rId36"/>
      <p:italic r:id="rId37"/>
      <p:boldItalic r:id="rId38"/>
    </p:embeddedFont>
    <p:embeddedFont>
      <p:font typeface="Merriweather Black"/>
      <p:bold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Black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2.xml"/><Relationship Id="rId39" Type="http://schemas.openxmlformats.org/officeDocument/2006/relationships/font" Target="fonts/MerriweatherBlack-bold.fntdata"/><Relationship Id="rId16" Type="http://schemas.openxmlformats.org/officeDocument/2006/relationships/slide" Target="slides/slide11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dbafb21b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dbafb21b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to compute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a pretty coarse representation for some geometries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8af2caad1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8af2caad1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Concave Hull is computed by constructing a Delaunay Triangulation of the input points, then eroding outside edges in order of length, as long as they are longer than the </a:t>
            </a:r>
            <a:r>
              <a:rPr lang="en"/>
              <a:t>tolerance</a:t>
            </a:r>
            <a:r>
              <a:rPr lang="en"/>
              <a:t> distance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Pctconvex parameter is the fraction of the difference between the longest and </a:t>
            </a:r>
            <a:r>
              <a:rPr lang="en"/>
              <a:t>shortest edges in the underlying Delaunay triangulation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Result is always a single, </a:t>
            </a:r>
            <a:r>
              <a:rPr lang="en"/>
              <a:t>connected Polygon (never a MultiPolygon)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8fa1b11f6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8fa1b11f6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Concave Hull is computed by constructing a Delaunay Triangulation of the input points, then eroding outside edges in order of length, as long as they are longer than the tolerance distance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Pctconvex parameter is the fraction of the difference between the longest and shortest edges in the underlying Delaunay triangulation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Result is always a single, connected Polygon (never a MultiPolygon)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8af2caad1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8af2caad1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Holes are always proper holes (they do not touch the polygon shell)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8af2caad1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8af2caad1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8b5351c7a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8b5351c7a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Generalization for visualization or querying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Finding the “space between” polygons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b5351c7a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8b5351c7a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Faster querying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Generalization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8fa1b11f6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8fa1b11f6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05ab9ee5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05ab9ee5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8b5351c7a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8b5351c7a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0ef9a8b0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00ef9a8b0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8b5351c7a2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8b5351c7a2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Polygon decomposition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8b5351c7a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8b5351c7a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8b5351c7a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8b5351c7a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8b5351c7a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8b5351c7a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b5351c7a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8b5351c7a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8b5351c7a2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8b5351c7a2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8b5351c7a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8b5351c7a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8b5351c7a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8b5351c7a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8b5351c7a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8b5351c7a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0ef9a8b0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0ef9a8b0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d293d6c5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d293d6c5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dbafb21b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dbafb21b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dbafb21b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dbafb21b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05ab9ee5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05ab9ee5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fa1b11f6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8fa1b11f6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to compute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a pretty coarse representation for some geometries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dbafb21b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dbafb21b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to compute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a pretty coarse representation for some geometries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dbafb21b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dbafb21b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4.png"/><Relationship Id="rId4" Type="http://schemas.openxmlformats.org/officeDocument/2006/relationships/image" Target="../media/image23.png"/><Relationship Id="rId5" Type="http://schemas.openxmlformats.org/officeDocument/2006/relationships/image" Target="../media/image1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00" y="1131300"/>
            <a:ext cx="7800926" cy="260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1063550" y="1560463"/>
            <a:ext cx="6546300" cy="17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633625" y="4087475"/>
            <a:ext cx="32721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600"/>
              </a:spcAft>
              <a:buNone/>
              <a:defRPr/>
            </a:lvl9pPr>
          </a:lstStyle>
          <a:p/>
        </p:txBody>
      </p:sp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5200" y="4408800"/>
            <a:ext cx="3585224" cy="6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3" y="4795099"/>
            <a:ext cx="3936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5409" y="4846225"/>
            <a:ext cx="1755768" cy="3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title"/>
          </p:nvPr>
        </p:nvSpPr>
        <p:spPr>
          <a:xfrm>
            <a:off x="336662" y="59299"/>
            <a:ext cx="78867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2700"/>
              <a:buFont typeface="Helvetica Neue"/>
              <a:buNone/>
              <a:defRPr b="1" i="0" sz="2700" u="none" cap="none" strike="noStrike">
                <a:solidFill>
                  <a:srgbClr val="005A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68" name="Google Shape;68;p12"/>
          <p:cNvSpPr txBox="1"/>
          <p:nvPr>
            <p:ph idx="12" type="sldNum"/>
          </p:nvPr>
        </p:nvSpPr>
        <p:spPr>
          <a:xfrm>
            <a:off x="0" y="4916218"/>
            <a:ext cx="529200" cy="2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005A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005A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005A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005A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005A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005A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005A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005A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005A9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5975" y="2813450"/>
            <a:ext cx="2593725" cy="25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 showMasterSp="0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2894" y="3533539"/>
            <a:ext cx="538212" cy="269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1083" y="886263"/>
            <a:ext cx="3641835" cy="97722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1338146" y="1950512"/>
            <a:ext cx="6531900" cy="14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ctr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b="1" i="0" sz="2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Arial"/>
              <a:buNone/>
              <a:defRPr b="0" i="0" sz="2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-3" y="4749900"/>
            <a:ext cx="398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chemeClr val="lt1"/>
                </a:solidFill>
              </a:defRPr>
            </a:lvl1pPr>
            <a:lvl2pPr lvl="1" rtl="0">
              <a:buNone/>
              <a:defRPr sz="1300">
                <a:solidFill>
                  <a:schemeClr val="lt1"/>
                </a:solidFill>
              </a:defRPr>
            </a:lvl2pPr>
            <a:lvl3pPr lvl="2" rtl="0">
              <a:buNone/>
              <a:defRPr sz="1300">
                <a:solidFill>
                  <a:schemeClr val="lt1"/>
                </a:solidFill>
              </a:defRPr>
            </a:lvl3pPr>
            <a:lvl4pPr lvl="3" rtl="0">
              <a:buNone/>
              <a:defRPr sz="1300">
                <a:solidFill>
                  <a:schemeClr val="lt1"/>
                </a:solidFill>
              </a:defRPr>
            </a:lvl4pPr>
            <a:lvl5pPr lvl="4" rtl="0">
              <a:buNone/>
              <a:defRPr sz="1300">
                <a:solidFill>
                  <a:schemeClr val="lt1"/>
                </a:solidFill>
              </a:defRPr>
            </a:lvl5pPr>
            <a:lvl6pPr lvl="5" rtl="0">
              <a:buNone/>
              <a:defRPr sz="1300">
                <a:solidFill>
                  <a:schemeClr val="lt1"/>
                </a:solidFill>
              </a:defRPr>
            </a:lvl6pPr>
            <a:lvl7pPr lvl="6" rtl="0">
              <a:buNone/>
              <a:defRPr sz="1300">
                <a:solidFill>
                  <a:schemeClr val="lt1"/>
                </a:solidFill>
              </a:defRPr>
            </a:lvl7pPr>
            <a:lvl8pPr lvl="7" rtl="0">
              <a:buNone/>
              <a:defRPr sz="1300">
                <a:solidFill>
                  <a:schemeClr val="lt1"/>
                </a:solidFill>
              </a:defRPr>
            </a:lvl8pPr>
            <a:lvl9pPr lvl="8" rtl="0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0625" y="4823100"/>
            <a:ext cx="1744424" cy="3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16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8012" y="1285875"/>
            <a:ext cx="3207965" cy="86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5300" y="3785850"/>
            <a:ext cx="5334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80625" y="4823100"/>
            <a:ext cx="1744424" cy="3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3" y="4795099"/>
            <a:ext cx="3936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6175" y="4911925"/>
            <a:ext cx="1208676" cy="2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3" y="4795099"/>
            <a:ext cx="3936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" name="Google Shape;3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5409" y="4846225"/>
            <a:ext cx="1755768" cy="3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3" y="4795099"/>
            <a:ext cx="3936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"/>
          <p:cNvPicPr preferRelativeResize="0"/>
          <p:nvPr/>
        </p:nvPicPr>
        <p:blipFill rotWithShape="1">
          <a:blip r:embed="rId3">
            <a:alphaModFix/>
          </a:blip>
          <a:srcRect b="10168" l="0" r="18725" t="0"/>
          <a:stretch/>
        </p:blipFill>
        <p:spPr>
          <a:xfrm>
            <a:off x="7035975" y="2813450"/>
            <a:ext cx="2108025" cy="23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3" y="4795099"/>
            <a:ext cx="3936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" name="Google Shape;4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 txBox="1"/>
          <p:nvPr>
            <p:ph type="title"/>
          </p:nvPr>
        </p:nvSpPr>
        <p:spPr>
          <a:xfrm>
            <a:off x="311700" y="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1700" y="1152475"/>
            <a:ext cx="494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43" name="Google Shape;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5975" y="2813450"/>
            <a:ext cx="2593725" cy="25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3" y="4795099"/>
            <a:ext cx="3936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5409" y="4846225"/>
            <a:ext cx="1755768" cy="3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type="title"/>
          </p:nvPr>
        </p:nvSpPr>
        <p:spPr>
          <a:xfrm>
            <a:off x="1065000" y="1384400"/>
            <a:ext cx="7014000" cy="8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" type="subTitle"/>
          </p:nvPr>
        </p:nvSpPr>
        <p:spPr>
          <a:xfrm>
            <a:off x="2325750" y="2264600"/>
            <a:ext cx="4492500" cy="13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600"/>
              </a:spcBef>
              <a:spcAft>
                <a:spcPts val="600"/>
              </a:spcAft>
              <a:buNone/>
              <a:defRPr/>
            </a:lvl9pPr>
          </a:lstStyle>
          <a:p/>
        </p:txBody>
      </p:sp>
      <p:pic>
        <p:nvPicPr>
          <p:cNvPr id="55" name="Google Shape;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937" y="3331550"/>
            <a:ext cx="2312125" cy="1638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3" y="4795099"/>
            <a:ext cx="393600" cy="34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5409" y="4846225"/>
            <a:ext cx="1755768" cy="3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84589"/>
              </a:buClr>
              <a:buSzPts val="3000"/>
              <a:buFont typeface="Helvetica Neue"/>
              <a:buNone/>
              <a:defRPr b="1" sz="3000">
                <a:solidFill>
                  <a:srgbClr val="0845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" y="4795099"/>
            <a:ext cx="3936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000">
                <a:solidFill>
                  <a:srgbClr val="0845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buNone/>
              <a:defRPr sz="1000">
                <a:solidFill>
                  <a:srgbClr val="0845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buNone/>
              <a:defRPr sz="1000">
                <a:solidFill>
                  <a:srgbClr val="0845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buNone/>
              <a:defRPr sz="1000">
                <a:solidFill>
                  <a:srgbClr val="0845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buNone/>
              <a:defRPr sz="1000">
                <a:solidFill>
                  <a:srgbClr val="0845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buNone/>
              <a:defRPr sz="1000">
                <a:solidFill>
                  <a:srgbClr val="0845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buNone/>
              <a:defRPr sz="1000">
                <a:solidFill>
                  <a:srgbClr val="0845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buNone/>
              <a:defRPr sz="1000">
                <a:solidFill>
                  <a:srgbClr val="0845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buNone/>
              <a:defRPr sz="1000">
                <a:solidFill>
                  <a:srgbClr val="0845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35.png"/><Relationship Id="rId5" Type="http://schemas.openxmlformats.org/officeDocument/2006/relationships/image" Target="../media/image32.png"/><Relationship Id="rId6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9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Relationship Id="rId6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Relationship Id="rId5" Type="http://schemas.openxmlformats.org/officeDocument/2006/relationships/image" Target="../media/image41.png"/><Relationship Id="rId6" Type="http://schemas.openxmlformats.org/officeDocument/2006/relationships/image" Target="../media/image4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6.png"/><Relationship Id="rId4" Type="http://schemas.openxmlformats.org/officeDocument/2006/relationships/image" Target="../media/image63.png"/><Relationship Id="rId5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3.png"/><Relationship Id="rId4" Type="http://schemas.openxmlformats.org/officeDocument/2006/relationships/image" Target="../media/image39.png"/><Relationship Id="rId5" Type="http://schemas.openxmlformats.org/officeDocument/2006/relationships/image" Target="../media/image5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4.png"/><Relationship Id="rId4" Type="http://schemas.openxmlformats.org/officeDocument/2006/relationships/image" Target="../media/image5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5.png"/><Relationship Id="rId4" Type="http://schemas.openxmlformats.org/officeDocument/2006/relationships/image" Target="../media/image5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png"/><Relationship Id="rId4" Type="http://schemas.openxmlformats.org/officeDocument/2006/relationships/image" Target="../media/image18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9.png"/><Relationship Id="rId4" Type="http://schemas.openxmlformats.org/officeDocument/2006/relationships/image" Target="../media/image5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2.png"/><Relationship Id="rId4" Type="http://schemas.openxmlformats.org/officeDocument/2006/relationships/image" Target="../media/image5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2.png"/><Relationship Id="rId4" Type="http://schemas.openxmlformats.org/officeDocument/2006/relationships/image" Target="../media/image6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7.png"/><Relationship Id="rId4" Type="http://schemas.openxmlformats.org/officeDocument/2006/relationships/image" Target="../media/image6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ctrTitle"/>
          </p:nvPr>
        </p:nvSpPr>
        <p:spPr>
          <a:xfrm>
            <a:off x="1350825" y="1649650"/>
            <a:ext cx="6572400" cy="17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Recent Developments in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JTS and GEOS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/>
              <a:t>Martin Davis 			CUGOS Spring Fling 2023</a:t>
            </a:r>
            <a:endParaRPr i="1" sz="2200"/>
          </a:p>
        </p:txBody>
      </p:sp>
      <p:sp>
        <p:nvSpPr>
          <p:cNvPr id="82" name="Google Shape;82;p14"/>
          <p:cNvSpPr txBox="1"/>
          <p:nvPr>
            <p:ph idx="1" type="subTitle"/>
          </p:nvPr>
        </p:nvSpPr>
        <p:spPr>
          <a:xfrm>
            <a:off x="633625" y="4087475"/>
            <a:ext cx="32721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April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Convex Hull</a:t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580400" y="712600"/>
            <a:ext cx="7805700" cy="25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i="1" lang="en" sz="2000">
                <a:latin typeface="Helvetica Neue"/>
                <a:ea typeface="Helvetica Neue"/>
                <a:cs typeface="Helvetica Neue"/>
                <a:sym typeface="Helvetica Neue"/>
              </a:rPr>
              <a:t>unique </a:t>
            </a: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convex polygon containing input vertices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As per the Simple Features specification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Works for all geometry types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2850" y="2686050"/>
            <a:ext cx="34671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950" y="2781300"/>
            <a:ext cx="23241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2263950" y="2080900"/>
            <a:ext cx="3756000" cy="41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ConvexHull(</a:t>
            </a:r>
            <a:r>
              <a:rPr b="1" lang="en" sz="1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geom </a:t>
            </a: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Concave Hull - Points</a:t>
            </a:r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428000" y="636400"/>
            <a:ext cx="84042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i="1" lang="en" sz="1800">
                <a:latin typeface="Helvetica Neue"/>
                <a:ea typeface="Helvetica Neue"/>
                <a:cs typeface="Helvetica Neue"/>
                <a:sym typeface="Helvetica Neue"/>
              </a:rPr>
              <a:t>(possibly)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concave polygon containing input vertices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Many possible hulls, determined by param 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pctconvex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1350675" y="1737150"/>
            <a:ext cx="5078700" cy="41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ConcaveHull(</a:t>
            </a:r>
            <a:r>
              <a:rPr b="1" lang="en" sz="1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geom, pctconvex </a:t>
            </a: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2743200"/>
            <a:ext cx="220980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6475" y="2762250"/>
            <a:ext cx="215265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600" y="2752725"/>
            <a:ext cx="213360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0825" y="2747963"/>
            <a:ext cx="219075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/>
        </p:nvSpPr>
        <p:spPr>
          <a:xfrm>
            <a:off x="114300" y="2311300"/>
            <a:ext cx="886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pctconvex=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1.0         0.6              0.4             0.0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11700" y="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Concave Hull - Points: How it works</a:t>
            </a: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428000" y="636400"/>
            <a:ext cx="8404200" cy="12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Build Delaunay Triangulation on points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Sort triangles by longest edge length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Remove triangles, until tolerance is reached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46000"/>
            <a:ext cx="2526950" cy="22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6600" y="2817438"/>
            <a:ext cx="213360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4450" y="2818013"/>
            <a:ext cx="2114550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5088" y="2812688"/>
            <a:ext cx="2085975" cy="18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/>
        </p:nvSpPr>
        <p:spPr>
          <a:xfrm>
            <a:off x="2526950" y="2311300"/>
            <a:ext cx="645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ctconvex =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 0.6           0.4            0.0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11700" y="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Concave Hull - Points, allowing holes</a:t>
            </a:r>
            <a:endParaRPr/>
          </a:p>
        </p:txBody>
      </p:sp>
      <p:sp>
        <p:nvSpPr>
          <p:cNvPr id="190" name="Google Shape;190;p26"/>
          <p:cNvSpPr txBox="1"/>
          <p:nvPr/>
        </p:nvSpPr>
        <p:spPr>
          <a:xfrm>
            <a:off x="428000" y="636400"/>
            <a:ext cx="84042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Concave hull can contain holes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via optional parameter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allow_holes = true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1725550" y="1642750"/>
            <a:ext cx="5033100" cy="41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ConcaveHull(</a:t>
            </a:r>
            <a:r>
              <a:rPr b="1" lang="en" sz="1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geom, pctconvex, true </a:t>
            </a: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205875" y="2387500"/>
            <a:ext cx="87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pctconvex 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= 0.6             = 0.5              = 0.25              = 0.0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2711500"/>
            <a:ext cx="1971675" cy="1915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000" y="2711500"/>
            <a:ext cx="1914524" cy="1876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5600" y="2711500"/>
            <a:ext cx="2163030" cy="205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62475" y="2711500"/>
            <a:ext cx="2085763" cy="20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311700" y="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Concave Hull - Polygons?</a:t>
            </a: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428000" y="636400"/>
            <a:ext cx="840420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Standard Concave Hull algorithms 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only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support points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Problem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!  Does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respect polygon boundaries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025" y="1903825"/>
            <a:ext cx="3530375" cy="2488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838" y="1881188"/>
            <a:ext cx="35147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311700" y="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Concave Hull - Polygons</a:t>
            </a:r>
            <a:endParaRPr/>
          </a:p>
        </p:txBody>
      </p:sp>
      <p:sp>
        <p:nvSpPr>
          <p:cNvPr id="210" name="Google Shape;210;p28"/>
          <p:cNvSpPr txBox="1"/>
          <p:nvPr/>
        </p:nvSpPr>
        <p:spPr>
          <a:xfrm>
            <a:off x="428000" y="636400"/>
            <a:ext cx="8404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ew algorithm to compute Concave Hull for polygon(s) 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constrained by polygon boundaries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278" y="2346262"/>
            <a:ext cx="3424222" cy="240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00" y="2189813"/>
            <a:ext cx="3291100" cy="27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3475" y="1869047"/>
            <a:ext cx="2029325" cy="28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311700" y="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Polygon Hull Simplification</a:t>
            </a:r>
            <a:endParaRPr/>
          </a:p>
        </p:txBody>
      </p:sp>
      <p:sp>
        <p:nvSpPr>
          <p:cNvPr id="219" name="Google Shape;219;p29"/>
          <p:cNvSpPr txBox="1"/>
          <p:nvPr/>
        </p:nvSpPr>
        <p:spPr>
          <a:xfrm>
            <a:off x="428000" y="636400"/>
            <a:ext cx="8404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Computes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Outer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Inner Hulls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of polygonal geometry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Preserves polygonal topology, including holes and MultiPolygons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Parameter: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vertex_fraction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= fraction of vertices kept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0" name="Google Shape;2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400" y="2450500"/>
            <a:ext cx="2171533" cy="26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4200" y="2450500"/>
            <a:ext cx="2184101" cy="26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000" y="2526700"/>
            <a:ext cx="2146593" cy="26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 txBox="1"/>
          <p:nvPr/>
        </p:nvSpPr>
        <p:spPr>
          <a:xfrm>
            <a:off x="1036500" y="3396100"/>
            <a:ext cx="709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Input                                    Outer Hull                                Inner Hull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685800" y="1871350"/>
            <a:ext cx="7745700" cy="41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SimplifyPolygonHull</a:t>
            </a: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geom, vertex_fraction, </a:t>
            </a:r>
            <a:r>
              <a:rPr b="1" i="1" lang="en" sz="1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is_outer</a:t>
            </a:r>
            <a:r>
              <a:rPr b="1" lang="en" sz="1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type="title"/>
          </p:nvPr>
        </p:nvSpPr>
        <p:spPr>
          <a:xfrm>
            <a:off x="311700" y="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Polygon Outer Hull VS Concave Hull</a:t>
            </a:r>
            <a:endParaRPr/>
          </a:p>
        </p:txBody>
      </p:sp>
      <p:sp>
        <p:nvSpPr>
          <p:cNvPr id="230" name="Google Shape;230;p30"/>
          <p:cNvSpPr txBox="1"/>
          <p:nvPr/>
        </p:nvSpPr>
        <p:spPr>
          <a:xfrm>
            <a:off x="428000" y="636400"/>
            <a:ext cx="84042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Preserves Holes/MultiPolygon VS Single Polygon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Parameter: Vertex Fraction VS Percent Convex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1" name="Google Shape;23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89400"/>
            <a:ext cx="3909621" cy="300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621" y="1989400"/>
            <a:ext cx="3903140" cy="30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0"/>
          <p:cNvSpPr txBox="1"/>
          <p:nvPr/>
        </p:nvSpPr>
        <p:spPr>
          <a:xfrm>
            <a:off x="2636700" y="1948300"/>
            <a:ext cx="1935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Outer Hull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Vertex Fraction = 0</a:t>
            </a: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4" name="Google Shape;234;p30"/>
          <p:cNvSpPr txBox="1"/>
          <p:nvPr/>
        </p:nvSpPr>
        <p:spPr>
          <a:xfrm>
            <a:off x="7130825" y="1994250"/>
            <a:ext cx="1935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Concave</a:t>
            </a: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 Hull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PctConvex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0.2</a:t>
            </a: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311700" y="2150850"/>
            <a:ext cx="8520600" cy="16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Triangulations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311700" y="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Delaunay Triangulation</a:t>
            </a:r>
            <a:endParaRPr/>
          </a:p>
        </p:txBody>
      </p:sp>
      <p:sp>
        <p:nvSpPr>
          <p:cNvPr id="245" name="Google Shape;245;p32"/>
          <p:cNvSpPr txBox="1"/>
          <p:nvPr/>
        </p:nvSpPr>
        <p:spPr>
          <a:xfrm>
            <a:off x="428000" y="560200"/>
            <a:ext cx="8404200" cy="14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Computes the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Delaunay Triangulation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of points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Processes vertices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only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</a:pPr>
            <a:r>
              <a:rPr i="1" lang="en" sz="1800">
                <a:latin typeface="Helvetica Neue"/>
                <a:ea typeface="Helvetica Neue"/>
                <a:cs typeface="Helvetica Neue"/>
                <a:sym typeface="Helvetica Neue"/>
              </a:rPr>
              <a:t>does not respect polygon linework</a:t>
            </a:r>
            <a:endParaRPr i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</a:pPr>
            <a:r>
              <a:rPr i="1" lang="en" sz="1800">
                <a:latin typeface="Helvetica Neue"/>
                <a:ea typeface="Helvetica Neue"/>
                <a:cs typeface="Helvetica Neue"/>
                <a:sym typeface="Helvetica Neue"/>
              </a:rPr>
              <a:t>does not handle holes or MultiPolygons</a:t>
            </a:r>
            <a:endParaRPr i="1"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875" y="2519200"/>
            <a:ext cx="3045525" cy="24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3150" y="2583806"/>
            <a:ext cx="3265125" cy="255969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2"/>
          <p:cNvSpPr/>
          <p:nvPr/>
        </p:nvSpPr>
        <p:spPr>
          <a:xfrm rot="-7626172">
            <a:off x="2991515" y="4294753"/>
            <a:ext cx="900127" cy="274743"/>
          </a:xfrm>
          <a:prstGeom prst="rightArrow">
            <a:avLst>
              <a:gd fmla="val 50000" name="adj1"/>
              <a:gd fmla="val 122631" name="adj2"/>
            </a:avLst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2"/>
          <p:cNvSpPr/>
          <p:nvPr/>
        </p:nvSpPr>
        <p:spPr>
          <a:xfrm rot="985054">
            <a:off x="389985" y="3039149"/>
            <a:ext cx="900099" cy="274824"/>
          </a:xfrm>
          <a:prstGeom prst="rightArrow">
            <a:avLst>
              <a:gd fmla="val 50000" name="adj1"/>
              <a:gd fmla="val 122631" name="adj2"/>
            </a:avLst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2"/>
          <p:cNvSpPr txBox="1"/>
          <p:nvPr/>
        </p:nvSpPr>
        <p:spPr>
          <a:xfrm>
            <a:off x="2226250" y="2075500"/>
            <a:ext cx="42048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ST_DelaunayTriangles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geom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Martin Davis</a:t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1023325" y="1036775"/>
            <a:ext cx="7015200" cy="26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b="1" lang="en" sz="2200">
                <a:latin typeface="Helvetica Neue"/>
                <a:ea typeface="Helvetica Neue"/>
                <a:cs typeface="Helvetica Neue"/>
                <a:sym typeface="Helvetica Neue"/>
              </a:rPr>
              <a:t>Geospatial Engineer</a:t>
            </a: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 at 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Developer on: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JTS Topology Suite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GEOS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PostGIS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b="1" lang="en" sz="20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pg_featureserv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0594" y="1002075"/>
            <a:ext cx="327783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1792700" y="4261650"/>
            <a:ext cx="589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rPr>
              <a:t>I          Math &amp; Geometry!</a:t>
            </a:r>
            <a:endParaRPr i="1" sz="3000">
              <a:solidFill>
                <a:schemeClr val="dk1"/>
              </a:solidFill>
              <a:latin typeface="Merriweather Black"/>
              <a:ea typeface="Merriweather Black"/>
              <a:cs typeface="Merriweather Black"/>
              <a:sym typeface="Merriweather Black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2262725" y="4342425"/>
            <a:ext cx="569400" cy="485400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921" y="2116308"/>
            <a:ext cx="1328763" cy="760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1800" y="2666409"/>
            <a:ext cx="195674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32244" y="3221925"/>
            <a:ext cx="1305429" cy="7602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 txBox="1"/>
          <p:nvPr/>
        </p:nvSpPr>
        <p:spPr>
          <a:xfrm>
            <a:off x="4600025" y="199300"/>
            <a:ext cx="4481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Courier New"/>
                <a:ea typeface="Courier New"/>
                <a:cs typeface="Courier New"/>
                <a:sym typeface="Courier New"/>
              </a:rPr>
              <a:t>martin.davis@crunchydata.com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311700" y="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Polygon</a:t>
            </a:r>
            <a:r>
              <a:rPr lang="en"/>
              <a:t> Triangulation</a:t>
            </a:r>
            <a:endParaRPr/>
          </a:p>
        </p:txBody>
      </p:sp>
      <p:sp>
        <p:nvSpPr>
          <p:cNvPr id="256" name="Google Shape;256;p33"/>
          <p:cNvSpPr txBox="1"/>
          <p:nvPr/>
        </p:nvSpPr>
        <p:spPr>
          <a:xfrm>
            <a:off x="428000" y="636400"/>
            <a:ext cx="85206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Computes the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Constrained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Delaunay Triangulation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of polygons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</a:pPr>
            <a:r>
              <a:rPr i="1" lang="en" sz="1800">
                <a:latin typeface="Helvetica Neue"/>
                <a:ea typeface="Helvetica Neue"/>
                <a:cs typeface="Helvetica Neue"/>
                <a:sym typeface="Helvetica Neue"/>
              </a:rPr>
              <a:t>respects polygon linework</a:t>
            </a:r>
            <a:endParaRPr i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○"/>
            </a:pPr>
            <a:r>
              <a:rPr i="1" lang="en" sz="1800">
                <a:latin typeface="Helvetica Neue"/>
                <a:ea typeface="Helvetica Neue"/>
                <a:cs typeface="Helvetica Neue"/>
                <a:sym typeface="Helvetica Neue"/>
              </a:rPr>
              <a:t>handles holes and MultiPolygons</a:t>
            </a:r>
            <a:endParaRPr i="1" sz="1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25" y="2268534"/>
            <a:ext cx="3671675" cy="2780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601" y="2374300"/>
            <a:ext cx="3378075" cy="26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3"/>
          <p:cNvSpPr txBox="1"/>
          <p:nvPr/>
        </p:nvSpPr>
        <p:spPr>
          <a:xfrm>
            <a:off x="1956775" y="1770700"/>
            <a:ext cx="53334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ST_TriangulatePolygon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geom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311700" y="2150850"/>
            <a:ext cx="8520600" cy="16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Polygonal Coverages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311700" y="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Polygonal Coverages</a:t>
            </a:r>
            <a:endParaRPr/>
          </a:p>
        </p:txBody>
      </p:sp>
      <p:sp>
        <p:nvSpPr>
          <p:cNvPr id="270" name="Google Shape;270;p35"/>
          <p:cNvSpPr txBox="1"/>
          <p:nvPr/>
        </p:nvSpPr>
        <p:spPr>
          <a:xfrm>
            <a:off x="428000" y="636400"/>
            <a:ext cx="85206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A set of non-overlapping polygons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Many use cases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i="1" lang="en" sz="2000">
                <a:latin typeface="Helvetica Neue"/>
                <a:ea typeface="Helvetica Neue"/>
                <a:cs typeface="Helvetica Neue"/>
                <a:sym typeface="Helvetica Neue"/>
              </a:rPr>
              <a:t>Cadastral parcels</a:t>
            </a:r>
            <a:endParaRPr i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i="1" lang="en" sz="2000">
                <a:latin typeface="Helvetica Neue"/>
                <a:ea typeface="Helvetica Neue"/>
                <a:cs typeface="Helvetica Neue"/>
                <a:sym typeface="Helvetica Neue"/>
              </a:rPr>
              <a:t>Political jurisdictions</a:t>
            </a:r>
            <a:endParaRPr i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i="1" lang="en" sz="2000">
                <a:latin typeface="Helvetica Neue"/>
                <a:ea typeface="Helvetica Neue"/>
                <a:cs typeface="Helvetica Neue"/>
                <a:sym typeface="Helvetica Neue"/>
              </a:rPr>
              <a:t>Land use</a:t>
            </a:r>
            <a:endParaRPr i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i="1" lang="en" sz="2000">
                <a:latin typeface="Helvetica Neue"/>
                <a:ea typeface="Helvetica Neue"/>
                <a:cs typeface="Helvetica Neue"/>
                <a:sym typeface="Helvetica Neue"/>
              </a:rPr>
              <a:t>Geological regions</a:t>
            </a:r>
            <a:endParaRPr i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i="1" lang="en" sz="2000">
                <a:latin typeface="Helvetica Neue"/>
                <a:ea typeface="Helvetica Neue"/>
                <a:cs typeface="Helvetica Neue"/>
                <a:sym typeface="Helvetica Neue"/>
              </a:rPr>
              <a:t>Etc, etc</a:t>
            </a:r>
            <a:endParaRPr i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Can be represented as a full topological model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e.g.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PostGIS Topology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Another option…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1" name="Google Shape;2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913" y="395288"/>
            <a:ext cx="38766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311700" y="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Polygonal Coverage</a:t>
            </a:r>
            <a:endParaRPr/>
          </a:p>
        </p:txBody>
      </p:sp>
      <p:sp>
        <p:nvSpPr>
          <p:cNvPr id="277" name="Google Shape;277;p36"/>
          <p:cNvSpPr txBox="1"/>
          <p:nvPr/>
        </p:nvSpPr>
        <p:spPr>
          <a:xfrm>
            <a:off x="234250" y="754375"/>
            <a:ext cx="88323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Represent Polygonal Coverage as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discrete polygons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A set of Polygons and MultiPolygons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Allows holes, disjoint regions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Implicit topology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Advantages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Simple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Performant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Works with existing functions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175" y="1689273"/>
            <a:ext cx="4358626" cy="288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311700" y="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Polygonal Coverage - Validity</a:t>
            </a:r>
            <a:endParaRPr/>
          </a:p>
        </p:txBody>
      </p:sp>
      <p:sp>
        <p:nvSpPr>
          <p:cNvPr id="284" name="Google Shape;284;p37"/>
          <p:cNvSpPr txBox="1"/>
          <p:nvPr/>
        </p:nvSpPr>
        <p:spPr>
          <a:xfrm>
            <a:off x="311700" y="712600"/>
            <a:ext cx="63525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Coverage 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Validity required for: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Correct operation of coverage functions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Accurate modelling and analysis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A set of polygons is a valid coverage if: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Polygons are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valid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Polygons are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non-overlapping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■"/>
            </a:pPr>
            <a:r>
              <a:rPr i="1" lang="en" sz="2000">
                <a:latin typeface="Helvetica Neue"/>
                <a:ea typeface="Helvetica Neue"/>
                <a:cs typeface="Helvetica Neue"/>
                <a:sym typeface="Helvetica Neue"/>
              </a:rPr>
              <a:t>interiors do not intersect</a:t>
            </a:r>
            <a:endParaRPr i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Adjacent polygons are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edge-matched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■"/>
            </a:pPr>
            <a:r>
              <a:rPr i="1" lang="en" sz="2000">
                <a:latin typeface="Helvetica Neue"/>
                <a:ea typeface="Helvetica Neue"/>
                <a:cs typeface="Helvetica Neue"/>
                <a:sym typeface="Helvetica Neue"/>
              </a:rPr>
              <a:t>shared lines have identical vertices</a:t>
            </a:r>
            <a:endParaRPr i="1"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5" name="Google Shape;2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4400" y="693251"/>
            <a:ext cx="2253400" cy="37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7"/>
          <p:cNvSpPr/>
          <p:nvPr/>
        </p:nvSpPr>
        <p:spPr>
          <a:xfrm rot="-1367128">
            <a:off x="6713299" y="1960365"/>
            <a:ext cx="726603" cy="275079"/>
          </a:xfrm>
          <a:prstGeom prst="rightArrow">
            <a:avLst>
              <a:gd fmla="val 50000" name="adj1"/>
              <a:gd fmla="val 122631" name="adj2"/>
            </a:avLst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7"/>
          <p:cNvSpPr/>
          <p:nvPr/>
        </p:nvSpPr>
        <p:spPr>
          <a:xfrm rot="4405">
            <a:off x="6395827" y="3135850"/>
            <a:ext cx="702301" cy="274800"/>
          </a:xfrm>
          <a:prstGeom prst="rightArrow">
            <a:avLst>
              <a:gd fmla="val 50000" name="adj1"/>
              <a:gd fmla="val 122631" name="adj2"/>
            </a:avLst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7"/>
          <p:cNvSpPr txBox="1"/>
          <p:nvPr/>
        </p:nvSpPr>
        <p:spPr>
          <a:xfrm>
            <a:off x="6283025" y="1899800"/>
            <a:ext cx="415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 b="1" i="1" sz="37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9" name="Google Shape;289;p37"/>
          <p:cNvSpPr txBox="1"/>
          <p:nvPr/>
        </p:nvSpPr>
        <p:spPr>
          <a:xfrm>
            <a:off x="5902025" y="2890400"/>
            <a:ext cx="415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 b="1" i="1" sz="3700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3700" y="3030225"/>
            <a:ext cx="1174025" cy="19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8"/>
          <p:cNvSpPr txBox="1"/>
          <p:nvPr>
            <p:ph type="title"/>
          </p:nvPr>
        </p:nvSpPr>
        <p:spPr>
          <a:xfrm>
            <a:off x="311700" y="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Polygonal Coverage - Validation</a:t>
            </a:r>
            <a:endParaRPr/>
          </a:p>
        </p:txBody>
      </p:sp>
      <p:sp>
        <p:nvSpPr>
          <p:cNvPr id="296" name="Google Shape;296;p38"/>
          <p:cNvSpPr txBox="1"/>
          <p:nvPr/>
        </p:nvSpPr>
        <p:spPr>
          <a:xfrm>
            <a:off x="311700" y="788800"/>
            <a:ext cx="65178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Tests if a set of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valid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polygons is a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valid coverage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For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coverage-invalid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polygons, reports invalid sections of polygon boundary: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Overlapping edges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Non edge-matched adjacent edges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or each polygon returns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Invalid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: invalid edges (MultiLineString)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Valid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empty or null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7" name="Google Shape;29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9425" y="428625"/>
            <a:ext cx="234315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8"/>
          <p:cNvSpPr/>
          <p:nvPr/>
        </p:nvSpPr>
        <p:spPr>
          <a:xfrm rot="-3067105">
            <a:off x="6363597" y="2792383"/>
            <a:ext cx="593106" cy="294888"/>
          </a:xfrm>
          <a:prstGeom prst="rightArrow">
            <a:avLst>
              <a:gd fmla="val 50000" name="adj1"/>
              <a:gd fmla="val 122631" name="adj2"/>
            </a:avLst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8"/>
          <p:cNvSpPr txBox="1"/>
          <p:nvPr/>
        </p:nvSpPr>
        <p:spPr>
          <a:xfrm>
            <a:off x="741100" y="3890150"/>
            <a:ext cx="3894900" cy="70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CoverageValidate(</a:t>
            </a:r>
            <a:r>
              <a:rPr b="1" lang="en" sz="17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geom[] 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b="1" lang="en" sz="17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MultiLineString[]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type="title"/>
          </p:nvPr>
        </p:nvSpPr>
        <p:spPr>
          <a:xfrm>
            <a:off x="311700" y="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Polygonal Coverage - Union</a:t>
            </a:r>
            <a:endParaRPr/>
          </a:p>
        </p:txBody>
      </p:sp>
      <p:sp>
        <p:nvSpPr>
          <p:cNvPr id="305" name="Google Shape;305;p39"/>
          <p:cNvSpPr txBox="1"/>
          <p:nvPr/>
        </p:nvSpPr>
        <p:spPr>
          <a:xfrm>
            <a:off x="428000" y="636400"/>
            <a:ext cx="8520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Computes the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union of a set of coverage polygons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Aggregate function, returns polygonal geometry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Very fast (can be 100x faster than general-purpose union)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06" name="Google Shape;30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18375"/>
            <a:ext cx="4321550" cy="19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9"/>
          <p:cNvSpPr txBox="1"/>
          <p:nvPr/>
        </p:nvSpPr>
        <p:spPr>
          <a:xfrm>
            <a:off x="1426900" y="1908950"/>
            <a:ext cx="5784900" cy="44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CoverageUnion(</a:t>
            </a:r>
            <a:r>
              <a:rPr b="1" lang="en" sz="17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geom[] </a:t>
            </a:r>
            <a:r>
              <a:rPr b="1" lang="en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b="1" lang="en" sz="17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MultiPolygon</a:t>
            </a:r>
            <a:endParaRPr b="1"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39"/>
          <p:cNvSpPr/>
          <p:nvPr/>
        </p:nvSpPr>
        <p:spPr>
          <a:xfrm>
            <a:off x="3924725" y="3846450"/>
            <a:ext cx="581400" cy="45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9" name="Google Shape;30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5174" y="2945923"/>
            <a:ext cx="4488824" cy="197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311700" y="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Polygonal Coverage - Simplification</a:t>
            </a:r>
            <a:endParaRPr/>
          </a:p>
        </p:txBody>
      </p:sp>
      <p:sp>
        <p:nvSpPr>
          <p:cNvPr id="315" name="Google Shape;315;p40"/>
          <p:cNvSpPr txBox="1"/>
          <p:nvPr/>
        </p:nvSpPr>
        <p:spPr>
          <a:xfrm>
            <a:off x="428000" y="636400"/>
            <a:ext cx="8520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Si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mplifies the boundaries of a set of coverage polygons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Preserves topology; result is a valid coverage with identical structure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16" name="Google Shape;31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94575"/>
            <a:ext cx="4321550" cy="197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3950" y="3007000"/>
            <a:ext cx="4517650" cy="19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0"/>
          <p:cNvSpPr txBox="1"/>
          <p:nvPr/>
        </p:nvSpPr>
        <p:spPr>
          <a:xfrm>
            <a:off x="795475" y="2715875"/>
            <a:ext cx="196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Size</a:t>
            </a: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11,481 pts </a:t>
            </a: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9" name="Google Shape;319;p40"/>
          <p:cNvSpPr txBox="1"/>
          <p:nvPr/>
        </p:nvSpPr>
        <p:spPr>
          <a:xfrm>
            <a:off x="5085050" y="2715875"/>
            <a:ext cx="1966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Size</a:t>
            </a:r>
            <a:r>
              <a:rPr b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739 pts </a:t>
            </a: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0" name="Google Shape;320;p40"/>
          <p:cNvSpPr txBox="1"/>
          <p:nvPr/>
        </p:nvSpPr>
        <p:spPr>
          <a:xfrm>
            <a:off x="1278200" y="1638525"/>
            <a:ext cx="6338100" cy="44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CoverageSimplify( </a:t>
            </a:r>
            <a:r>
              <a:rPr b="1" lang="en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geom[], tolerance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b="1" lang="en" sz="17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geom[]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40"/>
          <p:cNvSpPr/>
          <p:nvPr/>
        </p:nvSpPr>
        <p:spPr>
          <a:xfrm>
            <a:off x="3947750" y="3975025"/>
            <a:ext cx="698100" cy="48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1"/>
          <p:cNvSpPr txBox="1"/>
          <p:nvPr>
            <p:ph type="title"/>
          </p:nvPr>
        </p:nvSpPr>
        <p:spPr>
          <a:xfrm>
            <a:off x="311700" y="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Polygonal Coverage - Inner Simplification</a:t>
            </a:r>
            <a:endParaRPr/>
          </a:p>
        </p:txBody>
      </p:sp>
      <p:sp>
        <p:nvSpPr>
          <p:cNvPr id="327" name="Google Shape;327;p41"/>
          <p:cNvSpPr txBox="1"/>
          <p:nvPr/>
        </p:nvSpPr>
        <p:spPr>
          <a:xfrm>
            <a:off x="428000" y="636400"/>
            <a:ext cx="8520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Simplifies the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inside boundaries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of a set of coverage polygons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Preserves topology; result is a valid coverage with identical structure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8" name="Google Shape;328;p41"/>
          <p:cNvSpPr txBox="1"/>
          <p:nvPr/>
        </p:nvSpPr>
        <p:spPr>
          <a:xfrm>
            <a:off x="840650" y="1638525"/>
            <a:ext cx="6802800" cy="44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CoverageSimplifyInner( </a:t>
            </a:r>
            <a:r>
              <a:rPr b="1" lang="en" sz="16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geom[], tolerance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b="1" lang="en" sz="17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geom[]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29" name="Google Shape;32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98" y="2383223"/>
            <a:ext cx="3338925" cy="2250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30" name="Google Shape;33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0" y="2330325"/>
            <a:ext cx="3349196" cy="22797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1" name="Google Shape;331;p41"/>
          <p:cNvSpPr/>
          <p:nvPr/>
        </p:nvSpPr>
        <p:spPr>
          <a:xfrm>
            <a:off x="3990600" y="3227725"/>
            <a:ext cx="7104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2"/>
          <p:cNvSpPr txBox="1"/>
          <p:nvPr>
            <p:ph type="title"/>
          </p:nvPr>
        </p:nvSpPr>
        <p:spPr>
          <a:xfrm>
            <a:off x="311700" y="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37" name="Google Shape;337;p42"/>
          <p:cNvSpPr txBox="1"/>
          <p:nvPr>
            <p:ph idx="1" type="body"/>
          </p:nvPr>
        </p:nvSpPr>
        <p:spPr>
          <a:xfrm>
            <a:off x="592775" y="1013650"/>
            <a:ext cx="5779800" cy="37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Polygonal Coverage functions</a:t>
            </a:r>
            <a:endParaRPr b="1"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Find Gaps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Clean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Precision Reduce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Overlay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JTS Topology Suite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643625" y="832075"/>
            <a:ext cx="78360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Library for representing and processing vector geometry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Written in Java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Since 2001; now at version 1.19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Open source, on GitHub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License 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EPL: 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Eclipse</a:t>
            </a: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 Public License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EDL: Eclipse Distribution License (BSD-style)</a:t>
            </a:r>
            <a:endParaRPr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Widely used in Java spatial applications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713" y="4133800"/>
            <a:ext cx="1670622" cy="68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0525" y="4043913"/>
            <a:ext cx="13525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7202" y="1596421"/>
            <a:ext cx="1892425" cy="10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100" y="4162725"/>
            <a:ext cx="3829675" cy="4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GEOS Geometry Library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643625" y="832075"/>
            <a:ext cx="78360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JTS port to C++ with a C API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Open source, on GitHub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License: GPL (GNU Public License)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VERY widely used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662950" y="3011125"/>
            <a:ext cx="1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149900" y="2911600"/>
            <a:ext cx="2599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Helvetica Neue"/>
                <a:ea typeface="Helvetica Neue"/>
                <a:cs typeface="Helvetica Neue"/>
                <a:sym typeface="Helvetica Neue"/>
              </a:rPr>
              <a:t>Language Bindings</a:t>
            </a:r>
            <a:endParaRPr b="1"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Shapely (Python)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R-sf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GeoPHP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GoGEOS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Node-geos (Javascript)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rgeos (Rust)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771875" y="2911600"/>
            <a:ext cx="184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Helvetica Neue"/>
                <a:ea typeface="Helvetica Neue"/>
                <a:cs typeface="Helvetica Neue"/>
                <a:sym typeface="Helvetica Neue"/>
              </a:rPr>
              <a:t>Databases</a:t>
            </a:r>
            <a:endParaRPr b="1"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PostGIS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SpatialLite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CockroachDB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DuckDB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MonetDB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839775" y="2884000"/>
            <a:ext cx="1842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Helvetica Neue"/>
                <a:ea typeface="Helvetica Neue"/>
                <a:cs typeface="Helvetica Neue"/>
                <a:sym typeface="Helvetica Neue"/>
              </a:rPr>
              <a:t>Applications</a:t>
            </a:r>
            <a:endParaRPr b="1" i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QGIS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GDAL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MapServer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Char char="●"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GRASS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1025" y="881825"/>
            <a:ext cx="3148225" cy="10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 Overview</a:t>
            </a:r>
            <a:endParaRPr/>
          </a:p>
        </p:txBody>
      </p:sp>
      <p:sp>
        <p:nvSpPr>
          <p:cNvPr id="122" name="Google Shape;122;p18"/>
          <p:cNvSpPr txBox="1"/>
          <p:nvPr/>
        </p:nvSpPr>
        <p:spPr>
          <a:xfrm>
            <a:off x="59400" y="851725"/>
            <a:ext cx="7086300" cy="35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82033" lvl="0" marL="381000" rtl="0" algn="l">
              <a:spcBef>
                <a:spcPts val="0"/>
              </a:spcBef>
              <a:spcAft>
                <a:spcPts val="0"/>
              </a:spcAft>
              <a:buSzPts val="2067"/>
              <a:buChar char="●"/>
            </a:pPr>
            <a:r>
              <a:rPr lang="en" sz="2066"/>
              <a:t>Provides the full OGC </a:t>
            </a:r>
            <a:r>
              <a:rPr b="1" lang="en" sz="2066"/>
              <a:t>Simple Features for SQL</a:t>
            </a:r>
            <a:r>
              <a:rPr lang="en" sz="2066"/>
              <a:t> geometry specification:</a:t>
            </a:r>
            <a:endParaRPr sz="2066"/>
          </a:p>
          <a:p>
            <a:pPr indent="-169333" lvl="1" marL="762000" rtl="0" algn="l">
              <a:spcBef>
                <a:spcPts val="0"/>
              </a:spcBef>
              <a:spcAft>
                <a:spcPts val="0"/>
              </a:spcAft>
              <a:buSzPts val="1867"/>
              <a:buChar char="○"/>
            </a:pPr>
            <a:r>
              <a:rPr lang="en" sz="1866"/>
              <a:t>Points, Linestring, Polygons, collections</a:t>
            </a:r>
            <a:endParaRPr sz="1866"/>
          </a:p>
          <a:p>
            <a:pPr indent="-169333" lvl="1" marL="762000" rtl="0" algn="l">
              <a:spcBef>
                <a:spcPts val="0"/>
              </a:spcBef>
              <a:spcAft>
                <a:spcPts val="0"/>
              </a:spcAft>
              <a:buSzPts val="1867"/>
              <a:buChar char="○"/>
            </a:pPr>
            <a:r>
              <a:rPr b="1" lang="en" sz="1866"/>
              <a:t>Metrics:</a:t>
            </a:r>
            <a:r>
              <a:rPr lang="en" sz="1866"/>
              <a:t> Length, Area, Distance</a:t>
            </a:r>
            <a:endParaRPr sz="1866"/>
          </a:p>
          <a:p>
            <a:pPr indent="-169333" lvl="1" marL="762000" rtl="0" algn="l">
              <a:spcBef>
                <a:spcPts val="0"/>
              </a:spcBef>
              <a:spcAft>
                <a:spcPts val="0"/>
              </a:spcAft>
              <a:buSzPts val="1867"/>
              <a:buChar char="○"/>
            </a:pPr>
            <a:r>
              <a:rPr b="1" lang="en" sz="1866"/>
              <a:t>Predicates:</a:t>
            </a:r>
            <a:r>
              <a:rPr lang="en" sz="1866"/>
              <a:t> intersects, contains, etc.; relate for DE-9IM</a:t>
            </a:r>
            <a:endParaRPr sz="1866"/>
          </a:p>
          <a:p>
            <a:pPr indent="-169333" lvl="1" marL="762000" rtl="0" algn="l">
              <a:spcBef>
                <a:spcPts val="0"/>
              </a:spcBef>
              <a:spcAft>
                <a:spcPts val="0"/>
              </a:spcAft>
              <a:buSzPts val="1867"/>
              <a:buChar char="○"/>
            </a:pPr>
            <a:r>
              <a:rPr b="1" lang="en" sz="1866"/>
              <a:t>Overlay:</a:t>
            </a:r>
            <a:r>
              <a:rPr lang="en" sz="1866"/>
              <a:t> intersection, union, difference, symDifference</a:t>
            </a:r>
            <a:endParaRPr sz="1866"/>
          </a:p>
          <a:p>
            <a:pPr indent="-169333" lvl="1" marL="762000" rtl="0" algn="l">
              <a:spcBef>
                <a:spcPts val="0"/>
              </a:spcBef>
              <a:spcAft>
                <a:spcPts val="0"/>
              </a:spcAft>
              <a:buSzPts val="1867"/>
              <a:buChar char="○"/>
            </a:pPr>
            <a:r>
              <a:rPr b="1" lang="en" sz="1866"/>
              <a:t>Constructions</a:t>
            </a:r>
            <a:r>
              <a:rPr b="1" lang="en" sz="1866"/>
              <a:t>:</a:t>
            </a:r>
            <a:r>
              <a:rPr lang="en" sz="1866"/>
              <a:t> Convex Hull, Buffer</a:t>
            </a:r>
            <a:endParaRPr sz="1866"/>
          </a:p>
          <a:p>
            <a:pPr indent="-182033" lvl="0" marL="381000" rtl="0" algn="l">
              <a:spcBef>
                <a:spcPts val="0"/>
              </a:spcBef>
              <a:spcAft>
                <a:spcPts val="0"/>
              </a:spcAft>
              <a:buSzPts val="2067"/>
              <a:buChar char="●"/>
            </a:pPr>
            <a:r>
              <a:rPr lang="en" sz="2066"/>
              <a:t>Other functions:</a:t>
            </a:r>
            <a:endParaRPr sz="2066"/>
          </a:p>
          <a:p>
            <a:pPr indent="-169333" lvl="1" marL="762000" rtl="0" algn="l">
              <a:spcBef>
                <a:spcPts val="0"/>
              </a:spcBef>
              <a:spcAft>
                <a:spcPts val="0"/>
              </a:spcAft>
              <a:buSzPts val="1867"/>
              <a:buChar char="○"/>
            </a:pPr>
            <a:r>
              <a:rPr lang="en" sz="1866"/>
              <a:t>Validation, Polygonization, Simplification, Linear Referencing, Delaunay/Voronoi…</a:t>
            </a:r>
            <a:endParaRPr sz="18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66"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8275" y="175725"/>
            <a:ext cx="1626400" cy="141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8064" y="3360975"/>
            <a:ext cx="1312261" cy="126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5700" y="1768150"/>
            <a:ext cx="1197037" cy="128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 rotWithShape="1">
          <a:blip r:embed="rId6">
            <a:alphaModFix/>
          </a:blip>
          <a:srcRect b="9793" l="11529" r="12321" t="9672"/>
          <a:stretch/>
        </p:blipFill>
        <p:spPr>
          <a:xfrm>
            <a:off x="5462875" y="3634350"/>
            <a:ext cx="1494925" cy="15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2150850"/>
            <a:ext cx="8520600" cy="16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Maximum Inscribed Circle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376075" y="712600"/>
            <a:ext cx="83514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Largest circle inside a polygon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Furthest point from polygon boundary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terative</a:t>
            </a: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 approximation - uses an </a:t>
            </a: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accuracy distance tolerance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1501950" y="2080900"/>
            <a:ext cx="5998800" cy="41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MaximumInscribedCircle</a:t>
            </a: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geom, accuracy </a:t>
            </a: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516" y="2572600"/>
            <a:ext cx="5242733" cy="246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Largest Empty</a:t>
            </a:r>
            <a:r>
              <a:rPr lang="en"/>
              <a:t> Circle</a:t>
            </a:r>
            <a:endParaRPr/>
          </a:p>
        </p:txBody>
      </p:sp>
      <p:sp>
        <p:nvSpPr>
          <p:cNvPr id="145" name="Google Shape;145;p21"/>
          <p:cNvSpPr txBox="1"/>
          <p:nvPr/>
        </p:nvSpPr>
        <p:spPr>
          <a:xfrm>
            <a:off x="239875" y="712600"/>
            <a:ext cx="8520600" cy="13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Largest circle containing no obstacles (lines / points)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○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Furthest point from obstacles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Helvetica Neue"/>
              <a:buChar char="●"/>
            </a:pPr>
            <a:r>
              <a:rPr lang="en" sz="2200">
                <a:latin typeface="Helvetica Neue"/>
                <a:ea typeface="Helvetica Neue"/>
                <a:cs typeface="Helvetica Neue"/>
                <a:sym typeface="Helvetica Neue"/>
              </a:rPr>
              <a:t>Optional: constrain center to a boundary polygon</a:t>
            </a:r>
            <a:endParaRPr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892350" y="2157100"/>
            <a:ext cx="6427800" cy="41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LargestEmpty</a:t>
            </a: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Circle(</a:t>
            </a:r>
            <a:r>
              <a:rPr b="1" lang="en" sz="15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geom, [ boundary ], accuracy </a:t>
            </a: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7" name="Google Shape;1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6400" y="2648800"/>
            <a:ext cx="4796766" cy="24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2150850"/>
            <a:ext cx="8520600" cy="16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Hulls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