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"/>
  </p:notesMasterIdLst>
  <p:handoutMasterIdLst>
    <p:handoutMasterId r:id="rId8"/>
  </p:handoutMasterIdLst>
  <p:sldIdLst>
    <p:sldId id="360" r:id="rId2"/>
    <p:sldId id="359" r:id="rId3"/>
    <p:sldId id="361" r:id="rId4"/>
    <p:sldId id="348" r:id="rId5"/>
    <p:sldId id="344" r:id="rId6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80000"/>
      </a:lnSpc>
      <a:spcBef>
        <a:spcPct val="30000"/>
      </a:spcBef>
      <a:spcAft>
        <a:spcPct val="0"/>
      </a:spcAft>
      <a:buClr>
        <a:schemeClr val="bg1"/>
      </a:buClr>
      <a:buSzPct val="95000"/>
      <a:buFont typeface="Wingdings" pitchFamily="2" charset="2"/>
      <a:defRPr sz="2200" kern="1200">
        <a:solidFill>
          <a:schemeClr val="tx1"/>
        </a:solidFill>
        <a:latin typeface="Times New Roman" pitchFamily="18" charset="0"/>
        <a:ea typeface="华文中宋" pitchFamily="2" charset="-122"/>
        <a:cs typeface="+mn-cs"/>
      </a:defRPr>
    </a:lvl1pPr>
    <a:lvl2pPr marL="457200" algn="l" rtl="0" fontAlgn="base">
      <a:lnSpc>
        <a:spcPct val="80000"/>
      </a:lnSpc>
      <a:spcBef>
        <a:spcPct val="30000"/>
      </a:spcBef>
      <a:spcAft>
        <a:spcPct val="0"/>
      </a:spcAft>
      <a:buClr>
        <a:schemeClr val="bg1"/>
      </a:buClr>
      <a:buSzPct val="95000"/>
      <a:buFont typeface="Wingdings" pitchFamily="2" charset="2"/>
      <a:defRPr sz="2200" kern="1200">
        <a:solidFill>
          <a:schemeClr val="tx1"/>
        </a:solidFill>
        <a:latin typeface="Times New Roman" pitchFamily="18" charset="0"/>
        <a:ea typeface="华文中宋" pitchFamily="2" charset="-122"/>
        <a:cs typeface="+mn-cs"/>
      </a:defRPr>
    </a:lvl2pPr>
    <a:lvl3pPr marL="914400" algn="l" rtl="0" fontAlgn="base">
      <a:lnSpc>
        <a:spcPct val="80000"/>
      </a:lnSpc>
      <a:spcBef>
        <a:spcPct val="30000"/>
      </a:spcBef>
      <a:spcAft>
        <a:spcPct val="0"/>
      </a:spcAft>
      <a:buClr>
        <a:schemeClr val="bg1"/>
      </a:buClr>
      <a:buSzPct val="95000"/>
      <a:buFont typeface="Wingdings" pitchFamily="2" charset="2"/>
      <a:defRPr sz="2200" kern="1200">
        <a:solidFill>
          <a:schemeClr val="tx1"/>
        </a:solidFill>
        <a:latin typeface="Times New Roman" pitchFamily="18" charset="0"/>
        <a:ea typeface="华文中宋" pitchFamily="2" charset="-122"/>
        <a:cs typeface="+mn-cs"/>
      </a:defRPr>
    </a:lvl3pPr>
    <a:lvl4pPr marL="1371600" algn="l" rtl="0" fontAlgn="base">
      <a:lnSpc>
        <a:spcPct val="80000"/>
      </a:lnSpc>
      <a:spcBef>
        <a:spcPct val="30000"/>
      </a:spcBef>
      <a:spcAft>
        <a:spcPct val="0"/>
      </a:spcAft>
      <a:buClr>
        <a:schemeClr val="bg1"/>
      </a:buClr>
      <a:buSzPct val="95000"/>
      <a:buFont typeface="Wingdings" pitchFamily="2" charset="2"/>
      <a:defRPr sz="2200" kern="1200">
        <a:solidFill>
          <a:schemeClr val="tx1"/>
        </a:solidFill>
        <a:latin typeface="Times New Roman" pitchFamily="18" charset="0"/>
        <a:ea typeface="华文中宋" pitchFamily="2" charset="-122"/>
        <a:cs typeface="+mn-cs"/>
      </a:defRPr>
    </a:lvl4pPr>
    <a:lvl5pPr marL="1828800" algn="l" rtl="0" fontAlgn="base">
      <a:lnSpc>
        <a:spcPct val="80000"/>
      </a:lnSpc>
      <a:spcBef>
        <a:spcPct val="30000"/>
      </a:spcBef>
      <a:spcAft>
        <a:spcPct val="0"/>
      </a:spcAft>
      <a:buClr>
        <a:schemeClr val="bg1"/>
      </a:buClr>
      <a:buSzPct val="95000"/>
      <a:buFont typeface="Wingdings" pitchFamily="2" charset="2"/>
      <a:defRPr sz="2200" kern="1200">
        <a:solidFill>
          <a:schemeClr val="tx1"/>
        </a:solidFill>
        <a:latin typeface="Times New Roman" pitchFamily="18" charset="0"/>
        <a:ea typeface="华文中宋" pitchFamily="2" charset="-122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华文中宋" pitchFamily="2" charset="-122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华文中宋" pitchFamily="2" charset="-122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华文中宋" pitchFamily="2" charset="-122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华文中宋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FFFFFF"/>
    <a:srgbClr val="3366CC"/>
    <a:srgbClr val="FFFFCC"/>
    <a:srgbClr val="F1E4CB"/>
    <a:srgbClr val="CCECFF"/>
    <a:srgbClr val="5F5F5F"/>
    <a:srgbClr val="3333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4" autoAdjust="0"/>
    <p:restoredTop sz="94728" autoAdjust="0"/>
  </p:normalViewPr>
  <p:slideViewPr>
    <p:cSldViewPr>
      <p:cViewPr>
        <p:scale>
          <a:sx n="66" d="100"/>
          <a:sy n="66" d="100"/>
        </p:scale>
        <p:origin x="-2094" y="-4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57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57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>
                <a:ea typeface="宋体" pitchFamily="2" charset="-122"/>
              </a:defRPr>
            </a:lvl1pPr>
          </a:lstStyle>
          <a:p>
            <a:fld id="{C1CCD952-BE9F-4F35-BA41-1818532DAB5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3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3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53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3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>
                <a:ea typeface="宋体" pitchFamily="2" charset="-122"/>
              </a:defRPr>
            </a:lvl1pPr>
          </a:lstStyle>
          <a:p>
            <a:fld id="{181ED2C3-3A3F-4088-8F4E-8109B967F7E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DF347-976F-492C-8360-22F3CEA51B09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371600"/>
            <a:ext cx="7772400" cy="1143000"/>
          </a:xfrm>
          <a:effectLst/>
        </p:spPr>
        <p:txBody>
          <a:bodyPr tIns="45720" bIns="45720"/>
          <a:lstStyle>
            <a:lvl1pPr algn="ctr">
              <a:defRPr sz="4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74085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9DC9624-8133-4AC7-8D86-344D03B49D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F6B6DE-D47F-4F64-A85E-CF8D3771DDA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61938"/>
            <a:ext cx="2114550" cy="62150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61938"/>
            <a:ext cx="6191250" cy="62150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AB84952-382C-4FA1-9007-6C12F472B9E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AB1F16-1741-41BD-8086-9669F25AF44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C5717E-A307-4272-B24A-A0110F08780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432826F-0533-4B31-82DF-A3C532579C0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DC0EF52-5343-4F9B-BCA1-CDCE6F517B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219B1A-CBF4-41F3-8D12-FDF5067080F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1BDBF1-388B-4D34-8E25-B8F7F4F3D72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8A074F-2495-4ACB-B826-D5019EA509E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6B612F-3D74-4934-BE7D-D87BC90D289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ECFF"/>
            </a:gs>
            <a:gs pos="50000">
              <a:srgbClr val="FFFFFF"/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60" name="Picture 4" descr="logo-xidian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388350" y="0"/>
            <a:ext cx="755650" cy="719138"/>
          </a:xfrm>
          <a:prstGeom prst="rect">
            <a:avLst/>
          </a:prstGeom>
          <a:noFill/>
        </p:spPr>
      </p:pic>
      <p:sp>
        <p:nvSpPr>
          <p:cNvPr id="17306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61938"/>
            <a:ext cx="75358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folHlink"/>
            </a:outerShdw>
          </a:effectLst>
        </p:spPr>
        <p:txBody>
          <a:bodyPr vert="horz" wrap="square" lIns="91440" tIns="36000" rIns="9144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3064" name="Rectangle 8"/>
          <p:cNvSpPr>
            <a:spLocks noChangeArrowheads="1"/>
          </p:cNvSpPr>
          <p:nvPr/>
        </p:nvSpPr>
        <p:spPr bwMode="auto">
          <a:xfrm>
            <a:off x="782638" y="914400"/>
            <a:ext cx="8132762" cy="42863"/>
          </a:xfrm>
          <a:prstGeom prst="rect">
            <a:avLst/>
          </a:prstGeom>
          <a:gradFill rotWithShape="0">
            <a:gsLst>
              <a:gs pos="0">
                <a:srgbClr val="5F76D7"/>
              </a:gs>
              <a:gs pos="100000">
                <a:srgbClr val="CCEC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Pct val="100000"/>
              <a:buFont typeface="Times New Roman" pitchFamily="18" charset="0"/>
              <a:buNone/>
            </a:pPr>
            <a:endParaRPr kumimoji="1" lang="en-GB" sz="1800">
              <a:latin typeface="Arial" charset="0"/>
              <a:ea typeface="宋体" pitchFamily="2" charset="-122"/>
            </a:endParaRPr>
          </a:p>
        </p:txBody>
      </p:sp>
      <p:sp>
        <p:nvSpPr>
          <p:cNvPr id="17306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458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3"/>
            <a:r>
              <a:rPr lang="zh-CN" altLang="en-US" smtClean="0"/>
              <a:t>第五级</a:t>
            </a:r>
          </a:p>
        </p:txBody>
      </p:sp>
      <p:sp>
        <p:nvSpPr>
          <p:cNvPr id="17306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>
                <a:ea typeface="宋体" pitchFamily="2" charset="-122"/>
              </a:defRPr>
            </a:lvl1pPr>
          </a:lstStyle>
          <a:p>
            <a:fld id="{7F96E060-C9C6-4174-B54F-B8FC218CF2D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Times New Roman" pitchFamily="18" charset="0"/>
          <a:ea typeface="华文中宋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Times New Roman" pitchFamily="18" charset="0"/>
          <a:ea typeface="华文中宋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Times New Roman" pitchFamily="18" charset="0"/>
          <a:ea typeface="华文中宋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Times New Roman" pitchFamily="18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Times New Roman" pitchFamily="18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Times New Roman" pitchFamily="18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Times New Roman" pitchFamily="18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Times New Roman" pitchFamily="18" charset="0"/>
          <a:ea typeface="华文中宋" pitchFamily="2" charset="-122"/>
        </a:defRPr>
      </a:lvl9pPr>
    </p:titleStyle>
    <p:bodyStyle>
      <a:lvl1pPr marL="342900" indent="-342900" algn="l" rtl="0" fontAlgn="base">
        <a:spcBef>
          <a:spcPct val="15000"/>
        </a:spcBef>
        <a:spcAft>
          <a:spcPct val="0"/>
        </a:spcAft>
        <a:buClr>
          <a:schemeClr val="bg1"/>
        </a:buClr>
        <a:buSzPct val="95000"/>
        <a:buFont typeface="Wingdings" pitchFamily="2" charset="2"/>
        <a:buChar char="F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15000"/>
        </a:spcBef>
        <a:spcAft>
          <a:spcPct val="0"/>
        </a:spcAft>
        <a:buClr>
          <a:srgbClr val="0066FF"/>
        </a:buClr>
        <a:buSzPct val="80000"/>
        <a:buFont typeface="Wingdings" pitchFamily="2" charset="2"/>
        <a:buChar char="¯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15000"/>
        </a:spcBef>
        <a:spcAft>
          <a:spcPct val="0"/>
        </a:spcAft>
        <a:buClr>
          <a:schemeClr val="bg1"/>
        </a:buClr>
        <a:buSzPct val="65000"/>
        <a:buFont typeface="Wingdings" pitchFamily="2" charset="2"/>
        <a:buChar char="Ø"/>
        <a:defRPr sz="2400" b="1">
          <a:solidFill>
            <a:schemeClr val="tx1"/>
          </a:solidFill>
          <a:latin typeface="+mn-lt"/>
          <a:ea typeface="楷体_GB2312" pitchFamily="49" charset="-122"/>
        </a:defRPr>
      </a:lvl3pPr>
      <a:lvl4pPr marL="1600200" indent="-228600" algn="l" rtl="0" fontAlgn="base">
        <a:spcBef>
          <a:spcPct val="15000"/>
        </a:spcBef>
        <a:spcAft>
          <a:spcPct val="0"/>
        </a:spcAft>
        <a:buClr>
          <a:schemeClr val="bg1"/>
        </a:buClr>
        <a:buSzPct val="65000"/>
        <a:buFont typeface="Wingdings" pitchFamily="2" charset="2"/>
        <a:buChar char="Ø"/>
        <a:defRPr sz="22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BEB85-EABE-4985-87CF-041CAC5C495B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上机安排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altLang="zh-CN" b="0" dirty="0" smtClean="0"/>
          </a:p>
          <a:p>
            <a:pPr>
              <a:lnSpc>
                <a:spcPct val="80000"/>
              </a:lnSpc>
            </a:pPr>
            <a:r>
              <a:rPr lang="zh-CN" altLang="en-US" b="0" dirty="0" smtClean="0"/>
              <a:t>时间</a:t>
            </a:r>
            <a:r>
              <a:rPr lang="zh-CN" altLang="en-US" b="0" dirty="0"/>
              <a:t>：</a:t>
            </a:r>
          </a:p>
          <a:p>
            <a:pPr lvl="1">
              <a:lnSpc>
                <a:spcPct val="80000"/>
              </a:lnSpc>
            </a:pPr>
            <a:r>
              <a:rPr lang="zh-CN" altLang="en-US" b="1" dirty="0">
                <a:ea typeface="楷体_GB2312" pitchFamily="49" charset="-122"/>
              </a:rPr>
              <a:t>上机实习</a:t>
            </a:r>
            <a:r>
              <a:rPr lang="en-US" altLang="zh-CN" b="1" dirty="0" smtClean="0">
                <a:ea typeface="楷体_GB2312" pitchFamily="49" charset="-122"/>
              </a:rPr>
              <a:t>16</a:t>
            </a:r>
            <a:r>
              <a:rPr lang="zh-CN" altLang="en-US" b="1" dirty="0" smtClean="0">
                <a:ea typeface="楷体_GB2312" pitchFamily="49" charset="-122"/>
              </a:rPr>
              <a:t>机时</a:t>
            </a:r>
            <a:r>
              <a:rPr lang="zh-CN" altLang="en-US" b="1" dirty="0">
                <a:ea typeface="楷体_GB2312" pitchFamily="49" charset="-122"/>
              </a:rPr>
              <a:t>，</a:t>
            </a:r>
            <a:r>
              <a:rPr lang="zh-CN" altLang="en-US" b="1" dirty="0" smtClean="0">
                <a:ea typeface="楷体_GB2312" pitchFamily="49" charset="-122"/>
              </a:rPr>
              <a:t>一共四次</a:t>
            </a:r>
            <a:endParaRPr lang="zh-CN" altLang="en-US" b="1" dirty="0">
              <a:ea typeface="楷体_GB2312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b="0" dirty="0" smtClean="0"/>
              <a:t>1503011</a:t>
            </a:r>
          </a:p>
          <a:p>
            <a:pPr>
              <a:lnSpc>
                <a:spcPct val="80000"/>
              </a:lnSpc>
            </a:pPr>
            <a:endParaRPr lang="zh-CN" altLang="en-US" b="0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714481" y="2643182"/>
          <a:ext cx="6072229" cy="3000395"/>
        </p:xfrm>
        <a:graphic>
          <a:graphicData uri="http://schemas.openxmlformats.org/drawingml/2006/table">
            <a:tbl>
              <a:tblPr/>
              <a:tblGrid>
                <a:gridCol w="2037661"/>
                <a:gridCol w="2261803"/>
                <a:gridCol w="1772765"/>
              </a:tblGrid>
              <a:tr h="60007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上机日期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时段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机房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00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2017-12-10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14:00-18:00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201</a:t>
                      </a:r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机房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00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2017-12-24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14:00-18:00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201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机房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00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2018-01-04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18:00-22:00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201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机房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00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2018-01-06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8:00-12:00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201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机房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BEB85-EABE-4985-87CF-041CAC5C495B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上机安排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altLang="zh-CN" b="0" dirty="0" smtClean="0"/>
          </a:p>
          <a:p>
            <a:pPr>
              <a:lnSpc>
                <a:spcPct val="80000"/>
              </a:lnSpc>
            </a:pPr>
            <a:r>
              <a:rPr lang="zh-CN" altLang="en-US" b="0" dirty="0" smtClean="0"/>
              <a:t>时间</a:t>
            </a:r>
            <a:r>
              <a:rPr lang="zh-CN" altLang="en-US" b="0" dirty="0"/>
              <a:t>：</a:t>
            </a:r>
          </a:p>
          <a:p>
            <a:pPr lvl="1">
              <a:lnSpc>
                <a:spcPct val="80000"/>
              </a:lnSpc>
            </a:pPr>
            <a:r>
              <a:rPr lang="zh-CN" altLang="en-US" b="1" dirty="0">
                <a:ea typeface="楷体_GB2312" pitchFamily="49" charset="-122"/>
              </a:rPr>
              <a:t>上机实习</a:t>
            </a:r>
            <a:r>
              <a:rPr lang="en-US" altLang="zh-CN" b="1" dirty="0" smtClean="0">
                <a:ea typeface="楷体_GB2312" pitchFamily="49" charset="-122"/>
              </a:rPr>
              <a:t>16</a:t>
            </a:r>
            <a:r>
              <a:rPr lang="zh-CN" altLang="en-US" b="1" dirty="0" smtClean="0">
                <a:ea typeface="楷体_GB2312" pitchFamily="49" charset="-122"/>
              </a:rPr>
              <a:t>机时</a:t>
            </a:r>
            <a:r>
              <a:rPr lang="zh-CN" altLang="en-US" b="1" dirty="0">
                <a:ea typeface="楷体_GB2312" pitchFamily="49" charset="-122"/>
              </a:rPr>
              <a:t>，</a:t>
            </a:r>
            <a:r>
              <a:rPr lang="zh-CN" altLang="en-US" b="1" dirty="0" smtClean="0">
                <a:ea typeface="楷体_GB2312" pitchFamily="49" charset="-122"/>
              </a:rPr>
              <a:t>一共四次</a:t>
            </a:r>
            <a:endParaRPr lang="zh-CN" altLang="en-US" b="1" dirty="0">
              <a:ea typeface="楷体_GB2312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b="0" dirty="0" smtClean="0"/>
              <a:t>1503012</a:t>
            </a:r>
          </a:p>
          <a:p>
            <a:pPr>
              <a:lnSpc>
                <a:spcPct val="80000"/>
              </a:lnSpc>
            </a:pPr>
            <a:endParaRPr lang="zh-CN" altLang="en-US" b="0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714481" y="2643182"/>
          <a:ext cx="6072229" cy="3000395"/>
        </p:xfrm>
        <a:graphic>
          <a:graphicData uri="http://schemas.openxmlformats.org/drawingml/2006/table">
            <a:tbl>
              <a:tblPr/>
              <a:tblGrid>
                <a:gridCol w="2037661"/>
                <a:gridCol w="2261803"/>
                <a:gridCol w="1772765"/>
              </a:tblGrid>
              <a:tr h="60007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上机日期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时段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机房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00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i="0" u="none" strike="noStrike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2017-12-10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14:00-18:00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203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机房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00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i="0" u="none" strike="noStrike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2017-12-24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14:00-18:00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204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机房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00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i="0" u="none" strike="noStrike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2018-01-04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i="0" u="none" strike="noStrike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18:00-22:00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202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机房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00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i="0" u="none" strike="noStrike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2018-01-06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i="0" u="none" strike="noStrike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8:00-12:00</a:t>
                      </a:r>
                      <a:endParaRPr lang="en-US" altLang="zh-CN" sz="24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202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机房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E6E31-5D39-4D8A-8963-EC97A8601637}" type="slidenum">
              <a:rPr lang="en-US" altLang="zh-CN"/>
              <a:pPr/>
              <a:t>3</a:t>
            </a:fld>
            <a:endParaRPr lang="en-US" altLang="zh-CN" dirty="0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上机安排</a:t>
            </a:r>
            <a:endParaRPr lang="zh-CN" altLang="en-US" dirty="0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altLang="zh-CN" b="0" dirty="0" smtClean="0"/>
          </a:p>
          <a:p>
            <a:pPr>
              <a:lnSpc>
                <a:spcPct val="80000"/>
              </a:lnSpc>
            </a:pPr>
            <a:r>
              <a:rPr lang="zh-CN" altLang="en-US" b="0" dirty="0" smtClean="0"/>
              <a:t>上机</a:t>
            </a:r>
            <a:r>
              <a:rPr lang="zh-CN" altLang="en-US" b="0" dirty="0" smtClean="0"/>
              <a:t>软件（</a:t>
            </a:r>
            <a:r>
              <a:rPr lang="zh-CN" altLang="en-US" b="0" dirty="0" smtClean="0">
                <a:solidFill>
                  <a:schemeClr val="bg1"/>
                </a:solidFill>
              </a:rPr>
              <a:t>提前熟悉，可以自己选择</a:t>
            </a:r>
            <a:r>
              <a:rPr lang="zh-CN" altLang="en-US" b="0" dirty="0" smtClean="0"/>
              <a:t>）：</a:t>
            </a:r>
          </a:p>
          <a:p>
            <a:pPr lvl="1">
              <a:lnSpc>
                <a:spcPct val="80000"/>
              </a:lnSpc>
            </a:pPr>
            <a:r>
              <a:rPr lang="zh-CN" altLang="en-US" b="1" dirty="0" smtClean="0"/>
              <a:t>语言</a:t>
            </a:r>
            <a:r>
              <a:rPr lang="en-US" altLang="zh-CN" b="1" dirty="0" smtClean="0"/>
              <a:t>: JAVA C++</a:t>
            </a:r>
          </a:p>
          <a:p>
            <a:pPr lvl="1">
              <a:lnSpc>
                <a:spcPct val="80000"/>
              </a:lnSpc>
            </a:pPr>
            <a:r>
              <a:rPr lang="en-US" altLang="zh-CN" b="1" dirty="0" smtClean="0"/>
              <a:t>IDE: </a:t>
            </a:r>
            <a:r>
              <a:rPr lang="zh-CN" altLang="en-US" b="1" dirty="0" smtClean="0"/>
              <a:t>自选</a:t>
            </a:r>
            <a:endParaRPr lang="en-US" altLang="zh-CN" b="1" dirty="0" smtClean="0"/>
          </a:p>
          <a:p>
            <a:pPr lvl="1">
              <a:lnSpc>
                <a:spcPct val="80000"/>
              </a:lnSpc>
              <a:buNone/>
            </a:pPr>
            <a:endParaRPr lang="en-US" altLang="zh-CN" sz="2800" i="1" dirty="0" smtClean="0">
              <a:sym typeface="Wingdings" pitchFamily="2" charset="2"/>
            </a:endParaRPr>
          </a:p>
          <a:p>
            <a:pPr lvl="1">
              <a:lnSpc>
                <a:spcPct val="80000"/>
              </a:lnSpc>
              <a:buNone/>
            </a:pPr>
            <a:r>
              <a:rPr lang="zh-CN" altLang="en-US" sz="2800" i="1" dirty="0" smtClean="0">
                <a:sym typeface="Wingdings" pitchFamily="2" charset="2"/>
              </a:rPr>
              <a:t>具体语言及</a:t>
            </a:r>
            <a:r>
              <a:rPr lang="en-US" altLang="zh-CN" sz="2800" i="1" dirty="0" smtClean="0">
                <a:sym typeface="Wingdings" pitchFamily="2" charset="2"/>
              </a:rPr>
              <a:t>IDE</a:t>
            </a:r>
            <a:r>
              <a:rPr lang="zh-CN" altLang="en-US" sz="2800" i="1" dirty="0" smtClean="0">
                <a:sym typeface="Wingdings" pitchFamily="2" charset="2"/>
              </a:rPr>
              <a:t>的使用以</a:t>
            </a:r>
            <a:r>
              <a:rPr lang="zh-CN" altLang="en-US" sz="2800" b="1" i="1" dirty="0" smtClean="0">
                <a:sym typeface="Wingdings" pitchFamily="2" charset="2"/>
              </a:rPr>
              <a:t>自学</a:t>
            </a:r>
            <a:r>
              <a:rPr lang="zh-CN" altLang="en-US" sz="2800" i="1" dirty="0" smtClean="0">
                <a:sym typeface="Wingdings" pitchFamily="2" charset="2"/>
              </a:rPr>
              <a:t>为主</a:t>
            </a:r>
            <a:endParaRPr lang="en-US" altLang="zh-CN" sz="2800" b="0" i="1" dirty="0">
              <a:sym typeface="Wingdings" pitchFamily="2" charset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2547D-07E9-42A1-88A0-A571EE77167A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942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989013"/>
            <a:ext cx="8064500" cy="5184775"/>
          </a:xfrm>
          <a:noFill/>
        </p:spPr>
        <p:txBody>
          <a:bodyPr/>
          <a:lstStyle/>
          <a:p>
            <a:endParaRPr lang="en-US" altLang="zh-CN" b="0" dirty="0" smtClean="0"/>
          </a:p>
          <a:p>
            <a:r>
              <a:rPr lang="zh-CN" altLang="en-US" b="0" dirty="0" smtClean="0"/>
              <a:t>上机任务</a:t>
            </a:r>
            <a:endParaRPr lang="en-US" altLang="zh-CN" b="0" dirty="0" smtClean="0"/>
          </a:p>
          <a:p>
            <a:pPr lvl="1"/>
            <a:r>
              <a:rPr lang="en-US" altLang="zh-CN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1. </a:t>
            </a:r>
            <a:r>
              <a:rPr lang="zh-CN" altLang="en-US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渗透</a:t>
            </a:r>
            <a:r>
              <a:rPr lang="zh-CN" altLang="en-US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问题</a:t>
            </a:r>
            <a:endParaRPr lang="zh-CN" altLang="en-US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/>
            <a:r>
              <a:rPr lang="en-US" altLang="zh-CN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. </a:t>
            </a:r>
            <a:r>
              <a:rPr lang="zh-CN" altLang="en-US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几种</a:t>
            </a:r>
            <a:r>
              <a:rPr lang="zh-CN" altLang="en-US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排序算法的实验性能比较</a:t>
            </a:r>
            <a:endParaRPr lang="zh-CN" altLang="en-US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/>
            <a:r>
              <a:rPr lang="en-US" altLang="zh-CN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. </a:t>
            </a:r>
            <a:r>
              <a:rPr lang="zh-CN" altLang="en-US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地图</a:t>
            </a:r>
            <a:r>
              <a:rPr lang="zh-CN" altLang="en-US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路由</a:t>
            </a:r>
            <a:endParaRPr lang="zh-CN" altLang="en-US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942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上机安排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81667-9B56-4E56-BC37-A1D690CD7B01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90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上机安排</a:t>
            </a:r>
            <a:endParaRPr lang="zh-CN" altLang="en-US" dirty="0">
              <a:solidFill>
                <a:srgbClr val="BA003E"/>
              </a:solidFill>
            </a:endParaRPr>
          </a:p>
        </p:txBody>
      </p:sp>
      <p:sp>
        <p:nvSpPr>
          <p:cNvPr id="390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318125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zh-CN" b="0" dirty="0" smtClean="0"/>
          </a:p>
          <a:p>
            <a:pPr>
              <a:lnSpc>
                <a:spcPct val="90000"/>
              </a:lnSpc>
            </a:pP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成绩：上机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作业占总成绩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20%</a:t>
            </a:r>
            <a:endParaRPr lang="zh-CN" altLang="en-US" b="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上机</a:t>
            </a:r>
            <a:r>
              <a:rPr lang="zh-CN" altLang="en-US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作业</a:t>
            </a:r>
            <a:r>
              <a:rPr lang="en-US" altLang="zh-CN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20</a:t>
            </a:r>
            <a:r>
              <a:rPr lang="zh-CN" altLang="en-US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分，其中报告</a:t>
            </a:r>
            <a:r>
              <a:rPr lang="en-US" altLang="zh-CN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15</a:t>
            </a:r>
            <a:r>
              <a:rPr lang="zh-CN" altLang="en-US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分，验收</a:t>
            </a:r>
            <a:r>
              <a:rPr lang="en-US" altLang="zh-CN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分</a:t>
            </a:r>
            <a:endParaRPr lang="en-US" altLang="zh-CN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报告必须</a:t>
            </a:r>
            <a:r>
              <a:rPr lang="zh-CN" altLang="en-US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交，验收</a:t>
            </a:r>
            <a:r>
              <a:rPr lang="zh-CN" altLang="en-US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自愿</a:t>
            </a:r>
            <a:endParaRPr lang="en-US" altLang="zh-CN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抄袭的题目，双方都记零分</a:t>
            </a:r>
            <a:endParaRPr lang="en-US" altLang="zh-CN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zh-CN" altLang="en-US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b="0" dirty="0" smtClean="0"/>
              <a:t>提交</a:t>
            </a:r>
            <a:r>
              <a:rPr lang="zh-CN" altLang="en-US" b="0" dirty="0"/>
              <a:t>：</a:t>
            </a:r>
            <a:r>
              <a:rPr lang="zh-CN" altLang="en-US" b="0" dirty="0">
                <a:solidFill>
                  <a:schemeClr val="accent2"/>
                </a:solidFill>
              </a:rPr>
              <a:t>所有源码</a:t>
            </a:r>
            <a:r>
              <a:rPr lang="zh-CN" altLang="en-US" b="0" dirty="0"/>
              <a:t>和</a:t>
            </a:r>
            <a:r>
              <a:rPr lang="zh-CN" altLang="en-US" b="0" dirty="0">
                <a:solidFill>
                  <a:schemeClr val="accent2"/>
                </a:solidFill>
              </a:rPr>
              <a:t>设计报告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 smtClean="0"/>
              <a:t>电子版</a:t>
            </a:r>
            <a:endParaRPr lang="en-US" altLang="zh-CN" b="1" dirty="0"/>
          </a:p>
          <a:p>
            <a:pPr lvl="2">
              <a:lnSpc>
                <a:spcPct val="90000"/>
              </a:lnSpc>
            </a:pPr>
            <a:r>
              <a:rPr lang="zh-CN" altLang="en-US" dirty="0"/>
              <a:t>压缩打包，</a:t>
            </a:r>
            <a:r>
              <a:rPr lang="zh-CN" altLang="en-US" dirty="0" smtClean="0"/>
              <a:t>以</a:t>
            </a:r>
            <a:r>
              <a:rPr lang="zh-CN" altLang="en-US" dirty="0" smtClean="0">
                <a:solidFill>
                  <a:schemeClr val="bg1"/>
                </a:solidFill>
              </a:rPr>
              <a:t>学</a:t>
            </a:r>
            <a:r>
              <a:rPr lang="zh-CN" altLang="en-US" dirty="0" smtClean="0">
                <a:solidFill>
                  <a:schemeClr val="bg1"/>
                </a:solidFill>
              </a:rPr>
              <a:t>号</a:t>
            </a: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</a:rPr>
              <a:t>姓名</a:t>
            </a:r>
            <a:r>
              <a:rPr lang="zh-CN" altLang="en-US" dirty="0" smtClean="0"/>
              <a:t>做主文件名</a:t>
            </a:r>
            <a:endParaRPr lang="zh-CN" altLang="en-US" dirty="0"/>
          </a:p>
          <a:p>
            <a:pPr lvl="2">
              <a:lnSpc>
                <a:spcPct val="90000"/>
              </a:lnSpc>
            </a:pPr>
            <a:r>
              <a:rPr lang="zh-CN" altLang="en-US" dirty="0"/>
              <a:t>发邮箱</a:t>
            </a:r>
            <a:r>
              <a:rPr lang="zh-CN" altLang="en-US" dirty="0" smtClean="0"/>
              <a:t>：</a:t>
            </a:r>
            <a:r>
              <a:rPr lang="en-US" altLang="zh-CN" dirty="0" smtClean="0"/>
              <a:t>qijj@mail.xidian.edu.cn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b="1" dirty="0"/>
              <a:t>纸版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">
      <a:dk1>
        <a:srgbClr val="000000"/>
      </a:dk1>
      <a:lt1>
        <a:srgbClr val="0000E8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AAAAF2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template">
      <a:majorFont>
        <a:latin typeface="Times New Roman"/>
        <a:ea typeface="华文中宋"/>
        <a:cs typeface=""/>
      </a:majorFont>
      <a:minorFont>
        <a:latin typeface="Times New Roman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533400" marR="0" indent="-533400" algn="l" defTabSz="914400" rtl="0" eaLnBrk="1" fontAlgn="base" latinLnBrk="0" hangingPunct="1">
          <a:lnSpc>
            <a:spcPct val="80000"/>
          </a:lnSpc>
          <a:spcBef>
            <a:spcPct val="30000"/>
          </a:spcBef>
          <a:spcAft>
            <a:spcPct val="0"/>
          </a:spcAft>
          <a:buClr>
            <a:schemeClr val="bg1"/>
          </a:buClr>
          <a:buSzPct val="95000"/>
          <a:buFont typeface="Wingdings" pitchFamily="2" charset="2"/>
          <a:buNone/>
          <a:tabLst/>
          <a:defRPr kumimoji="0" lang="zh-CN" alt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中宋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533400" marR="0" indent="-533400" algn="l" defTabSz="914400" rtl="0" eaLnBrk="1" fontAlgn="base" latinLnBrk="0" hangingPunct="1">
          <a:lnSpc>
            <a:spcPct val="80000"/>
          </a:lnSpc>
          <a:spcBef>
            <a:spcPct val="30000"/>
          </a:spcBef>
          <a:spcAft>
            <a:spcPct val="0"/>
          </a:spcAft>
          <a:buClr>
            <a:schemeClr val="bg1"/>
          </a:buClr>
          <a:buSzPct val="95000"/>
          <a:buFont typeface="Wingdings" pitchFamily="2" charset="2"/>
          <a:buNone/>
          <a:tabLst/>
          <a:defRPr kumimoji="0" lang="zh-CN" alt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中宋" pitchFamily="2" charset="-122"/>
          </a:defRPr>
        </a:defPPr>
      </a:lstStyle>
    </a:lnDef>
  </a:objectDefaults>
  <a:extraClrSchemeLst>
    <a:extraClrScheme>
      <a:clrScheme name="template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G:\竞赛\competition\template.pot</Template>
  <TotalTime>2125</TotalTime>
  <Words>185</Words>
  <Application>Microsoft PowerPoint</Application>
  <PresentationFormat>全屏显示(4:3)</PresentationFormat>
  <Paragraphs>71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template</vt:lpstr>
      <vt:lpstr>上机安排</vt:lpstr>
      <vt:lpstr>上机安排</vt:lpstr>
      <vt:lpstr>上机安排</vt:lpstr>
      <vt:lpstr>上机安排</vt:lpstr>
      <vt:lpstr>上机安排</vt:lpstr>
    </vt:vector>
  </TitlesOfParts>
  <Company>Personal Use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数据库系统课件</dc:title>
  <dc:creator>QJJ</dc:creator>
  <cp:lastModifiedBy>QW1</cp:lastModifiedBy>
  <cp:revision>230</cp:revision>
  <cp:lastPrinted>2005-12-07T15:05:18Z</cp:lastPrinted>
  <dcterms:created xsi:type="dcterms:W3CDTF">2003-08-23T17:19:08Z</dcterms:created>
  <dcterms:modified xsi:type="dcterms:W3CDTF">2017-12-06T15:43:08Z</dcterms:modified>
</cp:coreProperties>
</file>