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1" r:id="rId1"/>
  </p:sldMasterIdLst>
  <p:notesMasterIdLst>
    <p:notesMasterId r:id="rId7"/>
  </p:notesMasterIdLst>
  <p:handoutMasterIdLst>
    <p:handoutMasterId r:id="rId8"/>
  </p:handoutMasterIdLst>
  <p:sldIdLst>
    <p:sldId id="323" r:id="rId2"/>
    <p:sldId id="258" r:id="rId3"/>
    <p:sldId id="377" r:id="rId4"/>
    <p:sldId id="376" r:id="rId5"/>
    <p:sldId id="374" r:id="rId6"/>
  </p:sldIdLst>
  <p:sldSz cx="9144000" cy="6858000" type="screen4x3"/>
  <p:notesSz cx="6858000" cy="9144000"/>
  <p:embeddedFontLst>
    <p:embeddedFont>
      <p:font typeface="华文中宋" pitchFamily="2" charset="-122"/>
      <p:regular r:id="rId9"/>
    </p:embeddedFont>
    <p:embeddedFont>
      <p:font typeface="华文楷体" pitchFamily="2" charset="-122"/>
      <p:regular r:id="rId10"/>
    </p:embeddedFont>
    <p:embeddedFont>
      <p:font typeface="华文行楷" pitchFamily="2" charset="-122"/>
      <p:regular r:id="rId11"/>
    </p:embeddedFont>
    <p:embeddedFont>
      <p:font typeface="楷体_GB2312" charset="-122"/>
      <p:regular r:id="rId12"/>
    </p:embeddedFont>
    <p:embeddedFont>
      <p:font typeface="楷体" pitchFamily="49" charset="-122"/>
      <p:regular r:id="rId13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QJJ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00FFCC"/>
    <a:srgbClr val="FFFFFF"/>
    <a:srgbClr val="FFFFCC"/>
    <a:srgbClr val="F1E4CB"/>
    <a:srgbClr val="CCECFF"/>
    <a:srgbClr val="808080"/>
    <a:srgbClr val="C0C0C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088" autoAdjust="0"/>
    <p:restoredTop sz="93717" autoAdjust="0"/>
  </p:normalViewPr>
  <p:slideViewPr>
    <p:cSldViewPr>
      <p:cViewPr>
        <p:scale>
          <a:sx n="75" d="100"/>
          <a:sy n="75" d="100"/>
        </p:scale>
        <p:origin x="-1986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EEBC8-D6F0-4D14-BB16-7A86A864B4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53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3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53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53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fld id="{93ADF347-976F-492C-8360-22F3CEA51B0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DF347-976F-492C-8360-22F3CEA51B09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DF347-976F-492C-8360-22F3CEA51B09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DF347-976F-492C-8360-22F3CEA51B09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371600"/>
            <a:ext cx="7772400" cy="1143000"/>
          </a:xfrm>
          <a:effectLst/>
        </p:spPr>
        <p:txBody>
          <a:bodyPr tIns="45720" bIns="45720"/>
          <a:lstStyle>
            <a:lvl1pPr algn="ctr">
              <a:defRPr sz="4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74085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71E118D-DDEA-4B97-8021-70AFDAFF439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394844-C98E-440E-9EF8-7465F1995C6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61938"/>
            <a:ext cx="2114550" cy="62150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61938"/>
            <a:ext cx="6191250" cy="62150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66A3AD-F9B2-4B33-BFD8-DE8F366C30C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DB7D57C-43DA-4E8D-B6A0-E068EB13F6E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47FF66-C3EF-4311-871C-85B3DD47D68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84F2C9-6CDB-4608-98AB-8F27CCFE090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E068B2F-8A26-4E39-A8BA-760C61682F0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5754DA-4464-4711-ADEE-4D899336100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767E9D-0BE3-4462-9839-E42E7182D88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281A50-F319-4888-9065-91992257A3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767110-BE67-4786-A718-463A1E3A45A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ECFF"/>
            </a:gs>
            <a:gs pos="50000">
              <a:srgbClr val="FFFFFF"/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060" name="Picture 4" descr="logo-xidian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388350" y="0"/>
            <a:ext cx="755650" cy="719138"/>
          </a:xfrm>
          <a:prstGeom prst="rect">
            <a:avLst/>
          </a:prstGeom>
          <a:noFill/>
        </p:spPr>
      </p:pic>
      <p:sp>
        <p:nvSpPr>
          <p:cNvPr id="17306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61938"/>
            <a:ext cx="753586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folHlink"/>
            </a:outerShdw>
          </a:effectLst>
        </p:spPr>
        <p:txBody>
          <a:bodyPr vert="horz" wrap="square" lIns="91440" tIns="36000" rIns="9144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73064" name="Rectangle 8"/>
          <p:cNvSpPr>
            <a:spLocks noChangeArrowheads="1"/>
          </p:cNvSpPr>
          <p:nvPr/>
        </p:nvSpPr>
        <p:spPr bwMode="auto">
          <a:xfrm>
            <a:off x="782638" y="914400"/>
            <a:ext cx="8132762" cy="42863"/>
          </a:xfrm>
          <a:prstGeom prst="rect">
            <a:avLst/>
          </a:prstGeom>
          <a:gradFill rotWithShape="0">
            <a:gsLst>
              <a:gs pos="0">
                <a:srgbClr val="5F76D7"/>
              </a:gs>
              <a:gs pos="100000">
                <a:srgbClr val="CCEC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buSzPct val="100000"/>
              <a:buFont typeface="Times New Roman" pitchFamily="18" charset="0"/>
              <a:buNone/>
            </a:pPr>
            <a:endParaRPr kumimoji="1" lang="en-GB"/>
          </a:p>
        </p:txBody>
      </p:sp>
      <p:sp>
        <p:nvSpPr>
          <p:cNvPr id="17306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458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3"/>
            <a:r>
              <a:rPr lang="zh-CN" altLang="en-US" smtClean="0"/>
              <a:t>第五级</a:t>
            </a:r>
          </a:p>
        </p:txBody>
      </p:sp>
      <p:sp>
        <p:nvSpPr>
          <p:cNvPr id="17306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>
                <a:latin typeface="+mn-lt"/>
              </a:defRPr>
            </a:lvl1pPr>
          </a:lstStyle>
          <a:p>
            <a:fld id="{91F9186D-6596-4409-A97E-DB3DED9D22F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rgbClr val="BA003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BA003E"/>
          </a:solidFill>
          <a:latin typeface="Times New Roman" pitchFamily="18" charset="0"/>
          <a:ea typeface="华文中宋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BA003E"/>
          </a:solidFill>
          <a:latin typeface="Times New Roman" pitchFamily="18" charset="0"/>
          <a:ea typeface="华文中宋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BA003E"/>
          </a:solidFill>
          <a:latin typeface="Times New Roman" pitchFamily="18" charset="0"/>
          <a:ea typeface="华文中宋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BA003E"/>
          </a:solidFill>
          <a:latin typeface="Times New Roman" pitchFamily="18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BA003E"/>
          </a:solidFill>
          <a:latin typeface="Times New Roman" pitchFamily="18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BA003E"/>
          </a:solidFill>
          <a:latin typeface="Times New Roman" pitchFamily="18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BA003E"/>
          </a:solidFill>
          <a:latin typeface="Times New Roman" pitchFamily="18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BA003E"/>
          </a:solidFill>
          <a:latin typeface="Times New Roman" pitchFamily="18" charset="0"/>
          <a:ea typeface="华文中宋" pitchFamily="2" charset="-122"/>
        </a:defRPr>
      </a:lvl9pPr>
    </p:titleStyle>
    <p:bodyStyle>
      <a:lvl1pPr marL="342900" indent="-342900" algn="l" rtl="0" fontAlgn="base">
        <a:spcBef>
          <a:spcPct val="15000"/>
        </a:spcBef>
        <a:spcAft>
          <a:spcPct val="0"/>
        </a:spcAft>
        <a:buClr>
          <a:schemeClr val="bg1"/>
        </a:buClr>
        <a:buSzPct val="95000"/>
        <a:buFont typeface="Wingdings" pitchFamily="2" charset="2"/>
        <a:buChar char="F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15000"/>
        </a:spcBef>
        <a:spcAft>
          <a:spcPct val="0"/>
        </a:spcAft>
        <a:buClr>
          <a:srgbClr val="0066FF"/>
        </a:buClr>
        <a:buSzPct val="80000"/>
        <a:buFont typeface="Wingdings" pitchFamily="2" charset="2"/>
        <a:buChar char="¯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15000"/>
        </a:spcBef>
        <a:spcAft>
          <a:spcPct val="0"/>
        </a:spcAft>
        <a:buClr>
          <a:schemeClr val="bg1"/>
        </a:buClr>
        <a:buSzPct val="65000"/>
        <a:buFont typeface="Wingdings" pitchFamily="2" charset="2"/>
        <a:buChar char="Ø"/>
        <a:defRPr sz="2400" b="1">
          <a:solidFill>
            <a:schemeClr val="tx1"/>
          </a:solidFill>
          <a:latin typeface="+mn-lt"/>
          <a:ea typeface="楷体_GB2312" pitchFamily="49" charset="-122"/>
        </a:defRPr>
      </a:lvl3pPr>
      <a:lvl4pPr marL="1600200" indent="-228600" algn="l" rtl="0" fontAlgn="base">
        <a:spcBef>
          <a:spcPct val="15000"/>
        </a:spcBef>
        <a:spcAft>
          <a:spcPct val="0"/>
        </a:spcAft>
        <a:buClr>
          <a:schemeClr val="bg1"/>
        </a:buClr>
        <a:buSzPct val="65000"/>
        <a:buFont typeface="Wingdings" pitchFamily="2" charset="2"/>
        <a:buChar char="Ø"/>
        <a:defRPr sz="2200" b="1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93D2BA46-82C6-41D2-9746-43552AE4E6E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57298"/>
            <a:ext cx="7772400" cy="2000264"/>
          </a:xfrm>
        </p:spPr>
        <p:txBody>
          <a:bodyPr/>
          <a:lstStyle/>
          <a:p>
            <a:r>
              <a:rPr lang="zh-CN" altLang="en-US" sz="6900" b="0" dirty="0" smtClean="0">
                <a:solidFill>
                  <a:schemeClr val="bg1"/>
                </a:solidFill>
              </a:rPr>
              <a:t>算法设计</a:t>
            </a:r>
            <a:r>
              <a:rPr lang="en-US" altLang="zh-CN" sz="6900" b="0" dirty="0" smtClean="0">
                <a:solidFill>
                  <a:schemeClr val="bg1"/>
                </a:solidFill>
              </a:rPr>
              <a:t/>
            </a:r>
            <a:br>
              <a:rPr lang="en-US" altLang="zh-CN" sz="6900" b="0" dirty="0" smtClean="0">
                <a:solidFill>
                  <a:schemeClr val="bg1"/>
                </a:solidFill>
              </a:rPr>
            </a:br>
            <a:r>
              <a:rPr lang="zh-CN" altLang="en-US" sz="6900" b="0" dirty="0" smtClean="0">
                <a:solidFill>
                  <a:schemeClr val="bg1"/>
                </a:solidFill>
              </a:rPr>
              <a:t>与分析</a:t>
            </a:r>
            <a:endParaRPr lang="zh-CN" altLang="en-US" sz="6900" b="0" dirty="0">
              <a:solidFill>
                <a:schemeClr val="bg1"/>
              </a:solidFill>
            </a:endParaRP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789363"/>
            <a:ext cx="9144000" cy="208915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dirty="0">
                <a:ea typeface="宋体" pitchFamily="2" charset="-122"/>
              </a:rPr>
              <a:t>计算机学院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dirty="0">
                <a:ea typeface="华文楷体" pitchFamily="2" charset="-122"/>
              </a:rPr>
              <a:t>祁</a:t>
            </a:r>
            <a:r>
              <a:rPr kumimoji="1" lang="zh-CN" altLang="en-US" sz="3200" dirty="0" smtClean="0">
                <a:ea typeface="华文楷体" pitchFamily="2" charset="-122"/>
              </a:rPr>
              <a:t>建军</a:t>
            </a:r>
            <a:endParaRPr kumimoji="1" lang="zh-CN" altLang="en-US" dirty="0">
              <a:ea typeface="华文行楷" pitchFamily="2" charset="-122"/>
            </a:endParaRPr>
          </a:p>
        </p:txBody>
      </p:sp>
      <p:pic>
        <p:nvPicPr>
          <p:cNvPr id="175109" name="Picture 5" descr="book_4th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95288" y="724244"/>
            <a:ext cx="1706562" cy="2144025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6" grpId="0" autoUpdateAnimBg="0"/>
      <p:bldP spid="17510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0ACD5-9921-4129-9A2B-08FB9D7772B1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课程简介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67713" cy="5486400"/>
          </a:xfrm>
        </p:spPr>
        <p:txBody>
          <a:bodyPr/>
          <a:lstStyle/>
          <a:p>
            <a:r>
              <a:rPr lang="zh-CN" altLang="en-US" b="0" dirty="0"/>
              <a:t>教材：</a:t>
            </a:r>
          </a:p>
          <a:p>
            <a:pPr lvl="1">
              <a:buFont typeface="Wingdings" pitchFamily="2" charset="2"/>
              <a:buChar char="&amp;"/>
            </a:pPr>
            <a:r>
              <a:rPr lang="en-US" altLang="zh-CN" b="1" dirty="0" smtClean="0"/>
              <a:t>Algorithms, 4th Edition</a:t>
            </a:r>
            <a:r>
              <a:rPr lang="zh-CN" altLang="en-US" b="1" dirty="0" smtClean="0"/>
              <a:t>（英文版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第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版）</a:t>
            </a:r>
            <a:r>
              <a:rPr lang="en-US" altLang="zh-CN" b="1" dirty="0" smtClean="0"/>
              <a:t>by Robert </a:t>
            </a:r>
            <a:r>
              <a:rPr lang="en-US" altLang="zh-CN" b="1" dirty="0" err="1" smtClean="0"/>
              <a:t>Sedgewick</a:t>
            </a:r>
            <a:r>
              <a:rPr lang="en-US" altLang="zh-CN" b="1" dirty="0" smtClean="0"/>
              <a:t> and Kevin Wayne, </a:t>
            </a:r>
            <a:r>
              <a:rPr lang="zh-CN" altLang="en-US" b="1" dirty="0" smtClean="0"/>
              <a:t>人民邮电出版社</a:t>
            </a:r>
            <a:r>
              <a:rPr lang="en-US" altLang="zh-CN" b="1" dirty="0" smtClean="0"/>
              <a:t>, 2011, ISBN 0-321-57351-X</a:t>
            </a:r>
          </a:p>
          <a:p>
            <a:pPr lvl="1">
              <a:buFont typeface="Wingdings" pitchFamily="2" charset="2"/>
              <a:buChar char="&amp;"/>
            </a:pPr>
            <a:r>
              <a:rPr lang="en-US" altLang="zh-CN" b="1" dirty="0" smtClean="0"/>
              <a:t>Algorithms, 4th Edition</a:t>
            </a:r>
            <a:r>
              <a:rPr lang="zh-CN" altLang="en-US" b="1" dirty="0" smtClean="0"/>
              <a:t>（中文版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第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版）（</a:t>
            </a:r>
            <a:r>
              <a:rPr lang="en-US" altLang="zh-CN" b="1" dirty="0" smtClean="0"/>
              <a:t>by Robert </a:t>
            </a:r>
            <a:r>
              <a:rPr lang="en-US" altLang="zh-CN" b="1" dirty="0" err="1" smtClean="0"/>
              <a:t>Sedgewick</a:t>
            </a:r>
            <a:r>
              <a:rPr lang="en-US" altLang="zh-CN" b="1" dirty="0" smtClean="0"/>
              <a:t> and Kevin Wayne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谢云路 译 人民邮电出版社</a:t>
            </a:r>
            <a:r>
              <a:rPr lang="en-US" altLang="zh-CN" b="1" dirty="0" smtClean="0"/>
              <a:t>, 2012, ISBN 978-7-115-29380-0</a:t>
            </a:r>
            <a:endParaRPr lang="zh-CN" altLang="en-US" b="1" dirty="0" smtClean="0"/>
          </a:p>
          <a:p>
            <a:r>
              <a:rPr lang="zh-CN" altLang="en-US" b="0" dirty="0" smtClean="0"/>
              <a:t>参考书目：</a:t>
            </a:r>
          </a:p>
          <a:p>
            <a:pPr lvl="1">
              <a:buFont typeface="Wingdings" pitchFamily="2" charset="2"/>
              <a:buChar char="&amp;"/>
            </a:pPr>
            <a:r>
              <a:rPr lang="en-US" altLang="zh-CN" b="1" dirty="0" smtClean="0">
                <a:ea typeface="楷体_GB2312" pitchFamily="49" charset="-122"/>
              </a:rPr>
              <a:t>Thomas H. </a:t>
            </a:r>
            <a:r>
              <a:rPr lang="en-US" altLang="zh-CN" b="1" dirty="0" err="1" smtClean="0">
                <a:ea typeface="楷体_GB2312" pitchFamily="49" charset="-122"/>
              </a:rPr>
              <a:t>Cormen</a:t>
            </a:r>
            <a:r>
              <a:rPr lang="en-US" altLang="zh-CN" b="1" dirty="0" smtClean="0">
                <a:ea typeface="楷体_GB2312" pitchFamily="49" charset="-122"/>
              </a:rPr>
              <a:t>, Charles E. </a:t>
            </a:r>
            <a:r>
              <a:rPr lang="en-US" altLang="zh-CN" b="1" dirty="0" err="1" smtClean="0">
                <a:ea typeface="楷体_GB2312" pitchFamily="49" charset="-122"/>
              </a:rPr>
              <a:t>Leiserson</a:t>
            </a:r>
            <a:r>
              <a:rPr lang="en-US" altLang="zh-CN" b="1" dirty="0" smtClean="0">
                <a:ea typeface="楷体_GB2312" pitchFamily="49" charset="-122"/>
              </a:rPr>
              <a:t>, Ronald L. </a:t>
            </a:r>
            <a:r>
              <a:rPr lang="en-US" altLang="zh-CN" b="1" dirty="0" err="1" smtClean="0">
                <a:ea typeface="楷体_GB2312" pitchFamily="49" charset="-122"/>
              </a:rPr>
              <a:t>Rivest</a:t>
            </a:r>
            <a:r>
              <a:rPr lang="en-US" altLang="zh-CN" b="1" dirty="0" smtClean="0">
                <a:ea typeface="楷体_GB2312" pitchFamily="49" charset="-122"/>
              </a:rPr>
              <a:t> &amp; </a:t>
            </a:r>
            <a:r>
              <a:rPr lang="en-US" altLang="zh-CN" b="1" dirty="0" err="1" smtClean="0">
                <a:ea typeface="楷体_GB2312" pitchFamily="49" charset="-122"/>
              </a:rPr>
              <a:t>Cliffford</a:t>
            </a:r>
            <a:r>
              <a:rPr lang="en-US" altLang="zh-CN" b="1" dirty="0" smtClean="0">
                <a:ea typeface="楷体_GB2312" pitchFamily="49" charset="-122"/>
              </a:rPr>
              <a:t> Stein 《Introduction to algorithms》</a:t>
            </a:r>
            <a:r>
              <a:rPr lang="zh-CN" altLang="en-US" b="1" dirty="0" smtClean="0">
                <a:ea typeface="楷体_GB2312" pitchFamily="49" charset="-122"/>
              </a:rPr>
              <a:t>（算法导论）（</a:t>
            </a:r>
            <a:r>
              <a:rPr lang="en-US" altLang="zh-CN" b="1" dirty="0" smtClean="0">
                <a:ea typeface="楷体_GB2312" pitchFamily="49" charset="-122"/>
              </a:rPr>
              <a:t>The 3th Edition</a:t>
            </a:r>
            <a:r>
              <a:rPr lang="zh-CN" altLang="en-US" b="1" dirty="0" smtClean="0">
                <a:ea typeface="楷体_GB2312" pitchFamily="49" charset="-122"/>
              </a:rPr>
              <a:t>），北京：高等教育出版社，</a:t>
            </a:r>
            <a:r>
              <a:rPr lang="en-US" altLang="zh-CN" b="1" smtClean="0">
                <a:ea typeface="楷体_GB2312" pitchFamily="49" charset="-122"/>
              </a:rPr>
              <a:t>2009</a:t>
            </a:r>
            <a:endParaRPr lang="zh-CN" altLang="en-US" b="1" dirty="0" smtClean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A95BC-7681-4D54-9C90-E9D3D0243F64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课程简介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200"/>
              </a:spcBef>
            </a:pPr>
            <a:r>
              <a:rPr lang="zh-CN" altLang="en-US" dirty="0" smtClean="0"/>
              <a:t>合并</a:t>
            </a:r>
            <a:r>
              <a:rPr lang="en-US" altLang="zh-CN" dirty="0" smtClean="0"/>
              <a:t>-</a:t>
            </a:r>
            <a:r>
              <a:rPr lang="zh-CN" altLang="en-US" dirty="0" smtClean="0"/>
              <a:t>查找算法 </a:t>
            </a:r>
            <a:r>
              <a:rPr lang="en-US" altLang="zh-CN" dirty="0" smtClean="0"/>
              <a:t>Union-Find (1.5)</a:t>
            </a:r>
          </a:p>
          <a:p>
            <a:pPr lvl="1">
              <a:spcBef>
                <a:spcPts val="200"/>
              </a:spcBef>
            </a:pPr>
            <a:r>
              <a:rPr lang="zh-CN" altLang="en-US" dirty="0" smtClean="0"/>
              <a:t>算法分析 </a:t>
            </a:r>
            <a:r>
              <a:rPr lang="en-US" altLang="zh-CN" dirty="0" smtClean="0"/>
              <a:t>Analysis of Algorithms (1.4)</a:t>
            </a:r>
          </a:p>
          <a:p>
            <a:pPr lvl="1">
              <a:spcBef>
                <a:spcPts val="200"/>
              </a:spcBef>
            </a:pPr>
            <a:r>
              <a:rPr lang="zh-CN" altLang="en-US" dirty="0" smtClean="0"/>
              <a:t>归并排序 </a:t>
            </a:r>
            <a:r>
              <a:rPr lang="en-US" altLang="zh-CN" dirty="0" err="1" smtClean="0"/>
              <a:t>Mergesort</a:t>
            </a:r>
            <a:r>
              <a:rPr lang="en-US" altLang="zh-CN" dirty="0" smtClean="0"/>
              <a:t> (2.2)</a:t>
            </a:r>
          </a:p>
          <a:p>
            <a:pPr lvl="1">
              <a:spcBef>
                <a:spcPts val="200"/>
              </a:spcBef>
            </a:pPr>
            <a:r>
              <a:rPr lang="zh-CN" altLang="en-US" dirty="0" smtClean="0"/>
              <a:t>快速排序 </a:t>
            </a:r>
            <a:r>
              <a:rPr lang="en-US" altLang="zh-CN" dirty="0" err="1" smtClean="0"/>
              <a:t>Quicksort</a:t>
            </a:r>
            <a:r>
              <a:rPr lang="en-US" altLang="zh-CN" dirty="0" smtClean="0"/>
              <a:t> (2.3)</a:t>
            </a:r>
          </a:p>
          <a:p>
            <a:pPr lvl="1">
              <a:spcBef>
                <a:spcPts val="200"/>
              </a:spcBef>
            </a:pPr>
            <a:r>
              <a:rPr lang="zh-CN" altLang="en-US" dirty="0" smtClean="0"/>
              <a:t>优先队列 </a:t>
            </a:r>
            <a:r>
              <a:rPr lang="en-US" altLang="zh-CN" dirty="0" smtClean="0"/>
              <a:t>Priority Queues (2.4)</a:t>
            </a:r>
          </a:p>
          <a:p>
            <a:pPr lvl="1">
              <a:spcBef>
                <a:spcPts val="200"/>
              </a:spcBef>
            </a:pPr>
            <a:r>
              <a:rPr lang="zh-CN" altLang="en-US" dirty="0" smtClean="0"/>
              <a:t>符号表 </a:t>
            </a:r>
            <a:r>
              <a:rPr lang="en-US" altLang="zh-CN" dirty="0" smtClean="0"/>
              <a:t>Symbol Tables (3.1)</a:t>
            </a:r>
          </a:p>
          <a:p>
            <a:pPr lvl="1">
              <a:spcBef>
                <a:spcPts val="200"/>
              </a:spcBef>
            </a:pPr>
            <a:r>
              <a:rPr lang="zh-CN" altLang="en-US" dirty="0" smtClean="0"/>
              <a:t>二叉查找树 </a:t>
            </a:r>
            <a:r>
              <a:rPr lang="en-US" altLang="zh-CN" dirty="0" smtClean="0"/>
              <a:t>Binary Search Trees (3.2)</a:t>
            </a:r>
          </a:p>
          <a:p>
            <a:pPr lvl="1">
              <a:spcBef>
                <a:spcPts val="200"/>
              </a:spcBef>
            </a:pPr>
            <a:r>
              <a:rPr lang="zh-CN" altLang="en-US" dirty="0" smtClean="0"/>
              <a:t>无向图 </a:t>
            </a:r>
            <a:r>
              <a:rPr lang="en-US" altLang="zh-CN" dirty="0" smtClean="0"/>
              <a:t>Undirected Graphs (4.1</a:t>
            </a:r>
            <a:r>
              <a:rPr lang="zh-CN" altLang="en-US" dirty="0" smtClean="0"/>
              <a:t>）</a:t>
            </a:r>
          </a:p>
          <a:p>
            <a:pPr lvl="1">
              <a:spcBef>
                <a:spcPts val="200"/>
              </a:spcBef>
            </a:pPr>
            <a:r>
              <a:rPr lang="zh-CN" altLang="en-US" dirty="0" smtClean="0"/>
              <a:t>有向图 </a:t>
            </a:r>
            <a:r>
              <a:rPr lang="en-US" altLang="zh-CN" dirty="0" smtClean="0"/>
              <a:t>Directed Graphs (4.2)</a:t>
            </a:r>
          </a:p>
          <a:p>
            <a:pPr lvl="1">
              <a:spcBef>
                <a:spcPts val="200"/>
              </a:spcBef>
            </a:pPr>
            <a:r>
              <a:rPr lang="zh-CN" altLang="en-US" dirty="0" smtClean="0"/>
              <a:t>最小生成树 </a:t>
            </a:r>
            <a:r>
              <a:rPr lang="en-US" altLang="zh-CN" dirty="0" smtClean="0"/>
              <a:t>Minimum Spanning Trees (4.3)</a:t>
            </a:r>
          </a:p>
          <a:p>
            <a:pPr lvl="1">
              <a:spcBef>
                <a:spcPts val="200"/>
              </a:spcBef>
            </a:pPr>
            <a:r>
              <a:rPr lang="zh-CN" altLang="en-US" dirty="0" smtClean="0"/>
              <a:t>最短路径 </a:t>
            </a:r>
            <a:r>
              <a:rPr lang="en-US" altLang="zh-CN" dirty="0" smtClean="0"/>
              <a:t>Shortest Paths (4.4)</a:t>
            </a:r>
          </a:p>
          <a:p>
            <a:pPr lvl="1">
              <a:spcBef>
                <a:spcPts val="200"/>
              </a:spcBef>
            </a:pPr>
            <a:r>
              <a:rPr lang="zh-CN" altLang="en-US" dirty="0" smtClean="0"/>
              <a:t>字符串排序 </a:t>
            </a:r>
            <a:r>
              <a:rPr lang="en-US" altLang="zh-CN" dirty="0" smtClean="0"/>
              <a:t>String Sorts (5.1)</a:t>
            </a:r>
          </a:p>
          <a:p>
            <a:pPr lvl="1">
              <a:spcBef>
                <a:spcPts val="200"/>
              </a:spcBef>
            </a:pPr>
            <a:r>
              <a:rPr lang="zh-CN" altLang="en-US" smtClean="0"/>
              <a:t>数据压缩 </a:t>
            </a:r>
            <a:r>
              <a:rPr lang="en-US" altLang="zh-CN" dirty="0" smtClean="0"/>
              <a:t>Data Compression (5.5)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E6E31-5D39-4D8A-8963-EC97A8601637}" type="slidenum">
              <a:rPr lang="en-US" altLang="zh-CN"/>
              <a:pPr/>
              <a:t>4</a:t>
            </a:fld>
            <a:endParaRPr lang="en-US" altLang="zh-CN" dirty="0"/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课程简介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b="0" dirty="0"/>
              <a:t>时间安排：</a:t>
            </a:r>
          </a:p>
          <a:p>
            <a:pPr lvl="1">
              <a:lnSpc>
                <a:spcPct val="80000"/>
              </a:lnSpc>
            </a:pPr>
            <a:r>
              <a:rPr lang="zh-CN" altLang="en-US" b="1" dirty="0">
                <a:ea typeface="楷体_GB2312" pitchFamily="49" charset="-122"/>
              </a:rPr>
              <a:t>课堂</a:t>
            </a:r>
            <a:r>
              <a:rPr lang="zh-CN" altLang="en-US" b="1" dirty="0" smtClean="0">
                <a:ea typeface="楷体_GB2312" pitchFamily="49" charset="-122"/>
              </a:rPr>
              <a:t>讲授</a:t>
            </a:r>
            <a:r>
              <a:rPr lang="en-US" altLang="zh-CN" b="1" dirty="0" smtClean="0">
                <a:ea typeface="楷体_GB2312" pitchFamily="49" charset="-122"/>
              </a:rPr>
              <a:t>32</a:t>
            </a:r>
            <a:r>
              <a:rPr lang="zh-CN" altLang="en-US" b="1" dirty="0" smtClean="0">
                <a:ea typeface="楷体_GB2312" pitchFamily="49" charset="-122"/>
              </a:rPr>
              <a:t>学时</a:t>
            </a:r>
            <a:endParaRPr lang="zh-CN" altLang="en-US" b="1" dirty="0">
              <a:ea typeface="楷体_GB2312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b="1" dirty="0">
                <a:ea typeface="楷体_GB2312" pitchFamily="49" charset="-122"/>
              </a:rPr>
              <a:t>上机实习</a:t>
            </a:r>
            <a:r>
              <a:rPr lang="en-US" altLang="zh-CN" b="1" dirty="0" smtClean="0">
                <a:ea typeface="楷体_GB2312" pitchFamily="49" charset="-122"/>
              </a:rPr>
              <a:t>16</a:t>
            </a:r>
            <a:r>
              <a:rPr lang="zh-CN" altLang="en-US" b="1" dirty="0" smtClean="0">
                <a:ea typeface="楷体_GB2312" pitchFamily="49" charset="-122"/>
              </a:rPr>
              <a:t>机时</a:t>
            </a:r>
            <a:endParaRPr lang="zh-CN" altLang="en-US" b="1" dirty="0">
              <a:ea typeface="楷体_GB2312" pitchFamily="49" charset="-122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buNone/>
            </a:pPr>
            <a:r>
              <a:rPr lang="zh-CN" altLang="en-US" b="1" dirty="0" smtClean="0"/>
              <a:t>          日期：</a:t>
            </a:r>
            <a:endParaRPr lang="en-US" altLang="zh-CN" sz="2800" b="1" dirty="0" smtClean="0"/>
          </a:p>
          <a:p>
            <a:pPr lvl="1">
              <a:lnSpc>
                <a:spcPct val="80000"/>
              </a:lnSpc>
              <a:spcBef>
                <a:spcPct val="10000"/>
              </a:spcBef>
              <a:buNone/>
            </a:pPr>
            <a:r>
              <a:rPr lang="zh-CN" altLang="en-US" b="1" dirty="0" smtClean="0"/>
              <a:t> </a:t>
            </a:r>
            <a:r>
              <a:rPr lang="en-US" altLang="zh-CN" b="1" dirty="0" smtClean="0"/>
              <a:t>         </a:t>
            </a:r>
            <a:r>
              <a:rPr lang="zh-CN" altLang="en-US" b="1" dirty="0" smtClean="0"/>
              <a:t>时间：</a:t>
            </a:r>
            <a:endParaRPr lang="en-US" altLang="zh-CN" b="1" dirty="0" smtClean="0"/>
          </a:p>
          <a:p>
            <a:pPr lvl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b="1" dirty="0" smtClean="0"/>
              <a:t>          </a:t>
            </a:r>
            <a:r>
              <a:rPr lang="zh-CN" altLang="en-US" b="1" dirty="0" smtClean="0"/>
              <a:t>地点：</a:t>
            </a:r>
            <a:endParaRPr lang="en-US" altLang="zh-CN" b="1" dirty="0" smtClean="0"/>
          </a:p>
          <a:p>
            <a:pPr>
              <a:lnSpc>
                <a:spcPct val="80000"/>
              </a:lnSpc>
            </a:pPr>
            <a:r>
              <a:rPr lang="zh-CN" altLang="en-US" b="0" dirty="0" smtClean="0"/>
              <a:t>上机软件（</a:t>
            </a:r>
            <a:r>
              <a:rPr lang="zh-CN" altLang="en-US" b="0" dirty="0" smtClean="0">
                <a:solidFill>
                  <a:schemeClr val="bg1"/>
                </a:solidFill>
              </a:rPr>
              <a:t>提前熟悉，可以自己选择</a:t>
            </a:r>
            <a:r>
              <a:rPr lang="zh-CN" altLang="en-US" b="0" dirty="0" smtClean="0"/>
              <a:t>）：</a:t>
            </a:r>
          </a:p>
          <a:p>
            <a:pPr lvl="1">
              <a:lnSpc>
                <a:spcPct val="80000"/>
              </a:lnSpc>
            </a:pPr>
            <a:r>
              <a:rPr lang="zh-CN" altLang="en-US" b="1" dirty="0" smtClean="0"/>
              <a:t>语言</a:t>
            </a:r>
            <a:r>
              <a:rPr lang="en-US" altLang="zh-CN" b="1" dirty="0" smtClean="0"/>
              <a:t>: JAVA C++</a:t>
            </a:r>
          </a:p>
          <a:p>
            <a:pPr lvl="1">
              <a:lnSpc>
                <a:spcPct val="80000"/>
              </a:lnSpc>
            </a:pPr>
            <a:r>
              <a:rPr lang="en-US" altLang="zh-CN" b="1" dirty="0" smtClean="0"/>
              <a:t>IDE: </a:t>
            </a:r>
            <a:r>
              <a:rPr lang="zh-CN" altLang="en-US" b="1" dirty="0" smtClean="0"/>
              <a:t>自选</a:t>
            </a:r>
            <a:endParaRPr lang="en-US" altLang="zh-CN" b="1" dirty="0" smtClean="0"/>
          </a:p>
          <a:p>
            <a:pPr lvl="1">
              <a:lnSpc>
                <a:spcPct val="80000"/>
              </a:lnSpc>
              <a:buNone/>
            </a:pPr>
            <a:endParaRPr lang="en-US" altLang="zh-CN" sz="2800" i="1" dirty="0" smtClean="0">
              <a:sym typeface="Wingdings" pitchFamily="2" charset="2"/>
            </a:endParaRPr>
          </a:p>
          <a:p>
            <a:pPr lvl="1">
              <a:lnSpc>
                <a:spcPct val="80000"/>
              </a:lnSpc>
              <a:buNone/>
            </a:pPr>
            <a:r>
              <a:rPr lang="zh-CN" altLang="en-US" sz="2800" i="1" dirty="0" smtClean="0">
                <a:sym typeface="Wingdings" pitchFamily="2" charset="2"/>
              </a:rPr>
              <a:t>具体语言及</a:t>
            </a:r>
            <a:r>
              <a:rPr lang="en-US" altLang="zh-CN" sz="2800" i="1" dirty="0" smtClean="0">
                <a:sym typeface="Wingdings" pitchFamily="2" charset="2"/>
              </a:rPr>
              <a:t>IDE</a:t>
            </a:r>
            <a:r>
              <a:rPr lang="zh-CN" altLang="en-US" sz="2800" i="1" dirty="0" smtClean="0">
                <a:sym typeface="Wingdings" pitchFamily="2" charset="2"/>
              </a:rPr>
              <a:t>的使用以</a:t>
            </a:r>
            <a:r>
              <a:rPr lang="zh-CN" altLang="en-US" sz="2800" b="1" i="1" dirty="0" smtClean="0">
                <a:sym typeface="Wingdings" pitchFamily="2" charset="2"/>
              </a:rPr>
              <a:t>自学</a:t>
            </a:r>
            <a:r>
              <a:rPr lang="zh-CN" altLang="en-US" sz="2800" i="1" dirty="0" smtClean="0">
                <a:sym typeface="Wingdings" pitchFamily="2" charset="2"/>
              </a:rPr>
              <a:t>为主</a:t>
            </a:r>
            <a:endParaRPr lang="en-US" altLang="zh-CN" sz="2800" b="0" i="1" dirty="0">
              <a:sym typeface="Wingdings" pitchFamily="2" charset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A95BC-7681-4D54-9C90-E9D3D0243F64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课程简介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078788" cy="5367358"/>
          </a:xfrm>
          <a:noFill/>
          <a:ln/>
        </p:spPr>
        <p:txBody>
          <a:bodyPr/>
          <a:lstStyle/>
          <a:p>
            <a:pPr marL="533400" indent="-533400"/>
            <a:r>
              <a:rPr lang="zh-CN" altLang="en-US" b="0" dirty="0"/>
              <a:t>考核标准和注意事项：</a:t>
            </a:r>
          </a:p>
          <a:p>
            <a:pPr marL="914400" lvl="1" indent="-457200"/>
            <a:r>
              <a:rPr lang="zh-CN" altLang="en-US" b="1" dirty="0"/>
              <a:t>理论课考试（笔试，闭卷）占</a:t>
            </a:r>
            <a:r>
              <a:rPr lang="zh-CN" altLang="en-US" b="1" dirty="0" smtClean="0"/>
              <a:t>总成绩</a:t>
            </a:r>
            <a:r>
              <a:rPr lang="en-US" altLang="zh-CN" b="1" dirty="0" smtClean="0"/>
              <a:t>60</a:t>
            </a:r>
            <a:r>
              <a:rPr lang="en-US" altLang="zh-CN" b="1" dirty="0"/>
              <a:t>%</a:t>
            </a:r>
            <a:r>
              <a:rPr lang="zh-CN" altLang="en-US" b="1" dirty="0"/>
              <a:t>，平时</a:t>
            </a:r>
            <a:r>
              <a:rPr lang="zh-CN" altLang="en-US" b="1" dirty="0" smtClean="0"/>
              <a:t>作业占总成绩</a:t>
            </a:r>
            <a:r>
              <a:rPr lang="en-US" altLang="zh-CN" b="1" dirty="0" smtClean="0"/>
              <a:t>20%</a:t>
            </a:r>
            <a:r>
              <a:rPr lang="zh-CN" altLang="en-US" b="1" dirty="0" smtClean="0"/>
              <a:t>，上机</a:t>
            </a:r>
            <a:r>
              <a:rPr lang="zh-CN" altLang="en-US" b="1" dirty="0"/>
              <a:t>作业占</a:t>
            </a:r>
            <a:r>
              <a:rPr lang="zh-CN" altLang="en-US" b="1" dirty="0" smtClean="0"/>
              <a:t>总成绩</a:t>
            </a:r>
            <a:r>
              <a:rPr lang="en-US" altLang="zh-CN" b="1" dirty="0" smtClean="0"/>
              <a:t>20</a:t>
            </a:r>
            <a:r>
              <a:rPr lang="en-US" altLang="zh-CN" b="1" dirty="0"/>
              <a:t>%</a:t>
            </a:r>
          </a:p>
          <a:p>
            <a:pPr marL="914400" lvl="1" indent="-457200"/>
            <a:r>
              <a:rPr lang="zh-CN" altLang="en-US" b="1" dirty="0"/>
              <a:t>每次收作业提前通知，上课之前交齐，补交无效</a:t>
            </a:r>
          </a:p>
          <a:p>
            <a:pPr marL="914400" lvl="1" indent="-457200"/>
            <a:r>
              <a:rPr lang="zh-CN" altLang="en-US" b="1" dirty="0" smtClean="0"/>
              <a:t>班长（课代表）负责收发作业</a:t>
            </a:r>
            <a:endParaRPr lang="zh-CN" altLang="en-US" b="1" dirty="0"/>
          </a:p>
          <a:p>
            <a:pPr marL="914400" lvl="1" indent="-457200"/>
            <a:r>
              <a:rPr lang="zh-CN" altLang="en-US" b="1" dirty="0"/>
              <a:t>请班干部及时向教师反映同学们的建议和意见</a:t>
            </a:r>
          </a:p>
          <a:p>
            <a:pPr marL="914400" lvl="1" indent="-457200"/>
            <a:r>
              <a:rPr lang="zh-CN" altLang="en-US" b="1" dirty="0" smtClean="0">
                <a:solidFill>
                  <a:schemeClr val="bg1"/>
                </a:solidFill>
              </a:rPr>
              <a:t>准备安排多次</a:t>
            </a:r>
            <a:r>
              <a:rPr lang="zh-CN" altLang="en-US" b="1" dirty="0">
                <a:solidFill>
                  <a:schemeClr val="bg1"/>
                </a:solidFill>
              </a:rPr>
              <a:t>学生自己讲课或讨论（每次</a:t>
            </a:r>
            <a:r>
              <a:rPr lang="en-US" altLang="zh-CN" b="1" dirty="0">
                <a:solidFill>
                  <a:schemeClr val="bg1"/>
                </a:solidFill>
              </a:rPr>
              <a:t>30</a:t>
            </a:r>
            <a:r>
              <a:rPr lang="zh-CN" altLang="en-US" b="1" dirty="0">
                <a:solidFill>
                  <a:schemeClr val="bg1"/>
                </a:solidFill>
              </a:rPr>
              <a:t>分钟左右）。意见及建议</a:t>
            </a:r>
            <a:r>
              <a:rPr lang="zh-CN" altLang="en-US" b="1" dirty="0" smtClean="0">
                <a:solidFill>
                  <a:schemeClr val="bg1"/>
                </a:solidFill>
              </a:rPr>
              <a:t>？</a:t>
            </a:r>
          </a:p>
          <a:p>
            <a:pPr marL="1314450" lvl="2" indent="-457200"/>
            <a:endParaRPr lang="en-US" altLang="zh-CN" dirty="0" smtClean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">
      <a:dk1>
        <a:srgbClr val="000000"/>
      </a:dk1>
      <a:lt1>
        <a:srgbClr val="0000E8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AAAAF2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template">
      <a:majorFont>
        <a:latin typeface="Times New Roman"/>
        <a:ea typeface="华文中宋"/>
        <a:cs typeface=""/>
      </a:majorFont>
      <a:minorFont>
        <a:latin typeface="Times New Roman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ln w="38100" cap="flat" cmpd="sng" algn="ctr">
          <a:solidFill>
            <a:srgbClr val="3366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ln w="38100" cap="flat" cmpd="sng" algn="ctr">
          <a:solidFill>
            <a:srgbClr val="3366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template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G:\竞赛\competition\template.pot</Template>
  <TotalTime>2720</TotalTime>
  <Words>342</Words>
  <Application>Microsoft PowerPoint</Application>
  <PresentationFormat>全屏显示(4:3)</PresentationFormat>
  <Paragraphs>50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Times New Roman</vt:lpstr>
      <vt:lpstr>华文中宋</vt:lpstr>
      <vt:lpstr>华文楷体</vt:lpstr>
      <vt:lpstr>华文行楷</vt:lpstr>
      <vt:lpstr>楷体_GB2312</vt:lpstr>
      <vt:lpstr>Wingdings</vt:lpstr>
      <vt:lpstr>楷体</vt:lpstr>
      <vt:lpstr>template</vt:lpstr>
      <vt:lpstr>算法设计 与分析</vt:lpstr>
      <vt:lpstr>课程简介</vt:lpstr>
      <vt:lpstr>课程简介</vt:lpstr>
      <vt:lpstr>课程简介</vt:lpstr>
      <vt:lpstr>课程简介</vt:lpstr>
    </vt:vector>
  </TitlesOfParts>
  <Company>Personal Use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数据库系统课件</dc:title>
  <dc:creator>QJJ</dc:creator>
  <cp:lastModifiedBy>QW1</cp:lastModifiedBy>
  <cp:revision>282</cp:revision>
  <dcterms:created xsi:type="dcterms:W3CDTF">2003-08-23T17:19:08Z</dcterms:created>
  <dcterms:modified xsi:type="dcterms:W3CDTF">2017-09-05T02:25:03Z</dcterms:modified>
</cp:coreProperties>
</file>