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384" r:id="rId2"/>
    <p:sldId id="376" r:id="rId3"/>
    <p:sldId id="374" r:id="rId4"/>
    <p:sldId id="379" r:id="rId5"/>
    <p:sldId id="378" r:id="rId6"/>
    <p:sldId id="380" r:id="rId7"/>
    <p:sldId id="381" r:id="rId8"/>
    <p:sldId id="383" r:id="rId9"/>
    <p:sldId id="382" r:id="rId10"/>
  </p:sldIdLst>
  <p:sldSz cx="9144000" cy="6858000" type="screen4x3"/>
  <p:notesSz cx="6858000" cy="9144000"/>
  <p:embeddedFontLst>
    <p:embeddedFont>
      <p:font typeface="华文中宋" pitchFamily="2" charset="-122"/>
      <p:regular r:id="rId13"/>
    </p:embeddedFont>
    <p:embeddedFont>
      <p:font typeface="华文楷体" pitchFamily="2" charset="-122"/>
      <p:regular r:id="rId14"/>
    </p:embeddedFont>
    <p:embeddedFont>
      <p:font typeface="华文行楷" pitchFamily="2" charset="-122"/>
      <p:regular r:id="rId15"/>
    </p:embeddedFont>
    <p:embeddedFont>
      <p:font typeface="楷体_GB2312" charset="-122"/>
      <p:regular r:id="rId1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JJ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CC"/>
    <a:srgbClr val="00FFCC"/>
    <a:srgbClr val="FFFFFF"/>
    <a:srgbClr val="FFFFCC"/>
    <a:srgbClr val="F1E4CB"/>
    <a:srgbClr val="CCECFF"/>
    <a:srgbClr val="80808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88" autoAdjust="0"/>
    <p:restoredTop sz="93717" autoAdjust="0"/>
  </p:normalViewPr>
  <p:slideViewPr>
    <p:cSldViewPr>
      <p:cViewPr>
        <p:scale>
          <a:sx n="75" d="100"/>
          <a:sy n="75" d="100"/>
        </p:scale>
        <p:origin x="-2196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EBC8-D6F0-4D14-BB16-7A86A864B4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3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93ADF347-976F-492C-8360-22F3CEA51B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  <a:effectLst/>
        </p:spPr>
        <p:txBody>
          <a:bodyPr tIns="45720" bIns="45720"/>
          <a:lstStyle>
            <a:lvl1pPr algn="ctr">
              <a:defRPr sz="4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71E118D-DDEA-4B97-8021-70AFDAFF43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394844-C98E-440E-9EF8-7465F1995C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191250" cy="6215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66A3AD-F9B2-4B33-BFD8-DE8F366C30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7D57C-43DA-4E8D-B6A0-E068EB13F6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47FF66-C3EF-4311-871C-85B3DD47D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84F2C9-6CDB-4608-98AB-8F27CCFE09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068B2F-8A26-4E39-A8BA-760C61682F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5754DA-4464-4711-ADEE-4D89933610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767E9D-0BE3-4462-9839-E42E7182D8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281A50-F319-4888-9065-91992257A3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67110-BE67-4786-A718-463A1E3A45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50000">
              <a:srgbClr val="FFFF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 descr="logo-xidia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88350" y="0"/>
            <a:ext cx="755650" cy="719138"/>
          </a:xfrm>
          <a:prstGeom prst="rect">
            <a:avLst/>
          </a:prstGeom>
          <a:noFill/>
        </p:spPr>
      </p:pic>
      <p:sp>
        <p:nvSpPr>
          <p:cNvPr id="1730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folHlink"/>
            </a:outerShdw>
          </a:effec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5F76D7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SzPct val="100000"/>
              <a:buFont typeface="Times New Roman" pitchFamily="18" charset="0"/>
              <a:buNone/>
            </a:pPr>
            <a:endParaRPr kumimoji="1" lang="en-GB"/>
          </a:p>
        </p:txBody>
      </p:sp>
      <p:sp>
        <p:nvSpPr>
          <p:cNvPr id="17306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1730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+mn-lt"/>
              </a:defRPr>
            </a:lvl1pPr>
          </a:lstStyle>
          <a:p>
            <a:fld id="{91F9186D-6596-4409-A97E-DB3DED9D2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0"/>
        </a:spcAft>
        <a:buClr>
          <a:schemeClr val="bg1"/>
        </a:buClr>
        <a:buSzPct val="95000"/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¯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15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15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Ø"/>
        <a:defRPr sz="2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3D2BA46-82C6-41D2-9746-43552AE4E6E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57298"/>
            <a:ext cx="7772400" cy="2000264"/>
          </a:xfrm>
        </p:spPr>
        <p:txBody>
          <a:bodyPr/>
          <a:lstStyle/>
          <a:p>
            <a:r>
              <a:rPr lang="zh-CN" altLang="en-US" sz="6900" b="0" dirty="0" smtClean="0">
                <a:solidFill>
                  <a:schemeClr val="bg1"/>
                </a:solidFill>
              </a:rPr>
              <a:t>算法分析</a:t>
            </a:r>
            <a:r>
              <a:rPr lang="en-US" altLang="zh-CN" sz="6900" b="0" dirty="0" smtClean="0">
                <a:solidFill>
                  <a:schemeClr val="bg1"/>
                </a:solidFill>
              </a:rPr>
              <a:t/>
            </a:r>
            <a:br>
              <a:rPr lang="en-US" altLang="zh-CN" sz="6900" b="0" dirty="0" smtClean="0">
                <a:solidFill>
                  <a:schemeClr val="bg1"/>
                </a:solidFill>
              </a:rPr>
            </a:br>
            <a:r>
              <a:rPr lang="zh-CN" altLang="en-US" sz="6900" b="0" dirty="0" smtClean="0">
                <a:solidFill>
                  <a:schemeClr val="bg1"/>
                </a:solidFill>
              </a:rPr>
              <a:t>与设计</a:t>
            </a:r>
            <a:endParaRPr lang="zh-CN" altLang="en-US" sz="6900" b="0" dirty="0">
              <a:solidFill>
                <a:schemeClr val="bg1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89363"/>
            <a:ext cx="9144000" cy="20891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ea typeface="宋体" pitchFamily="2" charset="-122"/>
              </a:rPr>
              <a:t>计算机学院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ea typeface="华文楷体" pitchFamily="2" charset="-122"/>
              </a:rPr>
              <a:t>祁</a:t>
            </a:r>
            <a:r>
              <a:rPr kumimoji="1" lang="zh-CN" altLang="en-US" sz="3200" dirty="0" smtClean="0">
                <a:ea typeface="华文楷体" pitchFamily="2" charset="-122"/>
              </a:rPr>
              <a:t>建军</a:t>
            </a:r>
            <a:endParaRPr kumimoji="1" lang="zh-CN" altLang="en-US" dirty="0">
              <a:ea typeface="华文行楷" pitchFamily="2" charset="-122"/>
            </a:endParaRPr>
          </a:p>
        </p:txBody>
      </p:sp>
      <p:pic>
        <p:nvPicPr>
          <p:cNvPr id="175109" name="Picture 5" descr="book_4th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5288" y="724244"/>
            <a:ext cx="1706562" cy="21440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6E31-5D39-4D8A-8963-EC97A8601637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认识算法</a:t>
            </a:r>
            <a:endParaRPr lang="zh-CN" alt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2190736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0" dirty="0" smtClean="0"/>
              <a:t>应用问题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latin typeface="+mn-ea"/>
              </a:rPr>
              <a:t>图中两个黑点之间是否有路径相连？</a:t>
            </a:r>
          </a:p>
          <a:p>
            <a:pPr>
              <a:lnSpc>
                <a:spcPct val="80000"/>
              </a:lnSpc>
            </a:pPr>
            <a:r>
              <a:rPr lang="zh-CN" altLang="en-US" b="0" dirty="0" smtClean="0"/>
              <a:t>如何解决</a:t>
            </a:r>
            <a:endParaRPr lang="en-US" altLang="zh-CN" b="0" dirty="0" smtClean="0"/>
          </a:p>
          <a:p>
            <a:pPr lvl="1">
              <a:lnSpc>
                <a:spcPct val="80000"/>
              </a:lnSpc>
            </a:pPr>
            <a:r>
              <a:rPr lang="zh-CN" altLang="en-US" b="0" dirty="0" smtClean="0"/>
              <a:t>分析问题</a:t>
            </a:r>
            <a:endParaRPr lang="en-US" altLang="zh-CN" b="0" dirty="0" smtClean="0"/>
          </a:p>
          <a:p>
            <a:pPr lvl="1">
              <a:lnSpc>
                <a:spcPct val="80000"/>
              </a:lnSpc>
            </a:pPr>
            <a:r>
              <a:rPr lang="zh-CN" altLang="en-US" b="0" dirty="0" smtClean="0"/>
              <a:t>确定存储方法</a:t>
            </a:r>
            <a:endParaRPr lang="en-US" altLang="zh-CN" b="0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确定计算过程步骤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b="0" dirty="0" smtClean="0"/>
              <a:t>程序实现</a:t>
            </a:r>
            <a:endParaRPr lang="en-US" altLang="zh-CN" b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000108"/>
            <a:ext cx="5876925" cy="57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认识算法</a:t>
            </a:r>
            <a:endParaRPr lang="zh-CN" altLang="en-US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486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b="0" dirty="0" smtClean="0"/>
              <a:t>实际是一大类应用问题</a:t>
            </a:r>
            <a:endParaRPr lang="en-US" altLang="zh-CN" b="0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计算机网络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芯片晶体管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导体导电性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社交网络人际关系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渗漏问题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en-US" altLang="zh-CN" dirty="0" smtClean="0"/>
              <a:t>…</a:t>
            </a:r>
          </a:p>
          <a:p>
            <a:pPr>
              <a:spcBef>
                <a:spcPts val="200"/>
              </a:spcBef>
            </a:pPr>
            <a:r>
              <a:rPr lang="zh-CN" altLang="en-US" b="0" dirty="0" smtClean="0"/>
              <a:t>抽象出统一的应用模型：</a:t>
            </a:r>
            <a:r>
              <a:rPr lang="zh-CN" altLang="en-US" b="0" dirty="0" smtClean="0">
                <a:solidFill>
                  <a:srgbClr val="0000FF"/>
                </a:solidFill>
              </a:rPr>
              <a:t>动态连通性</a:t>
            </a:r>
            <a:r>
              <a:rPr lang="zh-CN" altLang="en-US" b="0" dirty="0" smtClean="0"/>
              <a:t>问题</a:t>
            </a:r>
            <a:endParaRPr lang="en-US" altLang="zh-CN" b="0" dirty="0" smtClean="0"/>
          </a:p>
          <a:p>
            <a:pPr>
              <a:spcBef>
                <a:spcPts val="200"/>
              </a:spcBef>
            </a:pPr>
            <a:r>
              <a:rPr lang="zh-CN" altLang="en-US" b="0" dirty="0" smtClean="0"/>
              <a:t>算法</a:t>
            </a:r>
            <a:endParaRPr lang="en-US" altLang="zh-CN" b="0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合并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查找算法 </a:t>
            </a:r>
            <a:r>
              <a:rPr lang="en-US" altLang="zh-CN" dirty="0" smtClean="0"/>
              <a:t>Union-Find</a:t>
            </a:r>
          </a:p>
          <a:p>
            <a:pPr>
              <a:spcBef>
                <a:spcPts val="200"/>
              </a:spcBef>
            </a:pPr>
            <a:r>
              <a:rPr lang="zh-CN" altLang="en-US" b="0" dirty="0" smtClean="0"/>
              <a:t>程序</a:t>
            </a:r>
            <a:endParaRPr lang="en-US" altLang="zh-CN" b="0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各种语言各种实现</a:t>
            </a:r>
            <a:endParaRPr lang="en-US" altLang="zh-CN" b="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算法的抽象层次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1643042" y="3143248"/>
            <a:ext cx="6000792" cy="114300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算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法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2428860" y="3286124"/>
            <a:ext cx="1857388" cy="857256"/>
          </a:xfrm>
          <a:prstGeom prst="round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  <a:ea typeface="+mn-ea"/>
              </a:rPr>
              <a:t>自然语言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  <a:ea typeface="+mn-ea"/>
              </a:rPr>
              <a:t>描述的算法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643570" y="3286124"/>
            <a:ext cx="1857388" cy="857256"/>
          </a:xfrm>
          <a:prstGeom prst="round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  <a:ea typeface="+mn-ea"/>
              </a:rPr>
              <a:t>伪语言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n-ea"/>
                <a:ea typeface="+mn-ea"/>
              </a:rPr>
              <a:t>描述的算法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4357686" y="3571876"/>
            <a:ext cx="1214446" cy="285752"/>
          </a:xfrm>
          <a:prstGeom prst="rightArrow">
            <a:avLst/>
          </a:prstGeom>
          <a:solidFill>
            <a:srgbClr val="3366CC"/>
          </a:solidFill>
          <a:ln w="38100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72132" y="5214950"/>
            <a:ext cx="2071702" cy="85725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不同语言编写的程序</a:t>
            </a:r>
          </a:p>
        </p:txBody>
      </p:sp>
      <p:sp>
        <p:nvSpPr>
          <p:cNvPr id="20" name="下箭头 19"/>
          <p:cNvSpPr/>
          <p:nvPr/>
        </p:nvSpPr>
        <p:spPr bwMode="auto">
          <a:xfrm>
            <a:off x="3143240" y="2285992"/>
            <a:ext cx="285752" cy="928694"/>
          </a:xfrm>
          <a:prstGeom prst="downArrow">
            <a:avLst/>
          </a:prstGeom>
          <a:solidFill>
            <a:srgbClr val="3366CC"/>
          </a:solidFill>
          <a:ln w="38100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214546" y="1357298"/>
            <a:ext cx="2071702" cy="85725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一类应用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6429388" y="4214818"/>
            <a:ext cx="285752" cy="928694"/>
          </a:xfrm>
          <a:prstGeom prst="downArrow">
            <a:avLst/>
          </a:prstGeom>
          <a:solidFill>
            <a:srgbClr val="3366CC"/>
          </a:solidFill>
          <a:ln w="38100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E861-9498-422F-A52B-D464609366B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1963720" cy="559119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b="0" dirty="0" smtClean="0"/>
              <a:t>现在才是真正的信息社会，是个</a:t>
            </a:r>
            <a:r>
              <a:rPr lang="zh-CN" altLang="en-US" b="0" dirty="0" smtClean="0">
                <a:solidFill>
                  <a:srgbClr val="0000FF"/>
                </a:solidFill>
              </a:rPr>
              <a:t>数据的社会</a:t>
            </a:r>
            <a:r>
              <a:rPr lang="zh-CN" altLang="en-US" b="0" dirty="0" smtClean="0"/>
              <a:t>，到处充斥着数据</a:t>
            </a:r>
            <a:endParaRPr lang="zh-CN" altLang="en-US" b="0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算法的重要性</a:t>
            </a:r>
            <a:endParaRPr lang="zh-CN" altLang="en-US" dirty="0"/>
          </a:p>
        </p:txBody>
      </p:sp>
      <p:pic>
        <p:nvPicPr>
          <p:cNvPr id="9" name="图片 8" descr="大数据-数据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1000108"/>
            <a:ext cx="6895201" cy="57150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E861-9498-422F-A52B-D464609366B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59119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b="0" dirty="0" smtClean="0">
                <a:solidFill>
                  <a:schemeClr val="accent2"/>
                </a:solidFill>
              </a:rPr>
              <a:t>信息</a:t>
            </a:r>
            <a:r>
              <a:rPr lang="en-US" altLang="zh-CN" b="0" dirty="0" smtClean="0">
                <a:solidFill>
                  <a:schemeClr val="accent2"/>
                </a:solidFill>
              </a:rPr>
              <a:t>(</a:t>
            </a:r>
            <a:r>
              <a:rPr lang="zh-CN" altLang="en-US" b="0" dirty="0" smtClean="0">
                <a:solidFill>
                  <a:schemeClr val="accent2"/>
                </a:solidFill>
              </a:rPr>
              <a:t>数据</a:t>
            </a:r>
            <a:r>
              <a:rPr lang="en-US" altLang="zh-CN" b="0" dirty="0" smtClean="0">
                <a:solidFill>
                  <a:schemeClr val="accent2"/>
                </a:solidFill>
              </a:rPr>
              <a:t>)</a:t>
            </a:r>
            <a:r>
              <a:rPr lang="zh-CN" altLang="en-US" b="0" dirty="0" smtClean="0"/>
              <a:t>的</a:t>
            </a:r>
            <a:r>
              <a:rPr lang="zh-CN" altLang="en-US" b="0" dirty="0"/>
              <a:t>两个基本状态？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>
                <a:solidFill>
                  <a:schemeClr val="bg1"/>
                </a:solidFill>
              </a:rPr>
              <a:t>          </a:t>
            </a:r>
            <a:r>
              <a:rPr lang="zh-CN" altLang="en-US" sz="1800" dirty="0">
                <a:solidFill>
                  <a:srgbClr val="808080"/>
                </a:solidFill>
              </a:rPr>
              <a:t>提示：哲学中任何事物都有两个基本状态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dirty="0"/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b="0" dirty="0" smtClean="0"/>
              <a:t>大数据，云计算，互联网</a:t>
            </a:r>
            <a:r>
              <a:rPr lang="en-US" altLang="zh-CN" b="0" dirty="0" smtClean="0"/>
              <a:t>+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dirty="0" smtClean="0"/>
              <a:t>数据库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事务性、操作型</a:t>
            </a:r>
            <a:r>
              <a:rPr lang="en-US" altLang="zh-CN" sz="2200" b="1" dirty="0" smtClean="0"/>
              <a:t>)  </a:t>
            </a:r>
            <a:r>
              <a:rPr lang="zh-CN" altLang="en-US" sz="2200" b="1" dirty="0" smtClean="0"/>
              <a:t>数据仓库与海量数据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历史数据、分析型</a:t>
            </a:r>
            <a:r>
              <a:rPr lang="en-US" altLang="zh-CN" sz="2200" b="1" dirty="0" smtClean="0"/>
              <a:t>)</a:t>
            </a:r>
            <a:r>
              <a:rPr lang="zh-CN" altLang="en-US" sz="2200" b="1" dirty="0" smtClean="0"/>
              <a:t>  大数据</a:t>
            </a:r>
            <a:endParaRPr lang="en-US" altLang="zh-CN" sz="2200" b="1" dirty="0" smtClean="0"/>
          </a:p>
          <a:p>
            <a:pPr lvl="1">
              <a:lnSpc>
                <a:spcPct val="90000"/>
              </a:lnSpc>
            </a:pPr>
            <a:r>
              <a:rPr lang="zh-CN" altLang="en-US" sz="2200" b="1" dirty="0" smtClean="0"/>
              <a:t>网络通信  互联网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移动互联网、物联网</a:t>
            </a:r>
            <a:r>
              <a:rPr lang="en-US" altLang="zh-CN" sz="2200" b="1" dirty="0" smtClean="0"/>
              <a:t>)  </a:t>
            </a:r>
            <a:r>
              <a:rPr lang="zh-CN" altLang="en-US" sz="2200" b="1" dirty="0" smtClean="0"/>
              <a:t>云计算</a:t>
            </a:r>
            <a:endParaRPr lang="en-US" altLang="zh-CN" sz="2200" b="1" dirty="0" smtClean="0"/>
          </a:p>
          <a:p>
            <a:pPr lvl="1">
              <a:lnSpc>
                <a:spcPct val="90000"/>
              </a:lnSpc>
            </a:pPr>
            <a:r>
              <a:rPr lang="zh-CN" altLang="en-US" sz="2200" b="1" dirty="0" smtClean="0"/>
              <a:t>云计算、大数据 </a:t>
            </a:r>
            <a:r>
              <a:rPr lang="en-US" altLang="zh-CN" sz="2200" b="1" dirty="0" smtClean="0"/>
              <a:t>-- </a:t>
            </a:r>
            <a:r>
              <a:rPr lang="zh-CN" altLang="en-US" sz="2200" b="1" dirty="0" smtClean="0"/>
              <a:t>云里雾里，互联网</a:t>
            </a:r>
            <a:r>
              <a:rPr lang="en-US" altLang="zh-CN" sz="2200" b="1" dirty="0" smtClean="0"/>
              <a:t>+ -- </a:t>
            </a:r>
            <a:r>
              <a:rPr lang="zh-CN" altLang="en-US" sz="2200" b="1" dirty="0" smtClean="0"/>
              <a:t>回到现实</a:t>
            </a:r>
            <a:endParaRPr lang="en-US" altLang="zh-CN" sz="2200" b="1" dirty="0" smtClean="0"/>
          </a:p>
          <a:p>
            <a:pPr lvl="2">
              <a:lnSpc>
                <a:spcPct val="90000"/>
              </a:lnSpc>
            </a:pPr>
            <a:r>
              <a:rPr lang="zh-CN" altLang="en-US" sz="2200" b="1" dirty="0" smtClean="0"/>
              <a:t>云计算的根基：互联网</a:t>
            </a:r>
            <a:endParaRPr lang="en-US" altLang="zh-CN" sz="2200" b="1" dirty="0" smtClean="0"/>
          </a:p>
          <a:p>
            <a:pPr lvl="2">
              <a:lnSpc>
                <a:spcPct val="90000"/>
              </a:lnSpc>
            </a:pPr>
            <a:r>
              <a:rPr lang="zh-CN" altLang="en-US" sz="2200" b="1" dirty="0" smtClean="0"/>
              <a:t>大数据最终要归结到行业数据、领域数据，“</a:t>
            </a:r>
            <a:r>
              <a:rPr lang="en-US" altLang="zh-CN" sz="2200" b="1" dirty="0" smtClean="0"/>
              <a:t>+”</a:t>
            </a:r>
            <a:r>
              <a:rPr lang="zh-CN" altLang="en-US" sz="2200" b="1" dirty="0" smtClean="0"/>
              <a:t>的就是行业、领域。领域数据包括操作型和分析型数据</a:t>
            </a:r>
            <a:endParaRPr lang="en-US" altLang="zh-CN" sz="22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b="0" dirty="0" smtClean="0"/>
              <a:t>算法是核心</a:t>
            </a:r>
            <a:endParaRPr lang="en-US" altLang="zh-CN" b="0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 smtClean="0"/>
              <a:t>网络：路由算法</a:t>
            </a:r>
            <a:endParaRPr lang="en-US" altLang="zh-CN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zh-CN" altLang="en-US" b="0" dirty="0" smtClean="0"/>
              <a:t>关系数据库：高效算法使其得以走向实用</a:t>
            </a:r>
            <a:endParaRPr lang="zh-CN" altLang="en-US" b="0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算法的重要性</a:t>
            </a:r>
            <a:endParaRPr lang="zh-CN" altLang="en-US" dirty="0"/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4427538" y="1700213"/>
            <a:ext cx="2884487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} </a:t>
            </a:r>
            <a:r>
              <a:rPr lang="en-US" altLang="zh-CN" sz="24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IT</a:t>
            </a:r>
            <a:r>
              <a:rPr lang="zh-CN" altLang="en-US" sz="24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技术永恒的主题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900113" y="1628775"/>
            <a:ext cx="10795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72000" rIns="7200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ea typeface="华文中宋" pitchFamily="2" charset="-122"/>
                <a:sym typeface="Wingdings" pitchFamily="2" charset="2"/>
              </a:rPr>
              <a:t></a:t>
            </a:r>
            <a:r>
              <a:rPr lang="en-US" altLang="zh-CN" sz="2400">
                <a:solidFill>
                  <a:schemeClr val="bg1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lang="en-US" altLang="en-US" sz="2400">
                <a:solidFill>
                  <a:schemeClr val="bg1"/>
                </a:solidFill>
                <a:ea typeface="华文中宋" pitchFamily="2" charset="-122"/>
              </a:rPr>
              <a:t>运动</a:t>
            </a:r>
          </a:p>
          <a:p>
            <a:r>
              <a:rPr lang="en-US" altLang="en-US">
                <a:solidFill>
                  <a:schemeClr val="bg1"/>
                </a:solidFill>
                <a:sym typeface="Wingdings" pitchFamily="2" charset="2"/>
              </a:rPr>
              <a:t>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en-US" sz="2400">
                <a:solidFill>
                  <a:schemeClr val="bg1"/>
                </a:solidFill>
                <a:ea typeface="华文中宋" pitchFamily="2" charset="-122"/>
              </a:rPr>
              <a:t>静止</a:t>
            </a:r>
            <a:endParaRPr lang="zh-CN" altLang="en-US" sz="2400">
              <a:solidFill>
                <a:schemeClr val="bg1"/>
              </a:solidFill>
              <a:ea typeface="华文中宋" pitchFamily="2" charset="-122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1835150" y="1628775"/>
            <a:ext cx="10795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72000" rIns="72000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ea typeface="华文中宋" pitchFamily="2" charset="-122"/>
              </a:rPr>
              <a:t>－传递</a:t>
            </a:r>
          </a:p>
          <a:p>
            <a:r>
              <a:rPr lang="en-US" altLang="en-US" sz="2400">
                <a:solidFill>
                  <a:schemeClr val="bg1"/>
                </a:solidFill>
                <a:ea typeface="华文中宋" pitchFamily="2" charset="-122"/>
              </a:rPr>
              <a:t>－存储</a:t>
            </a:r>
            <a:endParaRPr lang="zh-CN" altLang="en-US" sz="2400">
              <a:solidFill>
                <a:schemeClr val="bg1"/>
              </a:solidFill>
              <a:ea typeface="华文中宋" pitchFamily="2" charset="-122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2771775" y="1628775"/>
            <a:ext cx="172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72000" rIns="72000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ea typeface="华文中宋" pitchFamily="2" charset="-122"/>
              </a:rPr>
              <a:t>－网络通信</a:t>
            </a:r>
          </a:p>
          <a:p>
            <a:r>
              <a:rPr lang="en-US" altLang="en-US" sz="2400">
                <a:solidFill>
                  <a:schemeClr val="bg1"/>
                </a:solidFill>
                <a:ea typeface="华文中宋" pitchFamily="2" charset="-122"/>
              </a:rPr>
              <a:t>－数据库</a:t>
            </a:r>
            <a:endParaRPr lang="zh-CN" altLang="en-US" sz="2400">
              <a:solidFill>
                <a:schemeClr val="bg1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7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/>
      <p:bldP spid="177162" grpId="0"/>
      <p:bldP spid="177163" grpId="0"/>
      <p:bldP spid="1771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E861-9498-422F-A52B-D464609366B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50330" cy="359093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b="0" dirty="0" smtClean="0"/>
              <a:t>大数据</a:t>
            </a:r>
            <a:endParaRPr lang="en-US" altLang="zh-CN" b="0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+mn-ea"/>
              </a:rPr>
              <a:t>不仅要传递、存储，更要有效地使用，指导决策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+mn-ea"/>
              </a:rPr>
              <a:t>大数据的重点在于数据的使用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+mn-ea"/>
              </a:rPr>
              <a:t>实际上，从学科的角度已经提出了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数据科学</a:t>
            </a:r>
            <a:r>
              <a:rPr lang="zh-CN" altLang="en-US" dirty="0" smtClean="0">
                <a:latin typeface="+mn-ea"/>
              </a:rPr>
              <a:t>，从系统角度提出了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数据操作系统</a:t>
            </a:r>
            <a:endParaRPr lang="en-US" altLang="zh-CN" dirty="0" smtClean="0">
              <a:solidFill>
                <a:srgbClr val="0000FF"/>
              </a:solidFill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如何使用：通过</a:t>
            </a:r>
            <a:r>
              <a:rPr lang="zh-CN" altLang="en-US" dirty="0" smtClean="0">
                <a:solidFill>
                  <a:srgbClr val="0000FF"/>
                </a:solidFill>
              </a:rPr>
              <a:t>计算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得到有用的结果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知识</a:t>
            </a:r>
            <a:r>
              <a:rPr lang="en-US" altLang="zh-CN" dirty="0" smtClean="0"/>
              <a:t>)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算法的重要性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E861-9498-422F-A52B-D464609366B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50330" cy="144779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b="0" dirty="0" smtClean="0"/>
              <a:t>计算的三个时代</a:t>
            </a:r>
            <a:r>
              <a:rPr lang="en-US" altLang="zh-CN" b="0" dirty="0" smtClean="0"/>
              <a:t>(IBM)</a:t>
            </a:r>
            <a:r>
              <a:rPr lang="zh-CN" altLang="en-US" b="0" dirty="0" smtClean="0"/>
              <a:t>：制表、编程、</a:t>
            </a:r>
            <a:r>
              <a:rPr lang="zh-CN" altLang="en-US" b="0" dirty="0" smtClean="0">
                <a:solidFill>
                  <a:srgbClr val="0000FF"/>
                </a:solidFill>
              </a:rPr>
              <a:t>认知</a:t>
            </a:r>
            <a:endParaRPr lang="en-US" altLang="zh-CN" b="0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 smtClean="0"/>
              <a:t>制表机</a:t>
            </a:r>
            <a:r>
              <a:rPr lang="en-US" altLang="zh-CN" dirty="0" smtClean="0"/>
              <a:t>(IBM</a:t>
            </a:r>
            <a:r>
              <a:rPr lang="zh-CN" altLang="en-US" dirty="0" smtClean="0"/>
              <a:t>的开始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：字符串排序算法</a:t>
            </a:r>
            <a:endParaRPr lang="en-US" altLang="zh-CN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 smtClean="0"/>
              <a:t>认知计算</a:t>
            </a:r>
            <a:r>
              <a:rPr lang="zh-CN" altLang="en-US" b="0" dirty="0" smtClean="0"/>
              <a:t>：</a:t>
            </a:r>
            <a:r>
              <a:rPr lang="en-US" altLang="zh-CN" dirty="0" smtClean="0"/>
              <a:t>Watson</a:t>
            </a:r>
            <a:r>
              <a:rPr lang="zh-CN" altLang="en-US" dirty="0" smtClean="0"/>
              <a:t>，理解、推理、学习，</a:t>
            </a:r>
            <a:r>
              <a:rPr lang="en-US" altLang="zh-CN" dirty="0" smtClean="0"/>
              <a:t>2016.8</a:t>
            </a:r>
            <a:r>
              <a:rPr lang="zh-CN" altLang="en-US" dirty="0" smtClean="0"/>
              <a:t>落地中国</a:t>
            </a:r>
            <a:endParaRPr lang="zh-CN" altLang="en-US" b="0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算法的重要性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8343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E861-9498-422F-A52B-D464609366B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59119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b="0" dirty="0" smtClean="0">
                <a:solidFill>
                  <a:srgbClr val="0000FF"/>
                </a:solidFill>
              </a:rPr>
              <a:t>Their impact is broad and far-reaching</a:t>
            </a:r>
            <a:r>
              <a:rPr lang="en-US" altLang="zh-CN" b="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Internet</a:t>
            </a:r>
            <a:r>
              <a:rPr lang="en-US" altLang="zh-CN" b="1" dirty="0" smtClean="0"/>
              <a:t>. Web search, packet routing, distributed file sharing, ...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Biology</a:t>
            </a:r>
            <a:r>
              <a:rPr lang="en-US" altLang="zh-CN" b="1" dirty="0" smtClean="0"/>
              <a:t>. Human genome project, protein folding, ...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Computers</a:t>
            </a:r>
            <a:r>
              <a:rPr lang="en-US" altLang="zh-CN" b="1" dirty="0" smtClean="0"/>
              <a:t>. Circuit layout, file system, compilers, ...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Computer</a:t>
            </a:r>
            <a:r>
              <a:rPr lang="en-US" altLang="zh-CN" b="1" dirty="0" smtClean="0"/>
              <a:t> graphics. Movies, video games, virtual reality, ...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Security</a:t>
            </a:r>
            <a:r>
              <a:rPr lang="en-US" altLang="zh-CN" b="1" dirty="0" smtClean="0"/>
              <a:t>. Cell phones, e-commerce, voting machines, ...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Multimedia</a:t>
            </a:r>
            <a:r>
              <a:rPr lang="en-US" altLang="zh-CN" b="1" dirty="0" smtClean="0"/>
              <a:t>. MP3, JPG, </a:t>
            </a:r>
            <a:r>
              <a:rPr lang="en-US" altLang="zh-CN" b="1" dirty="0" err="1" smtClean="0"/>
              <a:t>DivX</a:t>
            </a:r>
            <a:r>
              <a:rPr lang="en-US" altLang="zh-CN" b="1" dirty="0" smtClean="0"/>
              <a:t>, HDTV, face recognition, ...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Social networks</a:t>
            </a:r>
            <a:r>
              <a:rPr lang="en-US" altLang="zh-CN" b="1" dirty="0" smtClean="0"/>
              <a:t>. Recommendations, news feeds, advertisements, ...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Physics</a:t>
            </a:r>
            <a:r>
              <a:rPr lang="en-US" altLang="zh-CN" b="1" dirty="0" smtClean="0"/>
              <a:t>. N-body simulation, particle collision simulation, ...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/>
              <a:t>...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算法的重要性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2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template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ln w="381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ln w="381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templat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G:\竞赛\competition\template.pot</Template>
  <TotalTime>3233</TotalTime>
  <Words>477</Words>
  <Application>Microsoft PowerPoint</Application>
  <PresentationFormat>全屏显示(4:3)</PresentationFormat>
  <Paragraphs>93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Times New Roman</vt:lpstr>
      <vt:lpstr>华文中宋</vt:lpstr>
      <vt:lpstr>华文楷体</vt:lpstr>
      <vt:lpstr>华文行楷</vt:lpstr>
      <vt:lpstr>Wingdings</vt:lpstr>
      <vt:lpstr>楷体_GB2312</vt:lpstr>
      <vt:lpstr>template</vt:lpstr>
      <vt:lpstr>算法分析 与设计</vt:lpstr>
      <vt:lpstr>认识算法</vt:lpstr>
      <vt:lpstr>认识算法</vt:lpstr>
      <vt:lpstr>算法的抽象层次</vt:lpstr>
      <vt:lpstr>算法的重要性</vt:lpstr>
      <vt:lpstr>算法的重要性</vt:lpstr>
      <vt:lpstr>算法的重要性</vt:lpstr>
      <vt:lpstr>算法的重要性</vt:lpstr>
      <vt:lpstr>算法的重要性</vt:lpstr>
    </vt:vector>
  </TitlesOfParts>
  <Company>Personal 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数据库系统课件</dc:title>
  <dc:creator>QJJ</dc:creator>
  <cp:lastModifiedBy>QW1</cp:lastModifiedBy>
  <cp:revision>344</cp:revision>
  <dcterms:created xsi:type="dcterms:W3CDTF">2003-08-23T17:19:08Z</dcterms:created>
  <dcterms:modified xsi:type="dcterms:W3CDTF">2016-08-27T14:40:45Z</dcterms:modified>
</cp:coreProperties>
</file>