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323" r:id="rId2"/>
    <p:sldId id="258" r:id="rId3"/>
    <p:sldId id="378" r:id="rId4"/>
    <p:sldId id="379" r:id="rId5"/>
    <p:sldId id="377" r:id="rId6"/>
    <p:sldId id="380" r:id="rId7"/>
    <p:sldId id="381" r:id="rId8"/>
    <p:sldId id="376" r:id="rId9"/>
    <p:sldId id="382" r:id="rId10"/>
    <p:sldId id="383" r:id="rId11"/>
    <p:sldId id="384" r:id="rId12"/>
    <p:sldId id="385" r:id="rId13"/>
    <p:sldId id="386" r:id="rId14"/>
  </p:sldIdLst>
  <p:sldSz cx="9144000" cy="6858000" type="screen4x3"/>
  <p:notesSz cx="6858000" cy="9144000"/>
  <p:embeddedFontLst>
    <p:embeddedFont>
      <p:font typeface="华文中宋" pitchFamily="2" charset="-122"/>
      <p:regular r:id="rId17"/>
    </p:embeddedFont>
    <p:embeddedFont>
      <p:font typeface="华文楷体" pitchFamily="2" charset="-122"/>
      <p:regular r:id="rId18"/>
    </p:embeddedFont>
    <p:embeddedFont>
      <p:font typeface="华文行楷" pitchFamily="2" charset="-122"/>
      <p:regular r:id="rId19"/>
    </p:embeddedFont>
    <p:embeddedFont>
      <p:font typeface="楷体_GB2312" charset="-122"/>
      <p:regular r:id="rId2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JJ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FFCC"/>
    <a:srgbClr val="FFFFFF"/>
    <a:srgbClr val="FFFFCC"/>
    <a:srgbClr val="F1E4CB"/>
    <a:srgbClr val="CCECFF"/>
    <a:srgbClr val="808080"/>
    <a:srgbClr val="C0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8" autoAdjust="0"/>
    <p:restoredTop sz="93717" autoAdjust="0"/>
  </p:normalViewPr>
  <p:slideViewPr>
    <p:cSldViewPr>
      <p:cViewPr>
        <p:scale>
          <a:sx n="75" d="100"/>
          <a:sy n="75" d="100"/>
        </p:scale>
        <p:origin x="-141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8" y="868521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EBC8-D6F0-4D14-BB16-7A86A864B4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6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8" y="8685216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93ADF347-976F-492C-8360-22F3CEA51B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DF347-976F-492C-8360-22F3CEA51B0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  <a:effectLst/>
        </p:spPr>
        <p:txBody>
          <a:bodyPr tIns="45720" bIns="45720"/>
          <a:lstStyle>
            <a:lvl1pPr algn="ctr">
              <a:defRPr sz="4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71E118D-DDEA-4B97-8021-70AFDAFF43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394844-C98E-440E-9EF8-7465F1995C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61938"/>
            <a:ext cx="2114550" cy="6215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61938"/>
            <a:ext cx="6191250" cy="6215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66A3AD-F9B2-4B33-BFD8-DE8F366C30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B7D57C-43DA-4E8D-B6A0-E068EB13F6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47FF66-C3EF-4311-871C-85B3DD47D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84F2C9-6CDB-4608-98AB-8F27CCFE09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068B2F-8A26-4E39-A8BA-760C61682F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5754DA-4464-4711-ADEE-4D89933610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767E9D-0BE3-4462-9839-E42E7182D8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281A50-F319-4888-9065-91992257A3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67110-BE67-4786-A718-463A1E3A45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5000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60" name="Picture 4" descr="logo-xidia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88350" y="0"/>
            <a:ext cx="755650" cy="719138"/>
          </a:xfrm>
          <a:prstGeom prst="rect">
            <a:avLst/>
          </a:prstGeom>
          <a:noFill/>
        </p:spPr>
      </p:pic>
      <p:sp>
        <p:nvSpPr>
          <p:cNvPr id="1730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61938"/>
            <a:ext cx="75358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folHlink"/>
            </a:outerShdw>
          </a:effectLst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5F76D7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SzPct val="100000"/>
              <a:buFont typeface="Times New Roman" pitchFamily="18" charset="0"/>
              <a:buNone/>
            </a:pPr>
            <a:endParaRPr kumimoji="1" lang="en-GB"/>
          </a:p>
        </p:txBody>
      </p:sp>
      <p:sp>
        <p:nvSpPr>
          <p:cNvPr id="17306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1730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+mn-lt"/>
              </a:defRPr>
            </a:lvl1pPr>
          </a:lstStyle>
          <a:p>
            <a:fld id="{91F9186D-6596-4409-A97E-DB3DED9D22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A003E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0"/>
        </a:spcAft>
        <a:buClr>
          <a:schemeClr val="bg1"/>
        </a:buClr>
        <a:buSzPct val="95000"/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¯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fontAlgn="base">
        <a:spcBef>
          <a:spcPct val="15000"/>
        </a:spcBef>
        <a:spcAft>
          <a:spcPct val="0"/>
        </a:spcAft>
        <a:buClr>
          <a:schemeClr val="bg1"/>
        </a:buClr>
        <a:buSzPct val="65000"/>
        <a:buFont typeface="Wingdings" pitchFamily="2" charset="2"/>
        <a:buChar char="Ø"/>
        <a:defRPr sz="22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3D2BA46-82C6-41D2-9746-43552AE4E6E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57298"/>
            <a:ext cx="7772400" cy="2000264"/>
          </a:xfrm>
        </p:spPr>
        <p:txBody>
          <a:bodyPr/>
          <a:lstStyle/>
          <a:p>
            <a:r>
              <a:rPr lang="zh-CN" altLang="en-US" sz="6900" b="0" dirty="0" smtClean="0">
                <a:solidFill>
                  <a:schemeClr val="bg1"/>
                </a:solidFill>
              </a:rPr>
              <a:t>算法设计</a:t>
            </a:r>
            <a:r>
              <a:rPr lang="en-US" altLang="zh-CN" sz="6900" b="0" dirty="0" smtClean="0">
                <a:solidFill>
                  <a:schemeClr val="bg1"/>
                </a:solidFill>
              </a:rPr>
              <a:t/>
            </a:r>
            <a:br>
              <a:rPr lang="en-US" altLang="zh-CN" sz="6900" b="0" dirty="0" smtClean="0">
                <a:solidFill>
                  <a:schemeClr val="bg1"/>
                </a:solidFill>
              </a:rPr>
            </a:br>
            <a:r>
              <a:rPr lang="zh-CN" altLang="en-US" sz="6900" b="0" dirty="0" smtClean="0">
                <a:solidFill>
                  <a:schemeClr val="bg1"/>
                </a:solidFill>
              </a:rPr>
              <a:t>与分析</a:t>
            </a:r>
            <a:endParaRPr lang="zh-CN" altLang="en-US" sz="6900" b="0" dirty="0">
              <a:solidFill>
                <a:schemeClr val="bg1"/>
              </a:solidFill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89363"/>
            <a:ext cx="9144000" cy="20891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宋体" pitchFamily="2" charset="-122"/>
              </a:rPr>
              <a:t>计算机学院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ea typeface="华文楷体" pitchFamily="2" charset="-122"/>
              </a:rPr>
              <a:t>祁</a:t>
            </a:r>
            <a:r>
              <a:rPr kumimoji="1" lang="zh-CN" altLang="en-US" sz="3200" dirty="0" smtClean="0">
                <a:ea typeface="华文楷体" pitchFamily="2" charset="-122"/>
              </a:rPr>
              <a:t>建军</a:t>
            </a:r>
            <a:endParaRPr kumimoji="1" lang="zh-CN" altLang="en-US" dirty="0">
              <a:ea typeface="华文行楷" pitchFamily="2" charset="-122"/>
            </a:endParaRPr>
          </a:p>
        </p:txBody>
      </p:sp>
      <p:pic>
        <p:nvPicPr>
          <p:cNvPr id="175109" name="Picture 5" descr="book_4th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5288" y="724244"/>
            <a:ext cx="1706562" cy="21440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Binary search</a:t>
            </a:r>
            <a:endParaRPr lang="zh-CN" altLang="en-US" b="0" dirty="0"/>
          </a:p>
        </p:txBody>
      </p:sp>
      <p:pic>
        <p:nvPicPr>
          <p:cNvPr id="29700" name="Picture 4" descr="binary search in an ordered ar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000108"/>
            <a:ext cx="4786346" cy="55785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Binary search</a:t>
            </a:r>
            <a:endParaRPr lang="zh-CN" altLang="en-US" b="0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1571612"/>
            <a:ext cx="90392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Binary search</a:t>
            </a:r>
            <a:endParaRPr lang="zh-CN" altLang="en-US" b="0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79157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Binary search</a:t>
            </a:r>
            <a:endParaRPr lang="zh-CN" altLang="en-US" b="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766888"/>
            <a:ext cx="7886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ACD5-9921-4129-9A2B-08FB9D7772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67713" cy="5486400"/>
          </a:xfrm>
        </p:spPr>
        <p:txBody>
          <a:bodyPr/>
          <a:lstStyle/>
          <a:p>
            <a:r>
              <a:rPr lang="en-US" altLang="zh-CN" b="0" dirty="0" smtClean="0"/>
              <a:t>Basic primitive (build-in) data types</a:t>
            </a:r>
          </a:p>
          <a:p>
            <a:pPr lvl="1"/>
            <a:r>
              <a:rPr lang="en-US" altLang="zh-CN" b="1" dirty="0" err="1" smtClean="0"/>
              <a:t>int</a:t>
            </a:r>
            <a:r>
              <a:rPr lang="en-US" altLang="zh-CN" dirty="0" smtClean="0"/>
              <a:t>: Integers, with arithmetic operations</a:t>
            </a:r>
          </a:p>
          <a:p>
            <a:pPr lvl="1"/>
            <a:r>
              <a:rPr lang="en-US" altLang="zh-CN" b="1" dirty="0" smtClean="0"/>
              <a:t>double</a:t>
            </a:r>
            <a:r>
              <a:rPr lang="en-US" altLang="zh-CN" dirty="0" smtClean="0"/>
              <a:t>: Real numbers, again with arithmetic operations</a:t>
            </a:r>
          </a:p>
          <a:p>
            <a:pPr lvl="1"/>
            <a:r>
              <a:rPr lang="en-US" altLang="zh-CN" b="1" dirty="0" err="1" smtClean="0"/>
              <a:t>boolean</a:t>
            </a:r>
            <a:r>
              <a:rPr lang="en-US" altLang="zh-CN" dirty="0" smtClean="0"/>
              <a:t>: Booleans, the set of values { true, false } with logical operations</a:t>
            </a:r>
          </a:p>
          <a:p>
            <a:pPr lvl="1"/>
            <a:r>
              <a:rPr lang="en-US" altLang="zh-CN" b="1" dirty="0" smtClean="0"/>
              <a:t>char</a:t>
            </a:r>
            <a:r>
              <a:rPr lang="en-US" altLang="zh-CN" dirty="0" smtClean="0"/>
              <a:t>: Characters, the alphanumeric characters and symbols that you type</a:t>
            </a:r>
          </a:p>
          <a:p>
            <a:r>
              <a:rPr lang="en-US" altLang="zh-CN" b="0" dirty="0" smtClean="0"/>
              <a:t>Other primitive data types</a:t>
            </a:r>
          </a:p>
          <a:p>
            <a:pPr lvl="1"/>
            <a:r>
              <a:rPr lang="en-US" altLang="zh-CN" b="1" dirty="0" smtClean="0"/>
              <a:t>long</a:t>
            </a:r>
            <a:r>
              <a:rPr lang="en-US" altLang="zh-CN" dirty="0" smtClean="0"/>
              <a:t>: 64-bit integers, with arithmetic operations</a:t>
            </a:r>
          </a:p>
          <a:p>
            <a:pPr lvl="1"/>
            <a:r>
              <a:rPr lang="en-US" altLang="zh-CN" b="1" dirty="0" smtClean="0"/>
              <a:t>short</a:t>
            </a:r>
            <a:r>
              <a:rPr lang="en-US" altLang="zh-CN" dirty="0" smtClean="0"/>
              <a:t>: 16-bit integers, with arithmetic operations</a:t>
            </a:r>
          </a:p>
          <a:p>
            <a:pPr lvl="1"/>
            <a:r>
              <a:rPr lang="en-US" altLang="zh-CN" b="1" dirty="0" smtClean="0"/>
              <a:t>byte</a:t>
            </a:r>
            <a:r>
              <a:rPr lang="en-US" altLang="zh-CN" dirty="0" smtClean="0"/>
              <a:t>: 8-bit integers, with arithmetic operations</a:t>
            </a:r>
          </a:p>
          <a:p>
            <a:pPr lvl="1"/>
            <a:r>
              <a:rPr lang="en-US" altLang="zh-CN" b="1" dirty="0" smtClean="0"/>
              <a:t>float</a:t>
            </a:r>
            <a:r>
              <a:rPr lang="en-US" altLang="zh-CN" dirty="0" smtClean="0"/>
              <a:t>: 32-bit single-precision real numbers, with arithmetic operations</a:t>
            </a:r>
            <a:endParaRPr lang="zh-CN" altLang="en-US" b="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rimitive data types in 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365080" cy="5244445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Basic primitive types and most common operations</a:t>
            </a:r>
            <a:endParaRPr lang="zh-CN" altLang="en-US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0ACD5-9921-4129-9A2B-08FB9D7772B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67713" cy="5486400"/>
          </a:xfrm>
        </p:spPr>
        <p:txBody>
          <a:bodyPr/>
          <a:lstStyle/>
          <a:p>
            <a:r>
              <a:rPr lang="en-US" altLang="zh-CN" b="0" dirty="0" smtClean="0"/>
              <a:t>Comparisons</a:t>
            </a:r>
          </a:p>
          <a:p>
            <a:pPr lvl="1"/>
            <a:r>
              <a:rPr lang="en-US" altLang="zh-CN" b="1" dirty="0" smtClean="0"/>
              <a:t>==</a:t>
            </a:r>
            <a:r>
              <a:rPr lang="en-US" altLang="zh-CN" dirty="0" smtClean="0"/>
              <a:t>: equal</a:t>
            </a:r>
          </a:p>
          <a:p>
            <a:pPr lvl="1"/>
            <a:r>
              <a:rPr lang="en-US" altLang="zh-CN" b="1" dirty="0" smtClean="0"/>
              <a:t>!=</a:t>
            </a:r>
            <a:r>
              <a:rPr lang="en-US" altLang="zh-CN" dirty="0" smtClean="0"/>
              <a:t>: not equal</a:t>
            </a:r>
          </a:p>
          <a:p>
            <a:pPr lvl="1"/>
            <a:r>
              <a:rPr lang="en-US" altLang="zh-CN" b="1" dirty="0" smtClean="0"/>
              <a:t>&lt;</a:t>
            </a:r>
            <a:r>
              <a:rPr lang="en-US" altLang="zh-CN" dirty="0" smtClean="0"/>
              <a:t>: less than</a:t>
            </a:r>
          </a:p>
          <a:p>
            <a:pPr lvl="1"/>
            <a:r>
              <a:rPr lang="en-US" altLang="zh-CN" b="1" dirty="0" smtClean="0"/>
              <a:t>&lt;=</a:t>
            </a:r>
            <a:r>
              <a:rPr lang="en-US" altLang="zh-CN" dirty="0" smtClean="0"/>
              <a:t>: less than or equal</a:t>
            </a:r>
          </a:p>
          <a:p>
            <a:pPr lvl="1"/>
            <a:r>
              <a:rPr lang="en-US" altLang="zh-CN" b="1" dirty="0" smtClean="0"/>
              <a:t>&gt;</a:t>
            </a:r>
            <a:r>
              <a:rPr lang="en-US" altLang="zh-CN" dirty="0" smtClean="0"/>
              <a:t>: greater than</a:t>
            </a:r>
          </a:p>
          <a:p>
            <a:pPr lvl="1"/>
            <a:r>
              <a:rPr lang="en-US" altLang="zh-CN" b="1" dirty="0" smtClean="0"/>
              <a:t>&gt;=</a:t>
            </a:r>
            <a:r>
              <a:rPr lang="en-US" altLang="zh-CN" dirty="0" smtClean="0"/>
              <a:t>: greater than or equal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sic building blocks for Java progra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117461" cy="524762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Basic building blocks for Java programs</a:t>
            </a:r>
            <a:endParaRPr lang="zh-CN" altLang="en-US" b="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Java statements 1</a:t>
            </a:r>
            <a:endParaRPr lang="zh-CN" altLang="en-US" b="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80295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Java statements 2</a:t>
            </a:r>
            <a:endParaRPr lang="zh-CN" altLang="en-US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867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claring, creating, and initializing an arr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071546"/>
            <a:ext cx="4190476" cy="3017143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E6E31-5D39-4D8A-8963-EC97A8601637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119562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0" dirty="0" smtClean="0"/>
              <a:t>Arrays</a:t>
            </a:r>
            <a:endParaRPr lang="zh-CN" altLang="en-US" b="0" dirty="0"/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楷体_GB2312" pitchFamily="49" charset="-122"/>
              </a:rPr>
              <a:t>Declare the array name and type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楷体_GB2312" pitchFamily="49" charset="-122"/>
              </a:rPr>
              <a:t>Create the array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楷体_GB2312" pitchFamily="49" charset="-122"/>
              </a:rPr>
              <a:t>Initialize the array values</a:t>
            </a:r>
            <a:endParaRPr lang="en-US" altLang="zh-CN" sz="2800" i="1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3200" b="0" i="1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altLang="zh-CN" sz="3200" b="0" i="1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altLang="zh-CN" sz="3200" b="0" i="1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zh-CN" b="0" dirty="0" smtClean="0"/>
              <a:t>Aliasing</a:t>
            </a:r>
            <a:endParaRPr lang="en-US" altLang="zh-CN" b="0" dirty="0">
              <a:sym typeface="Wingdings" pitchFamily="2" charset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572008"/>
            <a:ext cx="3929063" cy="176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A95BC-7681-4D54-9C90-E9D3D0243F6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b="0" dirty="0" smtClean="0"/>
              <a:t>Static methods</a:t>
            </a:r>
            <a:endParaRPr lang="zh-CN" altLang="en-US" b="0" dirty="0"/>
          </a:p>
        </p:txBody>
      </p:sp>
      <p:pic>
        <p:nvPicPr>
          <p:cNvPr id="28674" name="Picture 2" descr="anatomy of a static meth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6857144" cy="44000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0000E8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AAAAF2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template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ln w="381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ln w="38100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emplat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G:\竞赛\competition\template.pot</Template>
  <TotalTime>2882</TotalTime>
  <Words>214</Words>
  <Application>Microsoft PowerPoint</Application>
  <PresentationFormat>全屏显示(4:3)</PresentationFormat>
  <Paragraphs>66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Times New Roman</vt:lpstr>
      <vt:lpstr>华文中宋</vt:lpstr>
      <vt:lpstr>华文楷体</vt:lpstr>
      <vt:lpstr>华文行楷</vt:lpstr>
      <vt:lpstr>Wingdings</vt:lpstr>
      <vt:lpstr>楷体_GB2312</vt:lpstr>
      <vt:lpstr>template</vt:lpstr>
      <vt:lpstr>算法设计 与分析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  <vt:lpstr>JAVA语言基础</vt:lpstr>
    </vt:vector>
  </TitlesOfParts>
  <Company>Personal 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数据库系统课件</dc:title>
  <dc:creator>QJJ</dc:creator>
  <cp:lastModifiedBy>QW1</cp:lastModifiedBy>
  <cp:revision>310</cp:revision>
  <dcterms:created xsi:type="dcterms:W3CDTF">2003-08-23T17:19:08Z</dcterms:created>
  <dcterms:modified xsi:type="dcterms:W3CDTF">2017-09-05T13:56:50Z</dcterms:modified>
</cp:coreProperties>
</file>