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theme/themeOverride17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9" r:id="rId8"/>
    <p:sldId id="273" r:id="rId9"/>
    <p:sldId id="274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8" r:id="rId29"/>
    <p:sldId id="296" r:id="rId30"/>
    <p:sldId id="270" r:id="rId31"/>
    <p:sldId id="268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6600"/>
    <a:srgbClr val="9966FF"/>
    <a:srgbClr val="00CC00"/>
    <a:srgbClr val="008000"/>
    <a:srgbClr val="FFFF00"/>
    <a:srgbClr val="FF0066"/>
    <a:srgbClr val="CC0066"/>
    <a:srgbClr val="FFCC00"/>
    <a:srgbClr val="99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6" autoAdjust="0"/>
    <p:restoredTop sz="97227" autoAdjust="0"/>
  </p:normalViewPr>
  <p:slideViewPr>
    <p:cSldViewPr>
      <p:cViewPr varScale="1">
        <p:scale>
          <a:sx n="89" d="100"/>
          <a:sy n="89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3E7684-D4A4-4970-AD8E-7236F25E5DA4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41992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41993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4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5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996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41997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8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9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0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1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2002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42003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06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42007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8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9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0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1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2012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2013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30C6E-A76B-4F54-858E-DF5B380B7A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FD40F-0947-4967-9D63-305020D799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92409-D8B4-4B97-8FFD-BFDAE2E175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FDC96-62FB-4D3B-B506-9881EFE2E0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E7D2B-6E24-42E1-8D15-37B74A3526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93A3A-0F1B-4163-AF02-E67C0A3EA58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58825-BDA5-4E35-BB4B-442A7FD509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4BB89-A382-4F53-80BA-8BBC65A229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5521-183E-4818-A038-1E653B925C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BB7C9-AA07-4411-AAF6-FCEE4C9BE19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96C077-20AE-4195-94A0-63C0485C99B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0968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9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0970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40971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980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40981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40982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83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84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0985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6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7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0988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40989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0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1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2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3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4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5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6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0997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40998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9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000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41001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41002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003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41004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05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06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07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08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09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10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11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012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slide" Target="slide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11300"/>
            <a:ext cx="7543800" cy="2273300"/>
          </a:xfrm>
        </p:spPr>
        <p:txBody>
          <a:bodyPr/>
          <a:lstStyle/>
          <a:p>
            <a:r>
              <a:rPr lang="zh-CN" altLang="en-US" b="1" dirty="0"/>
              <a:t>汇编语言的编译及调试环境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6038850" cy="186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4582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一、新建项目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文件。</a:t>
            </a:r>
            <a:endParaRPr lang="zh-CN" altLang="en-US" sz="28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4087" y="1828800"/>
            <a:ext cx="7656513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367360" y="2700168"/>
            <a:ext cx="59884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542170" y="3287358"/>
            <a:ext cx="44554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602287" y="2590800"/>
            <a:ext cx="1219200" cy="607807"/>
          </a:xfrm>
          <a:prstGeom prst="roundRect">
            <a:avLst>
              <a:gd name="adj" fmla="val 29056"/>
            </a:avLst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106052" y="5032786"/>
            <a:ext cx="1219200" cy="607807"/>
          </a:xfrm>
          <a:prstGeom prst="roundRect">
            <a:avLst>
              <a:gd name="adj" fmla="val 29056"/>
            </a:avLst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24264" y="6156959"/>
            <a:ext cx="982532" cy="365761"/>
          </a:xfrm>
          <a:prstGeom prst="roundRect">
            <a:avLst>
              <a:gd name="adj" fmla="val 35294"/>
            </a:avLst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2030748" y="2639209"/>
            <a:ext cx="390861" cy="527125"/>
          </a:xfrm>
          <a:custGeom>
            <a:avLst/>
            <a:gdLst>
              <a:gd name="connsiteX0" fmla="*/ 0 w 390861"/>
              <a:gd name="connsiteY0" fmla="*/ 0 h 527125"/>
              <a:gd name="connsiteX1" fmla="*/ 387275 w 390861"/>
              <a:gd name="connsiteY1" fmla="*/ 193638 h 527125"/>
              <a:gd name="connsiteX2" fmla="*/ 21515 w 390861"/>
              <a:gd name="connsiteY2" fmla="*/ 527125 h 52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861" h="527125">
                <a:moveTo>
                  <a:pt x="0" y="0"/>
                </a:moveTo>
                <a:cubicBezTo>
                  <a:pt x="191844" y="52892"/>
                  <a:pt x="383689" y="105784"/>
                  <a:pt x="387275" y="193638"/>
                </a:cubicBezTo>
                <a:cubicBezTo>
                  <a:pt x="390861" y="281492"/>
                  <a:pt x="21515" y="527125"/>
                  <a:pt x="21515" y="527125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009233" y="3015727"/>
            <a:ext cx="3593054" cy="225911"/>
          </a:xfrm>
          <a:custGeom>
            <a:avLst/>
            <a:gdLst>
              <a:gd name="connsiteX0" fmla="*/ 0 w 3593054"/>
              <a:gd name="connsiteY0" fmla="*/ 225911 h 225911"/>
              <a:gd name="connsiteX1" fmla="*/ 1054249 w 3593054"/>
              <a:gd name="connsiteY1" fmla="*/ 43031 h 225911"/>
              <a:gd name="connsiteX2" fmla="*/ 3593054 w 3593054"/>
              <a:gd name="connsiteY2" fmla="*/ 0 h 22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3054" h="225911">
                <a:moveTo>
                  <a:pt x="0" y="225911"/>
                </a:moveTo>
                <a:cubicBezTo>
                  <a:pt x="227703" y="153297"/>
                  <a:pt x="455407" y="80683"/>
                  <a:pt x="1054249" y="43031"/>
                </a:cubicBezTo>
                <a:cubicBezTo>
                  <a:pt x="1653091" y="5379"/>
                  <a:pt x="2623072" y="2689"/>
                  <a:pt x="3593054" y="0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321666" y="3241638"/>
            <a:ext cx="2452743" cy="1925618"/>
          </a:xfrm>
          <a:custGeom>
            <a:avLst/>
            <a:gdLst>
              <a:gd name="connsiteX0" fmla="*/ 2452743 w 2452743"/>
              <a:gd name="connsiteY0" fmla="*/ 0 h 1925618"/>
              <a:gd name="connsiteX1" fmla="*/ 1581374 w 2452743"/>
              <a:gd name="connsiteY1" fmla="*/ 1269402 h 1925618"/>
              <a:gd name="connsiteX2" fmla="*/ 0 w 2452743"/>
              <a:gd name="connsiteY2" fmla="*/ 1925618 h 192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2743" h="1925618">
                <a:moveTo>
                  <a:pt x="2452743" y="0"/>
                </a:moveTo>
                <a:cubicBezTo>
                  <a:pt x="2221453" y="474233"/>
                  <a:pt x="1990164" y="948466"/>
                  <a:pt x="1581374" y="1269402"/>
                </a:cubicBezTo>
                <a:cubicBezTo>
                  <a:pt x="1172584" y="1590338"/>
                  <a:pt x="586292" y="1757978"/>
                  <a:pt x="0" y="1925618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321666" y="5414682"/>
            <a:ext cx="3291840" cy="946673"/>
          </a:xfrm>
          <a:custGeom>
            <a:avLst/>
            <a:gdLst>
              <a:gd name="connsiteX0" fmla="*/ 0 w 3291840"/>
              <a:gd name="connsiteY0" fmla="*/ 0 h 1065007"/>
              <a:gd name="connsiteX1" fmla="*/ 1344706 w 3291840"/>
              <a:gd name="connsiteY1" fmla="*/ 796066 h 1065007"/>
              <a:gd name="connsiteX2" fmla="*/ 3291840 w 3291840"/>
              <a:gd name="connsiteY2" fmla="*/ 1065007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1840" h="1065007">
                <a:moveTo>
                  <a:pt x="0" y="0"/>
                </a:moveTo>
                <a:cubicBezTo>
                  <a:pt x="398033" y="309282"/>
                  <a:pt x="796066" y="618565"/>
                  <a:pt x="1344706" y="796066"/>
                </a:cubicBezTo>
                <a:cubicBezTo>
                  <a:pt x="1893346" y="973567"/>
                  <a:pt x="2592593" y="1019287"/>
                  <a:pt x="3291840" y="1065007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861073" y="1678193"/>
            <a:ext cx="1850315" cy="849854"/>
          </a:xfrm>
          <a:custGeom>
            <a:avLst/>
            <a:gdLst>
              <a:gd name="connsiteX0" fmla="*/ 1850315 w 1850315"/>
              <a:gd name="connsiteY0" fmla="*/ 0 h 849854"/>
              <a:gd name="connsiteX1" fmla="*/ 1570616 w 1850315"/>
              <a:gd name="connsiteY1" fmla="*/ 301214 h 849854"/>
              <a:gd name="connsiteX2" fmla="*/ 494852 w 1850315"/>
              <a:gd name="connsiteY2" fmla="*/ 408791 h 849854"/>
              <a:gd name="connsiteX3" fmla="*/ 0 w 1850315"/>
              <a:gd name="connsiteY3" fmla="*/ 849854 h 84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315" h="849854">
                <a:moveTo>
                  <a:pt x="1850315" y="0"/>
                </a:moveTo>
                <a:cubicBezTo>
                  <a:pt x="1823421" y="116541"/>
                  <a:pt x="1796527" y="233082"/>
                  <a:pt x="1570616" y="301214"/>
                </a:cubicBezTo>
                <a:cubicBezTo>
                  <a:pt x="1344706" y="369346"/>
                  <a:pt x="756621" y="317351"/>
                  <a:pt x="494852" y="408791"/>
                </a:cubicBezTo>
                <a:cubicBezTo>
                  <a:pt x="233083" y="500231"/>
                  <a:pt x="116541" y="675042"/>
                  <a:pt x="0" y="849854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5410200"/>
            <a:ext cx="3810000" cy="10668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二、将汇编语言源程序加入新建的项目中。</a:t>
            </a:r>
            <a:endParaRPr lang="zh-CN" altLang="en-US" sz="28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95600"/>
            <a:ext cx="4791075" cy="3686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6613" y="762000"/>
            <a:ext cx="6808787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685800" y="3124200"/>
            <a:ext cx="990600" cy="52322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2800" b="1" smtClean="0">
                <a:solidFill>
                  <a:srgbClr val="CC0066"/>
                </a:solidFill>
              </a:rPr>
              <a:t>右键</a:t>
            </a:r>
            <a:endParaRPr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577327" y="3743661"/>
            <a:ext cx="788894" cy="1635163"/>
          </a:xfrm>
          <a:custGeom>
            <a:avLst/>
            <a:gdLst>
              <a:gd name="connsiteX0" fmla="*/ 380104 w 788894"/>
              <a:gd name="connsiteY0" fmla="*/ 0 h 1635163"/>
              <a:gd name="connsiteX1" fmla="*/ 68132 w 788894"/>
              <a:gd name="connsiteY1" fmla="*/ 806824 h 1635163"/>
              <a:gd name="connsiteX2" fmla="*/ 788894 w 788894"/>
              <a:gd name="connsiteY2" fmla="*/ 1635163 h 163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8894" h="1635163">
                <a:moveTo>
                  <a:pt x="380104" y="0"/>
                </a:moveTo>
                <a:cubicBezTo>
                  <a:pt x="190052" y="267148"/>
                  <a:pt x="0" y="534297"/>
                  <a:pt x="68132" y="806824"/>
                </a:cubicBezTo>
                <a:cubicBezTo>
                  <a:pt x="136264" y="1079351"/>
                  <a:pt x="652631" y="1459455"/>
                  <a:pt x="788894" y="1635163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721224" y="5454127"/>
            <a:ext cx="1828800" cy="258184"/>
          </a:xfrm>
          <a:custGeom>
            <a:avLst/>
            <a:gdLst>
              <a:gd name="connsiteX0" fmla="*/ 0 w 1828800"/>
              <a:gd name="connsiteY0" fmla="*/ 0 h 258184"/>
              <a:gd name="connsiteX1" fmla="*/ 828338 w 1828800"/>
              <a:gd name="connsiteY1" fmla="*/ 182880 h 258184"/>
              <a:gd name="connsiteX2" fmla="*/ 1828800 w 1828800"/>
              <a:gd name="connsiteY2" fmla="*/ 258184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258184">
                <a:moveTo>
                  <a:pt x="0" y="0"/>
                </a:moveTo>
                <a:cubicBezTo>
                  <a:pt x="261769" y="69924"/>
                  <a:pt x="523538" y="139849"/>
                  <a:pt x="828338" y="182880"/>
                </a:cubicBezTo>
                <a:cubicBezTo>
                  <a:pt x="1133138" y="225911"/>
                  <a:pt x="1480969" y="242047"/>
                  <a:pt x="1828800" y="258184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4193690" y="2237591"/>
            <a:ext cx="1102659" cy="3388658"/>
          </a:xfrm>
          <a:custGeom>
            <a:avLst/>
            <a:gdLst>
              <a:gd name="connsiteX0" fmla="*/ 658009 w 1102659"/>
              <a:gd name="connsiteY0" fmla="*/ 3388658 h 3388658"/>
              <a:gd name="connsiteX1" fmla="*/ 1002254 w 1102659"/>
              <a:gd name="connsiteY1" fmla="*/ 2463501 h 3388658"/>
              <a:gd name="connsiteX2" fmla="*/ 55581 w 1102659"/>
              <a:gd name="connsiteY2" fmla="*/ 1183341 h 3388658"/>
              <a:gd name="connsiteX3" fmla="*/ 668766 w 1102659"/>
              <a:gd name="connsiteY3" fmla="*/ 0 h 33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2659" h="3388658">
                <a:moveTo>
                  <a:pt x="658009" y="3388658"/>
                </a:moveTo>
                <a:cubicBezTo>
                  <a:pt x="880334" y="3109856"/>
                  <a:pt x="1102659" y="2831054"/>
                  <a:pt x="1002254" y="2463501"/>
                </a:cubicBezTo>
                <a:cubicBezTo>
                  <a:pt x="901849" y="2095948"/>
                  <a:pt x="111162" y="1593924"/>
                  <a:pt x="55581" y="1183341"/>
                </a:cubicBezTo>
                <a:cubicBezTo>
                  <a:pt x="0" y="772758"/>
                  <a:pt x="334383" y="386379"/>
                  <a:pt x="668766" y="0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6153374" y="2226833"/>
            <a:ext cx="1390426" cy="2667896"/>
          </a:xfrm>
          <a:custGeom>
            <a:avLst/>
            <a:gdLst>
              <a:gd name="connsiteX0" fmla="*/ 0 w 1635162"/>
              <a:gd name="connsiteY0" fmla="*/ 0 h 2667896"/>
              <a:gd name="connsiteX1" fmla="*/ 1366221 w 1635162"/>
              <a:gd name="connsiteY1" fmla="*/ 613186 h 2667896"/>
              <a:gd name="connsiteX2" fmla="*/ 1613647 w 1635162"/>
              <a:gd name="connsiteY2" fmla="*/ 2667896 h 2667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5162" h="2667896">
                <a:moveTo>
                  <a:pt x="0" y="0"/>
                </a:moveTo>
                <a:cubicBezTo>
                  <a:pt x="548640" y="84268"/>
                  <a:pt x="1097280" y="168537"/>
                  <a:pt x="1366221" y="613186"/>
                </a:cubicBezTo>
                <a:cubicBezTo>
                  <a:pt x="1635162" y="1057835"/>
                  <a:pt x="1624404" y="1862865"/>
                  <a:pt x="1613647" y="2667896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7675563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57200" y="2373852"/>
            <a:ext cx="7620000" cy="29404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rot="5400000">
            <a:off x="5959737" y="3463962"/>
            <a:ext cx="1613647" cy="1588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3505200" y="5486400"/>
            <a:ext cx="518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三、设置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Custom Build Rules</a:t>
            </a:r>
          </a:p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（法</a:t>
            </a:r>
            <a:r>
              <a:rPr lang="en-US" altLang="zh-CN" sz="2800" b="1" kern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1</a:t>
            </a:r>
            <a:r>
              <a:rPr lang="zh-CN" altLang="en-US" sz="2800" b="1" kern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）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838200"/>
            <a:ext cx="6437313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275" y="3505200"/>
            <a:ext cx="3438525" cy="2495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516827" y="1835972"/>
            <a:ext cx="4807773" cy="221428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7462" y="3619068"/>
            <a:ext cx="990600" cy="52322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2800" b="1" smtClean="0">
                <a:solidFill>
                  <a:srgbClr val="CC0066"/>
                </a:solidFill>
              </a:rPr>
              <a:t>右键</a:t>
            </a:r>
            <a:endParaRPr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83285" y="4313816"/>
            <a:ext cx="1233543" cy="1280160"/>
          </a:xfrm>
          <a:custGeom>
            <a:avLst/>
            <a:gdLst>
              <a:gd name="connsiteX0" fmla="*/ 480508 w 1233543"/>
              <a:gd name="connsiteY0" fmla="*/ 0 h 1280160"/>
              <a:gd name="connsiteX1" fmla="*/ 125506 w 1233543"/>
              <a:gd name="connsiteY1" fmla="*/ 623944 h 1280160"/>
              <a:gd name="connsiteX2" fmla="*/ 1233543 w 1233543"/>
              <a:gd name="connsiteY2" fmla="*/ 128016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543" h="1280160">
                <a:moveTo>
                  <a:pt x="480508" y="0"/>
                </a:moveTo>
                <a:cubicBezTo>
                  <a:pt x="240254" y="205292"/>
                  <a:pt x="0" y="410584"/>
                  <a:pt x="125506" y="623944"/>
                </a:cubicBezTo>
                <a:cubicBezTo>
                  <a:pt x="251012" y="837304"/>
                  <a:pt x="742277" y="1058732"/>
                  <a:pt x="1233543" y="1280160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302598" y="2054711"/>
            <a:ext cx="1212028" cy="3560781"/>
          </a:xfrm>
          <a:custGeom>
            <a:avLst/>
            <a:gdLst>
              <a:gd name="connsiteX0" fmla="*/ 0 w 1212028"/>
              <a:gd name="connsiteY0" fmla="*/ 3560781 h 3560781"/>
              <a:gd name="connsiteX1" fmla="*/ 1108037 w 1212028"/>
              <a:gd name="connsiteY1" fmla="*/ 3076687 h 3560781"/>
              <a:gd name="connsiteX2" fmla="*/ 623943 w 1212028"/>
              <a:gd name="connsiteY2" fmla="*/ 1247887 h 3560781"/>
              <a:gd name="connsiteX3" fmla="*/ 699247 w 1212028"/>
              <a:gd name="connsiteY3" fmla="*/ 0 h 356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028" h="3560781">
                <a:moveTo>
                  <a:pt x="0" y="3560781"/>
                </a:moveTo>
                <a:cubicBezTo>
                  <a:pt x="502023" y="3511475"/>
                  <a:pt x="1004047" y="3462169"/>
                  <a:pt x="1108037" y="3076687"/>
                </a:cubicBezTo>
                <a:cubicBezTo>
                  <a:pt x="1212028" y="2691205"/>
                  <a:pt x="692075" y="1760668"/>
                  <a:pt x="623943" y="1247887"/>
                </a:cubicBezTo>
                <a:cubicBezTo>
                  <a:pt x="555811" y="735106"/>
                  <a:pt x="627529" y="367553"/>
                  <a:pt x="699247" y="0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61704" y="2054711"/>
            <a:ext cx="634701" cy="1538343"/>
          </a:xfrm>
          <a:custGeom>
            <a:avLst/>
            <a:gdLst>
              <a:gd name="connsiteX0" fmla="*/ 0 w 634701"/>
              <a:gd name="connsiteY0" fmla="*/ 0 h 1538343"/>
              <a:gd name="connsiteX1" fmla="*/ 139849 w 634701"/>
              <a:gd name="connsiteY1" fmla="*/ 914400 h 1538343"/>
              <a:gd name="connsiteX2" fmla="*/ 634701 w 634701"/>
              <a:gd name="connsiteY2" fmla="*/ 1538343 h 153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701" h="1538343">
                <a:moveTo>
                  <a:pt x="0" y="0"/>
                </a:moveTo>
                <a:cubicBezTo>
                  <a:pt x="17033" y="329005"/>
                  <a:pt x="34066" y="658010"/>
                  <a:pt x="139849" y="914400"/>
                </a:cubicBezTo>
                <a:cubicBezTo>
                  <a:pt x="245632" y="1170790"/>
                  <a:pt x="440166" y="1354566"/>
                  <a:pt x="634701" y="1538343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05200" y="5486400"/>
            <a:ext cx="518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三、设置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Custom Build Rules</a:t>
            </a:r>
          </a:p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（法</a:t>
            </a:r>
            <a:r>
              <a:rPr lang="en-US" altLang="zh-CN" sz="2800" b="1" kern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2</a:t>
            </a:r>
            <a:r>
              <a:rPr lang="zh-CN" altLang="en-US" sz="2800" b="1" kern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）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971800" y="2057400"/>
            <a:ext cx="5562600" cy="914400"/>
          </a:xfrm>
        </p:spPr>
        <p:txBody>
          <a:bodyPr/>
          <a:lstStyle/>
          <a:p>
            <a:pPr marL="0" indent="0" algn="r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四、设置项目属性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762000"/>
            <a:ext cx="34004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组合 16"/>
          <p:cNvGrpSpPr/>
          <p:nvPr/>
        </p:nvGrpSpPr>
        <p:grpSpPr>
          <a:xfrm>
            <a:off x="1569326" y="2942220"/>
            <a:ext cx="3614570" cy="292249"/>
            <a:chOff x="3840480" y="2913530"/>
            <a:chExt cx="3614570" cy="292249"/>
          </a:xfrm>
        </p:grpSpPr>
        <p:sp>
          <p:nvSpPr>
            <p:cNvPr id="15" name="任意多边形 14"/>
            <p:cNvSpPr/>
            <p:nvPr/>
          </p:nvSpPr>
          <p:spPr>
            <a:xfrm>
              <a:off x="3840480" y="2913530"/>
              <a:ext cx="3603812" cy="216945"/>
            </a:xfrm>
            <a:custGeom>
              <a:avLst/>
              <a:gdLst>
                <a:gd name="connsiteX0" fmla="*/ 0 w 3722146"/>
                <a:gd name="connsiteY0" fmla="*/ 249218 h 396240"/>
                <a:gd name="connsiteX1" fmla="*/ 1032734 w 3722146"/>
                <a:gd name="connsiteY1" fmla="*/ 23308 h 396240"/>
                <a:gd name="connsiteX2" fmla="*/ 2732442 w 3722146"/>
                <a:gd name="connsiteY2" fmla="*/ 389068 h 396240"/>
                <a:gd name="connsiteX3" fmla="*/ 3722146 w 3722146"/>
                <a:gd name="connsiteY3" fmla="*/ 66338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2146" h="396240">
                  <a:moveTo>
                    <a:pt x="0" y="249218"/>
                  </a:moveTo>
                  <a:cubicBezTo>
                    <a:pt x="288663" y="124609"/>
                    <a:pt x="577327" y="0"/>
                    <a:pt x="1032734" y="23308"/>
                  </a:cubicBezTo>
                  <a:cubicBezTo>
                    <a:pt x="1488141" y="46616"/>
                    <a:pt x="2284207" y="381896"/>
                    <a:pt x="2732442" y="389068"/>
                  </a:cubicBezTo>
                  <a:cubicBezTo>
                    <a:pt x="3180677" y="396240"/>
                    <a:pt x="3562574" y="116540"/>
                    <a:pt x="3722146" y="66338"/>
                  </a:cubicBez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3851238" y="2988834"/>
              <a:ext cx="3603812" cy="216945"/>
            </a:xfrm>
            <a:custGeom>
              <a:avLst/>
              <a:gdLst>
                <a:gd name="connsiteX0" fmla="*/ 0 w 3722146"/>
                <a:gd name="connsiteY0" fmla="*/ 249218 h 396240"/>
                <a:gd name="connsiteX1" fmla="*/ 1032734 w 3722146"/>
                <a:gd name="connsiteY1" fmla="*/ 23308 h 396240"/>
                <a:gd name="connsiteX2" fmla="*/ 2732442 w 3722146"/>
                <a:gd name="connsiteY2" fmla="*/ 389068 h 396240"/>
                <a:gd name="connsiteX3" fmla="*/ 3722146 w 3722146"/>
                <a:gd name="connsiteY3" fmla="*/ 66338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2146" h="396240">
                  <a:moveTo>
                    <a:pt x="0" y="249218"/>
                  </a:moveTo>
                  <a:cubicBezTo>
                    <a:pt x="288663" y="124609"/>
                    <a:pt x="577327" y="0"/>
                    <a:pt x="1032734" y="23308"/>
                  </a:cubicBezTo>
                  <a:cubicBezTo>
                    <a:pt x="1488141" y="46616"/>
                    <a:pt x="2284207" y="381896"/>
                    <a:pt x="2732442" y="389068"/>
                  </a:cubicBezTo>
                  <a:cubicBezTo>
                    <a:pt x="3180677" y="396240"/>
                    <a:pt x="3562574" y="116540"/>
                    <a:pt x="3722146" y="66338"/>
                  </a:cubicBez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62000" y="1219200"/>
            <a:ext cx="990600" cy="52322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2800" b="1" smtClean="0">
                <a:solidFill>
                  <a:srgbClr val="CC0066"/>
                </a:solidFill>
              </a:rPr>
              <a:t>右键</a:t>
            </a:r>
            <a:endParaRPr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993289" y="1592132"/>
            <a:ext cx="1814457" cy="3636084"/>
          </a:xfrm>
          <a:custGeom>
            <a:avLst/>
            <a:gdLst>
              <a:gd name="connsiteX0" fmla="*/ 1190513 w 1814457"/>
              <a:gd name="connsiteY0" fmla="*/ 0 h 3636084"/>
              <a:gd name="connsiteX1" fmla="*/ 103991 w 1814457"/>
              <a:gd name="connsiteY1" fmla="*/ 1570616 h 3636084"/>
              <a:gd name="connsiteX2" fmla="*/ 1814457 w 1814457"/>
              <a:gd name="connsiteY2" fmla="*/ 3636084 h 3636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57" h="3636084">
                <a:moveTo>
                  <a:pt x="1190513" y="0"/>
                </a:moveTo>
                <a:cubicBezTo>
                  <a:pt x="595256" y="482301"/>
                  <a:pt x="0" y="964602"/>
                  <a:pt x="103991" y="1570616"/>
                </a:cubicBezTo>
                <a:cubicBezTo>
                  <a:pt x="207982" y="2176630"/>
                  <a:pt x="1534758" y="3297218"/>
                  <a:pt x="1814457" y="3636084"/>
                </a:cubicBezTo>
              </a:path>
            </a:pathLst>
          </a:custGeom>
          <a:ln w="19050"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四、项目属性：</a:t>
            </a: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</a:t>
            </a: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目录位置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81125"/>
            <a:ext cx="7332663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895600" y="2646382"/>
            <a:ext cx="4701093" cy="18467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1539483" y="4571999"/>
            <a:ext cx="48295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1378118" y="4184723"/>
            <a:ext cx="135432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四、项目属性：设置是否生成列表文件 </a:t>
            </a: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可选</a:t>
            </a: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en-US" sz="2800" b="1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779" y="1379121"/>
            <a:ext cx="733266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895600" y="2280610"/>
            <a:ext cx="4701093" cy="18467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1539483" y="4765643"/>
            <a:ext cx="62280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378118" y="4184723"/>
            <a:ext cx="135432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414" y="1061593"/>
            <a:ext cx="7332663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5581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四、项目属性：设置库文件位置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078480" y="3227282"/>
            <a:ext cx="3720353" cy="193649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1754636" y="2915327"/>
            <a:ext cx="48295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1571757" y="2721683"/>
            <a:ext cx="3538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423" y="1061606"/>
            <a:ext cx="7332663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5581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四、项目属性：设置链接时需要用到的库文件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089237" y="1785757"/>
            <a:ext cx="4742330" cy="1936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1754637" y="3119729"/>
            <a:ext cx="31083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1571757" y="2721683"/>
            <a:ext cx="3538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423" y="1061606"/>
            <a:ext cx="7332663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5581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四、项目属性：设置链接时是否生成调试信息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089237" y="1785757"/>
            <a:ext cx="4742330" cy="1936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1754637" y="3496259"/>
            <a:ext cx="64431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1571757" y="2721683"/>
            <a:ext cx="3538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905000"/>
            <a:ext cx="6870700" cy="6858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C0066"/>
                </a:solidFill>
                <a:ea typeface="楷体_GB2312" pitchFamily="49" charset="-122"/>
              </a:rPr>
              <a:t>C:\Autoexec.bat</a:t>
            </a:r>
            <a:r>
              <a:rPr lang="zh-CN" altLang="en-US" b="1" dirty="0" smtClean="0">
                <a:solidFill>
                  <a:srgbClr val="CC0066"/>
                </a:solidFill>
                <a:ea typeface="楷体_GB2312" pitchFamily="49" charset="-122"/>
              </a:rPr>
              <a:t>文件</a:t>
            </a:r>
            <a:endParaRPr lang="zh-CN" altLang="en-US" b="1" dirty="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8001000" cy="2819400"/>
          </a:xfrm>
          <a:solidFill>
            <a:srgbClr val="FFFF99"/>
          </a:solidFill>
          <a:ln w="28575">
            <a:solidFill>
              <a:srgbClr val="FF6600"/>
            </a:solidFill>
          </a:ln>
          <a:effectLst>
            <a:outerShdw blurRad="50800" dist="50800" dir="6000000" sx="101000" sy="101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/>
              <a:t>@echo off</a:t>
            </a:r>
          </a:p>
          <a:p>
            <a:pPr marL="0" indent="0">
              <a:buFontTx/>
              <a:buNone/>
            </a:pPr>
            <a:r>
              <a:rPr lang="en-US" altLang="zh-CN" sz="2400"/>
              <a:t>SET </a:t>
            </a:r>
            <a:r>
              <a:rPr lang="en-US" altLang="zh-CN" sz="2400" smtClean="0"/>
              <a:t>PATH=D:\</a:t>
            </a:r>
            <a:r>
              <a:rPr lang="en-US" altLang="zh-CN" sz="2400" dirty="0"/>
              <a:t>Masm615;%PATH%</a:t>
            </a:r>
          </a:p>
          <a:p>
            <a:pPr marL="0" indent="0">
              <a:buFontTx/>
              <a:buNone/>
            </a:pPr>
            <a:r>
              <a:rPr lang="en-US" altLang="zh-CN" sz="2400"/>
              <a:t>SET </a:t>
            </a:r>
            <a:r>
              <a:rPr lang="en-US" altLang="zh-CN" sz="2400" smtClean="0"/>
              <a:t>INCLUDE=D:\</a:t>
            </a:r>
            <a:r>
              <a:rPr lang="en-US" altLang="zh-CN" sz="2400" dirty="0"/>
              <a:t>Masm615\INCLUDE;%INCLUDE%</a:t>
            </a:r>
          </a:p>
          <a:p>
            <a:pPr marL="0" indent="0">
              <a:buFontTx/>
              <a:buNone/>
            </a:pPr>
            <a:r>
              <a:rPr lang="en-US" altLang="zh-CN" sz="2400"/>
              <a:t>SET </a:t>
            </a:r>
            <a:r>
              <a:rPr lang="en-US" altLang="zh-CN" sz="2400" smtClean="0"/>
              <a:t>LIB=D:\</a:t>
            </a:r>
            <a:r>
              <a:rPr lang="en-US" altLang="zh-CN" sz="2400" dirty="0"/>
              <a:t>Masm615\LIB;%LIB%</a:t>
            </a:r>
          </a:p>
          <a:p>
            <a:pPr marL="0" indent="0">
              <a:buFontTx/>
              <a:buNone/>
            </a:pPr>
            <a:r>
              <a:rPr lang="en-US" altLang="zh-CN" sz="2400"/>
              <a:t>SET </a:t>
            </a:r>
            <a:r>
              <a:rPr lang="en-US" altLang="zh-CN" sz="2400" smtClean="0"/>
              <a:t>HELPFILES=D:\</a:t>
            </a:r>
            <a:r>
              <a:rPr lang="en-US" altLang="zh-CN" sz="2400" dirty="0"/>
              <a:t>Masm615\*.HLP;%HELPFILES%</a:t>
            </a:r>
          </a:p>
          <a:p>
            <a:pPr marL="0" indent="0">
              <a:buFontTx/>
              <a:buNone/>
            </a:pPr>
            <a:r>
              <a:rPr lang="en-US" altLang="zh-CN" sz="2400"/>
              <a:t>SET </a:t>
            </a:r>
            <a:r>
              <a:rPr lang="en-US" altLang="zh-CN" sz="2400" smtClean="0"/>
              <a:t>INIT=D:\</a:t>
            </a:r>
            <a:r>
              <a:rPr lang="en-US" altLang="zh-CN" sz="2400" dirty="0"/>
              <a:t>Masm615;%INIT%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38100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设置</a:t>
            </a:r>
            <a:r>
              <a: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环境变量（</a:t>
            </a:r>
            <a:r>
              <a:rPr kumimoji="0" lang="en-US" altLang="zh-CN" sz="4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DOS</a:t>
            </a:r>
            <a:r>
              <a: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下）：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423" y="1061606"/>
            <a:ext cx="7332663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5581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</a:t>
            </a: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项目属性</a:t>
            </a: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设置生成基于控制台的可执行文件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089237" y="1785757"/>
            <a:ext cx="4742330" cy="1936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1754637" y="3689903"/>
            <a:ext cx="43992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1571757" y="2721683"/>
            <a:ext cx="3538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766098" y="6357769"/>
            <a:ext cx="925157" cy="333486"/>
          </a:xfrm>
          <a:prstGeom prst="roundRect">
            <a:avLst>
              <a:gd name="adj" fmla="val 38236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384738" y="6399546"/>
            <a:ext cx="322730" cy="268941"/>
          </a:xfrm>
          <a:prstGeom prst="rightArrow">
            <a:avLst/>
          </a:prstGeom>
          <a:solidFill>
            <a:srgbClr val="FF6600"/>
          </a:solidFill>
          <a:ln>
            <a:headEnd type="none" w="med" len="med"/>
            <a:tailEnd type="triangle" w="med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五、编译、链接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" y="1771650"/>
            <a:ext cx="4124325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7116" y="3505200"/>
            <a:ext cx="54673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六、单步调试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350" y="1747838"/>
            <a:ext cx="5829300" cy="336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六、单步调试：设置调试界面 </a:t>
            </a: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窗口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76400"/>
            <a:ext cx="918210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六、单步调试：设置调试界面 </a:t>
            </a: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寄存器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288" y="1676400"/>
            <a:ext cx="5305425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动作按钮: 信息 5">
            <a:hlinkClick r:id="rId4" action="ppaction://hlinksldjump" highlightClick="1"/>
          </p:cNvPr>
          <p:cNvSpPr/>
          <p:nvPr/>
        </p:nvSpPr>
        <p:spPr>
          <a:xfrm>
            <a:off x="2057400" y="5334000"/>
            <a:ext cx="381000" cy="381000"/>
          </a:xfrm>
          <a:prstGeom prst="actionButtonInformatio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57800" y="5257800"/>
            <a:ext cx="990600" cy="5232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2800" b="1" smtClean="0">
                <a:solidFill>
                  <a:srgbClr val="CC0066"/>
                </a:solidFill>
              </a:rPr>
              <a:t>右键</a:t>
            </a:r>
            <a:endParaRPr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 rot="7973705">
            <a:off x="5521135" y="5048255"/>
            <a:ext cx="304800" cy="304800"/>
          </a:xfrm>
          <a:prstGeom prst="downArrow">
            <a:avLst/>
          </a:prstGeom>
          <a:solidFill>
            <a:srgbClr val="FF6600"/>
          </a:solidFill>
          <a:ln>
            <a:headEnd type="none" w="med" len="med"/>
            <a:tailEnd type="triangle" w="med" len="lg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六、单步调试：设置调试界面 </a:t>
            </a: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观察内存变量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2263" y="2038350"/>
            <a:ext cx="3419475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495800" y="2753380"/>
            <a:ext cx="990600" cy="5232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2800" b="1" smtClean="0">
                <a:solidFill>
                  <a:srgbClr val="CC0066"/>
                </a:solidFill>
              </a:rPr>
              <a:t>右键</a:t>
            </a:r>
            <a:endParaRPr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 rot="1518569">
            <a:off x="4330180" y="2921276"/>
            <a:ext cx="304800" cy="304800"/>
          </a:xfrm>
          <a:prstGeom prst="downArrow">
            <a:avLst/>
          </a:prstGeom>
          <a:solidFill>
            <a:srgbClr val="FF6600"/>
          </a:solidFill>
          <a:ln>
            <a:headEnd type="none" w="med" len="med"/>
            <a:tailEnd type="triangle" w="med" len="lg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3037"/>
            <a:ext cx="8647113" cy="65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33400"/>
          </a:xfrm>
          <a:solidFill>
            <a:srgbClr val="FFFF00">
              <a:alpha val="40000"/>
            </a:srgbClr>
          </a:solidFill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85800"/>
            <a:ext cx="8458200" cy="533400"/>
          </a:xfrm>
          <a:solidFill>
            <a:srgbClr val="FFFF00">
              <a:alpha val="40000"/>
            </a:srgbClr>
          </a:solidFill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六、单步调试：设置调试界面 </a:t>
            </a: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观察内存变量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2779693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十进制、十六进制显示可选</a:t>
            </a:r>
            <a:endParaRPr lang="zh-CN" altLang="en-US" sz="2800" b="1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16200000" flipH="1">
            <a:off x="5334000" y="4343400"/>
            <a:ext cx="1981200" cy="7620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0" y="6029980"/>
            <a:ext cx="990600" cy="5232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2800" b="1" smtClean="0">
                <a:solidFill>
                  <a:srgbClr val="CC0066"/>
                </a:solidFill>
              </a:rPr>
              <a:t>右键</a:t>
            </a:r>
            <a:endParaRPr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 rot="7973705">
            <a:off x="6968935" y="5820435"/>
            <a:ext cx="304800" cy="304800"/>
          </a:xfrm>
          <a:prstGeom prst="downArrow">
            <a:avLst/>
          </a:prstGeom>
          <a:solidFill>
            <a:srgbClr val="FF6600"/>
          </a:solidFill>
          <a:ln>
            <a:headEnd type="none" w="med" len="med"/>
            <a:tailEnd type="triangle" w="med" len="lg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161925"/>
            <a:ext cx="8647113" cy="65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33400"/>
          </a:xfrm>
          <a:solidFill>
            <a:srgbClr val="FFFF00">
              <a:alpha val="40000"/>
            </a:srgbClr>
          </a:solidFill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85800"/>
            <a:ext cx="5029200" cy="533400"/>
          </a:xfrm>
          <a:solidFill>
            <a:srgbClr val="FFFF00">
              <a:alpha val="40000"/>
            </a:srgbClr>
          </a:solidFill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六、单步调试：设置调试界面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1072" y="2887535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内存窗口</a:t>
            </a:r>
            <a: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显示格式可选</a:t>
            </a:r>
            <a:endParaRPr lang="zh-CN" altLang="en-US" sz="2800" b="1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3130550" y="3874548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FF0066"/>
                </a:solidFill>
              </a:rPr>
              <a:t>&amp;Rval</a:t>
            </a:r>
            <a:endParaRPr lang="en-US" altLang="zh-CN">
              <a:solidFill>
                <a:srgbClr val="FF0066"/>
              </a:solidFill>
            </a:endParaRPr>
          </a:p>
        </p:txBody>
      </p:sp>
      <p:sp>
        <p:nvSpPr>
          <p:cNvPr id="14" name="Freeform 43"/>
          <p:cNvSpPr>
            <a:spLocks/>
          </p:cNvSpPr>
          <p:nvPr/>
        </p:nvSpPr>
        <p:spPr bwMode="auto">
          <a:xfrm>
            <a:off x="3839500" y="3969798"/>
            <a:ext cx="106363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" y="20"/>
              </a:cxn>
              <a:cxn ang="0">
                <a:pos x="44" y="104"/>
              </a:cxn>
            </a:cxnLst>
            <a:rect l="0" t="0" r="r" b="b"/>
            <a:pathLst>
              <a:path w="67" h="104">
                <a:moveTo>
                  <a:pt x="0" y="0"/>
                </a:moveTo>
                <a:cubicBezTo>
                  <a:pt x="26" y="1"/>
                  <a:pt x="53" y="3"/>
                  <a:pt x="60" y="20"/>
                </a:cubicBezTo>
                <a:cubicBezTo>
                  <a:pt x="67" y="37"/>
                  <a:pt x="55" y="70"/>
                  <a:pt x="44" y="104"/>
                </a:cubicBezTo>
              </a:path>
            </a:pathLst>
          </a:custGeom>
          <a:noFill/>
          <a:ln w="19050" cap="flat" cmpd="sng">
            <a:solidFill>
              <a:srgbClr val="FF0066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AutoShape 45"/>
          <p:cNvSpPr>
            <a:spLocks noChangeArrowheads="1"/>
          </p:cNvSpPr>
          <p:nvPr/>
        </p:nvSpPr>
        <p:spPr bwMode="auto">
          <a:xfrm>
            <a:off x="3113442" y="4197874"/>
            <a:ext cx="762000" cy="17780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10200" y="5105400"/>
            <a:ext cx="990600" cy="52322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2800" b="1" smtClean="0">
                <a:solidFill>
                  <a:srgbClr val="CC0066"/>
                </a:solidFill>
              </a:rPr>
              <a:t>右键</a:t>
            </a:r>
            <a:endParaRPr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 rot="7973705">
            <a:off x="5673535" y="4906035"/>
            <a:ext cx="304800" cy="304800"/>
          </a:xfrm>
          <a:prstGeom prst="downArrow">
            <a:avLst/>
          </a:prstGeom>
          <a:solidFill>
            <a:srgbClr val="FF6600"/>
          </a:solidFill>
          <a:ln>
            <a:headEnd type="none" w="med" len="med"/>
            <a:tailEnd type="triangle" w="med" len="lg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161925"/>
            <a:ext cx="8647113" cy="65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"/>
          <p:cNvSpPr>
            <a:spLocks noGrp="1" noChangeArrowheads="1"/>
          </p:cNvSpPr>
          <p:nvPr>
            <p:ph idx="1"/>
          </p:nvPr>
        </p:nvSpPr>
        <p:spPr>
          <a:xfrm>
            <a:off x="5943600" y="228600"/>
            <a:ext cx="1905000" cy="533400"/>
          </a:xfrm>
          <a:solidFill>
            <a:srgbClr val="FFFF00">
              <a:alpha val="40000"/>
            </a:srgbClr>
          </a:solidFill>
        </p:spPr>
        <p:txBody>
          <a:bodyPr/>
          <a:lstStyle/>
          <a:p>
            <a:pPr marL="0" indent="0" algn="ctr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调试界面</a:t>
            </a:r>
          </a:p>
        </p:txBody>
      </p:sp>
      <p:sp>
        <p:nvSpPr>
          <p:cNvPr id="4" name="Text Box 63"/>
          <p:cNvSpPr txBox="1">
            <a:spLocks noChangeArrowheads="1"/>
          </p:cNvSpPr>
          <p:nvPr/>
        </p:nvSpPr>
        <p:spPr bwMode="auto">
          <a:xfrm>
            <a:off x="1219200" y="54102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6600"/>
                </a:solidFill>
              </a:rPr>
              <a:t>寄存器：</a:t>
            </a:r>
          </a:p>
        </p:txBody>
      </p:sp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7118874" y="5613729"/>
            <a:ext cx="106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400" b="1" smtClean="0">
                <a:solidFill>
                  <a:srgbClr val="FF6600"/>
                </a:solidFill>
              </a:rPr>
              <a:t>内存</a:t>
            </a:r>
            <a:endParaRPr lang="en-US" altLang="zh-CN" sz="2400" b="1" smtClean="0">
              <a:solidFill>
                <a:srgbClr val="FF66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400" b="1" smtClean="0">
                <a:solidFill>
                  <a:srgbClr val="FF6600"/>
                </a:solidFill>
              </a:rPr>
              <a:t>变量</a:t>
            </a:r>
            <a:endParaRPr lang="zh-CN" altLang="en-US" sz="2400" b="1">
              <a:solidFill>
                <a:srgbClr val="FF6600"/>
              </a:solidFill>
            </a:endParaRPr>
          </a:p>
        </p:txBody>
      </p:sp>
      <p:sp>
        <p:nvSpPr>
          <p:cNvPr id="6" name="Text Box 65"/>
          <p:cNvSpPr txBox="1">
            <a:spLocks noChangeArrowheads="1"/>
          </p:cNvSpPr>
          <p:nvPr/>
        </p:nvSpPr>
        <p:spPr bwMode="auto">
          <a:xfrm>
            <a:off x="1524000" y="4343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6600"/>
                </a:solidFill>
              </a:rPr>
              <a:t>内存：</a:t>
            </a:r>
          </a:p>
        </p:txBody>
      </p:sp>
      <p:sp>
        <p:nvSpPr>
          <p:cNvPr id="7" name="Text Box 66"/>
          <p:cNvSpPr txBox="1">
            <a:spLocks noChangeArrowheads="1"/>
          </p:cNvSpPr>
          <p:nvPr/>
        </p:nvSpPr>
        <p:spPr bwMode="auto">
          <a:xfrm>
            <a:off x="7162800" y="19050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6600"/>
                </a:solidFill>
              </a:rPr>
              <a:t>源代码</a:t>
            </a: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auto">
          <a:xfrm>
            <a:off x="3065108" y="3874548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FF0066"/>
                </a:solidFill>
              </a:rPr>
              <a:t>&amp;Rval</a:t>
            </a:r>
            <a:endParaRPr lang="en-US" altLang="zh-CN">
              <a:solidFill>
                <a:srgbClr val="FF0066"/>
              </a:solidFill>
            </a:endParaRPr>
          </a:p>
        </p:txBody>
      </p:sp>
      <p:sp>
        <p:nvSpPr>
          <p:cNvPr id="9" name="AutoShape 45"/>
          <p:cNvSpPr>
            <a:spLocks noChangeArrowheads="1"/>
          </p:cNvSpPr>
          <p:nvPr/>
        </p:nvSpPr>
        <p:spPr bwMode="auto">
          <a:xfrm>
            <a:off x="3048000" y="4197874"/>
            <a:ext cx="762000" cy="17780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43"/>
          <p:cNvSpPr>
            <a:spLocks/>
          </p:cNvSpPr>
          <p:nvPr/>
        </p:nvSpPr>
        <p:spPr bwMode="auto">
          <a:xfrm>
            <a:off x="3766074" y="3937524"/>
            <a:ext cx="106363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" y="20"/>
              </a:cxn>
              <a:cxn ang="0">
                <a:pos x="44" y="104"/>
              </a:cxn>
            </a:cxnLst>
            <a:rect l="0" t="0" r="r" b="b"/>
            <a:pathLst>
              <a:path w="67" h="104">
                <a:moveTo>
                  <a:pt x="0" y="0"/>
                </a:moveTo>
                <a:cubicBezTo>
                  <a:pt x="26" y="1"/>
                  <a:pt x="53" y="3"/>
                  <a:pt x="60" y="20"/>
                </a:cubicBezTo>
                <a:cubicBezTo>
                  <a:pt x="67" y="37"/>
                  <a:pt x="55" y="70"/>
                  <a:pt x="44" y="104"/>
                </a:cubicBezTo>
              </a:path>
            </a:pathLst>
          </a:custGeom>
          <a:noFill/>
          <a:ln w="19050" cap="flat" cmpd="sng">
            <a:solidFill>
              <a:srgbClr val="FF0066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Line 68"/>
          <p:cNvSpPr>
            <a:spLocks noChangeShapeType="1"/>
          </p:cNvSpPr>
          <p:nvPr/>
        </p:nvSpPr>
        <p:spPr bwMode="auto">
          <a:xfrm>
            <a:off x="2743200" y="2609850"/>
            <a:ext cx="838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Line 68"/>
          <p:cNvSpPr>
            <a:spLocks noChangeShapeType="1"/>
          </p:cNvSpPr>
          <p:nvPr/>
        </p:nvSpPr>
        <p:spPr bwMode="auto">
          <a:xfrm>
            <a:off x="3867150" y="4559300"/>
            <a:ext cx="6223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68"/>
          <p:cNvSpPr>
            <a:spLocks noChangeShapeType="1"/>
          </p:cNvSpPr>
          <p:nvPr/>
        </p:nvSpPr>
        <p:spPr bwMode="auto">
          <a:xfrm>
            <a:off x="2743200" y="2489200"/>
            <a:ext cx="838200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68"/>
          <p:cNvSpPr>
            <a:spLocks noChangeShapeType="1"/>
          </p:cNvSpPr>
          <p:nvPr/>
        </p:nvSpPr>
        <p:spPr bwMode="auto">
          <a:xfrm>
            <a:off x="3175000" y="4559300"/>
            <a:ext cx="622300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68"/>
          <p:cNvSpPr>
            <a:spLocks noChangeShapeType="1"/>
          </p:cNvSpPr>
          <p:nvPr/>
        </p:nvSpPr>
        <p:spPr bwMode="auto">
          <a:xfrm>
            <a:off x="2743200" y="2863850"/>
            <a:ext cx="838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68"/>
          <p:cNvSpPr>
            <a:spLocks noChangeShapeType="1"/>
          </p:cNvSpPr>
          <p:nvPr/>
        </p:nvSpPr>
        <p:spPr bwMode="auto">
          <a:xfrm>
            <a:off x="5226050" y="4559300"/>
            <a:ext cx="6223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Line 68"/>
          <p:cNvSpPr>
            <a:spLocks noChangeShapeType="1"/>
          </p:cNvSpPr>
          <p:nvPr/>
        </p:nvSpPr>
        <p:spPr bwMode="auto">
          <a:xfrm>
            <a:off x="2743200" y="2730500"/>
            <a:ext cx="838200" cy="0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68"/>
          <p:cNvSpPr>
            <a:spLocks noChangeShapeType="1"/>
          </p:cNvSpPr>
          <p:nvPr/>
        </p:nvSpPr>
        <p:spPr bwMode="auto">
          <a:xfrm>
            <a:off x="4552950" y="4559300"/>
            <a:ext cx="622300" cy="0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</a:rPr>
              <a:t>Visual Studio </a:t>
            </a:r>
            <a:r>
              <a:rPr lang="en-US" altLang="zh-CN" sz="2800" b="1" smtClean="0">
                <a:solidFill>
                  <a:srgbClr val="0000FF"/>
                </a:solidFill>
              </a:rPr>
              <a:t>2008</a:t>
            </a:r>
            <a:r>
              <a:rPr lang="zh-CN" altLang="en-US" sz="2800" b="1" smtClean="0">
                <a:solidFill>
                  <a:srgbClr val="0000FF"/>
                </a:solidFill>
              </a:rPr>
              <a:t>环境</a:t>
            </a:r>
            <a:r>
              <a:rPr lang="zh-CN" altLang="en-US" sz="2800" b="1">
                <a:solidFill>
                  <a:srgbClr val="0000FF"/>
                </a:solidFill>
              </a:rPr>
              <a:t>下调试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610600" cy="609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七、调试其他汇编程序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85875"/>
            <a:ext cx="3219450" cy="404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2475" y="1700450"/>
            <a:ext cx="3819525" cy="307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04800" y="2971800"/>
            <a:ext cx="1828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</a:t>
            </a:r>
            <a:b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从项目</a:t>
            </a:r>
            <a:r>
              <a:rPr lang="zh-CN" altLang="en-US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中移除当前</a:t>
            </a:r>
            <a:r>
              <a:rPr lang="zh-CN" altLang="en-US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汇编程序</a:t>
            </a:r>
            <a:endParaRPr lang="zh-CN" altLang="en-US" sz="2800" b="1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1119425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 </a:t>
            </a:r>
            <a:r>
              <a:rPr lang="zh-CN" altLang="en-US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添加新的汇编程序</a:t>
            </a:r>
            <a:endParaRPr lang="zh-CN" altLang="en-US" sz="2800" b="1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9600" y="5168205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2438" indent="-452438"/>
            <a: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 </a:t>
            </a:r>
            <a:r>
              <a:rPr lang="zh-CN" altLang="en-US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</a:t>
            </a:r>
            <a:r>
              <a:rPr lang="zh-CN" altLang="en-US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编译</a:t>
            </a:r>
            <a: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链接</a:t>
            </a:r>
            <a: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Build→ Build </a:t>
            </a:r>
            <a: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调试 </a:t>
            </a:r>
            <a:r>
              <a:rPr lang="en-US" altLang="zh-CN" sz="28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…</a:t>
            </a:r>
            <a:endParaRPr lang="zh-CN" altLang="en-US" sz="2800" b="1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848600" cy="762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0000FF"/>
                </a:solidFill>
                <a:ea typeface="楷体_GB2312" pitchFamily="49" charset="-122"/>
              </a:rPr>
              <a:t>16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</a:rPr>
              <a:t>位汇编程序的编译及</a:t>
            </a:r>
            <a:r>
              <a:rPr lang="zh-CN" altLang="en-US" sz="4000" b="1" dirty="0" smtClean="0">
                <a:solidFill>
                  <a:srgbClr val="0000FF"/>
                </a:solidFill>
                <a:ea typeface="楷体_GB2312" pitchFamily="49" charset="-122"/>
              </a:rPr>
              <a:t>链接：</a:t>
            </a:r>
            <a:endParaRPr lang="zh-CN" altLang="en-US" sz="40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667000"/>
            <a:ext cx="8001000" cy="2819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800" b="1"/>
              <a:t>ML -c -Fl -Zi </a:t>
            </a:r>
            <a:r>
              <a:rPr lang="zh-CN" altLang="en-US" sz="2800" b="1"/>
              <a:t>文件名</a:t>
            </a:r>
            <a:r>
              <a:rPr lang="en-US" altLang="zh-CN" sz="2800" b="1"/>
              <a:t>.asm</a:t>
            </a:r>
            <a:endParaRPr lang="en-US" altLang="zh-CN" sz="2800"/>
          </a:p>
          <a:p>
            <a:pPr marL="0" indent="0">
              <a:buFontTx/>
              <a:buNone/>
            </a:pPr>
            <a:r>
              <a:rPr lang="en-US" altLang="zh-CN" sz="2800" b="1"/>
              <a:t>LINK /CODEVIEW </a:t>
            </a:r>
            <a:r>
              <a:rPr lang="zh-CN" altLang="en-US" sz="2800" b="1"/>
              <a:t>文件名</a:t>
            </a:r>
            <a:r>
              <a:rPr lang="en-US" altLang="zh-CN" sz="2800" b="1"/>
              <a:t>,,NUL,Irvine16;</a:t>
            </a:r>
            <a:r>
              <a:rPr lang="en-US" altLang="zh-CN" sz="2800"/>
              <a:t> 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648200" y="1890713"/>
            <a:ext cx="3429000" cy="547687"/>
          </a:xfrm>
          <a:prstGeom prst="rect">
            <a:avLst/>
          </a:prstGeom>
          <a:solidFill>
            <a:srgbClr val="FFFF99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</a:rPr>
              <a:t>注意！大小写敏感。</a:t>
            </a:r>
          </a:p>
        </p:txBody>
      </p:sp>
      <p:sp>
        <p:nvSpPr>
          <p:cNvPr id="43014" name="Freeform 6"/>
          <p:cNvSpPr>
            <a:spLocks/>
          </p:cNvSpPr>
          <p:nvPr/>
        </p:nvSpPr>
        <p:spPr bwMode="auto">
          <a:xfrm>
            <a:off x="1981200" y="2133600"/>
            <a:ext cx="2667000" cy="685800"/>
          </a:xfrm>
          <a:custGeom>
            <a:avLst/>
            <a:gdLst/>
            <a:ahLst/>
            <a:cxnLst>
              <a:cxn ang="0">
                <a:pos x="2064" y="0"/>
              </a:cxn>
              <a:cxn ang="0">
                <a:pos x="576" y="96"/>
              </a:cxn>
              <a:cxn ang="0">
                <a:pos x="0" y="432"/>
              </a:cxn>
            </a:cxnLst>
            <a:rect l="0" t="0" r="r" b="b"/>
            <a:pathLst>
              <a:path w="2064" h="432">
                <a:moveTo>
                  <a:pt x="2064" y="0"/>
                </a:moveTo>
                <a:cubicBezTo>
                  <a:pt x="1492" y="12"/>
                  <a:pt x="920" y="24"/>
                  <a:pt x="576" y="96"/>
                </a:cubicBezTo>
                <a:cubicBezTo>
                  <a:pt x="232" y="168"/>
                  <a:pt x="116" y="300"/>
                  <a:pt x="0" y="432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15" name="Freeform 7"/>
          <p:cNvSpPr>
            <a:spLocks/>
          </p:cNvSpPr>
          <p:nvPr/>
        </p:nvSpPr>
        <p:spPr bwMode="auto">
          <a:xfrm>
            <a:off x="2590800" y="2133600"/>
            <a:ext cx="2057400" cy="549275"/>
          </a:xfrm>
          <a:custGeom>
            <a:avLst/>
            <a:gdLst/>
            <a:ahLst/>
            <a:cxnLst>
              <a:cxn ang="0">
                <a:pos x="2064" y="0"/>
              </a:cxn>
              <a:cxn ang="0">
                <a:pos x="576" y="96"/>
              </a:cxn>
              <a:cxn ang="0">
                <a:pos x="0" y="432"/>
              </a:cxn>
            </a:cxnLst>
            <a:rect l="0" t="0" r="r" b="b"/>
            <a:pathLst>
              <a:path w="2064" h="432">
                <a:moveTo>
                  <a:pt x="2064" y="0"/>
                </a:moveTo>
                <a:cubicBezTo>
                  <a:pt x="1492" y="12"/>
                  <a:pt x="920" y="24"/>
                  <a:pt x="576" y="96"/>
                </a:cubicBezTo>
                <a:cubicBezTo>
                  <a:pt x="232" y="168"/>
                  <a:pt x="116" y="300"/>
                  <a:pt x="0" y="432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16" name="Freeform 8"/>
          <p:cNvSpPr>
            <a:spLocks/>
          </p:cNvSpPr>
          <p:nvPr/>
        </p:nvSpPr>
        <p:spPr bwMode="auto">
          <a:xfrm>
            <a:off x="3276600" y="2133600"/>
            <a:ext cx="1371600" cy="549275"/>
          </a:xfrm>
          <a:custGeom>
            <a:avLst/>
            <a:gdLst/>
            <a:ahLst/>
            <a:cxnLst>
              <a:cxn ang="0">
                <a:pos x="2064" y="0"/>
              </a:cxn>
              <a:cxn ang="0">
                <a:pos x="576" y="96"/>
              </a:cxn>
              <a:cxn ang="0">
                <a:pos x="0" y="432"/>
              </a:cxn>
            </a:cxnLst>
            <a:rect l="0" t="0" r="r" b="b"/>
            <a:pathLst>
              <a:path w="2064" h="432">
                <a:moveTo>
                  <a:pt x="2064" y="0"/>
                </a:moveTo>
                <a:cubicBezTo>
                  <a:pt x="1492" y="12"/>
                  <a:pt x="920" y="24"/>
                  <a:pt x="576" y="96"/>
                </a:cubicBezTo>
                <a:cubicBezTo>
                  <a:pt x="232" y="168"/>
                  <a:pt x="116" y="300"/>
                  <a:pt x="0" y="432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685800" y="5000625"/>
            <a:ext cx="7848600" cy="485775"/>
          </a:xfrm>
          <a:prstGeom prst="rect">
            <a:avLst/>
          </a:prstGeom>
          <a:solidFill>
            <a:srgbClr val="CCFF99"/>
          </a:solidFill>
          <a:ln w="28575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LINK &lt;objs&gt;,&lt;exefile&gt;,&lt;mapfile&gt;,&lt;libs&gt;,&lt;deffile&gt;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1524000" y="4238625"/>
            <a:ext cx="1219200" cy="485775"/>
          </a:xfrm>
          <a:prstGeom prst="rect">
            <a:avLst/>
          </a:prstGeom>
          <a:solidFill>
            <a:srgbClr val="CCFF99"/>
          </a:solidFill>
          <a:ln w="28575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66"/>
                </a:solidFill>
              </a:rPr>
              <a:t>文件名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2895600" y="4238625"/>
            <a:ext cx="1828800" cy="485775"/>
          </a:xfrm>
          <a:prstGeom prst="rect">
            <a:avLst/>
          </a:prstGeom>
          <a:solidFill>
            <a:srgbClr val="CCFF99"/>
          </a:solidFill>
          <a:ln w="28575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EXE</a:t>
            </a:r>
            <a:r>
              <a:rPr lang="zh-CN" altLang="en-US" sz="2400" b="1">
                <a:solidFill>
                  <a:srgbClr val="FF0066"/>
                </a:solidFill>
              </a:rPr>
              <a:t>文件名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4876800" y="4238625"/>
            <a:ext cx="1524000" cy="485775"/>
          </a:xfrm>
          <a:prstGeom prst="rect">
            <a:avLst/>
          </a:prstGeom>
          <a:solidFill>
            <a:srgbClr val="CCFF99"/>
          </a:solidFill>
          <a:ln w="28575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66"/>
                </a:solidFill>
              </a:rPr>
              <a:t>MAP</a:t>
            </a:r>
            <a:r>
              <a:rPr lang="zh-CN" altLang="en-US" sz="2400" b="1">
                <a:solidFill>
                  <a:srgbClr val="FF0066"/>
                </a:solidFill>
              </a:rPr>
              <a:t>文件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6553200" y="4238625"/>
            <a:ext cx="533400" cy="485775"/>
          </a:xfrm>
          <a:prstGeom prst="rect">
            <a:avLst/>
          </a:prstGeom>
          <a:solidFill>
            <a:srgbClr val="CCFF99"/>
          </a:solidFill>
          <a:ln w="28575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66"/>
                </a:solidFill>
              </a:rPr>
              <a:t>库</a:t>
            </a: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2209800" y="4724400"/>
            <a:ext cx="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3505200" y="4724400"/>
            <a:ext cx="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5181600" y="4724400"/>
            <a:ext cx="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flipH="1">
            <a:off x="6477000" y="4724400"/>
            <a:ext cx="22860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28" name="Freeform 20"/>
          <p:cNvSpPr>
            <a:spLocks/>
          </p:cNvSpPr>
          <p:nvPr/>
        </p:nvSpPr>
        <p:spPr bwMode="auto">
          <a:xfrm>
            <a:off x="2514600" y="3581400"/>
            <a:ext cx="2209800" cy="6096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336" y="192"/>
              </a:cxn>
              <a:cxn ang="0">
                <a:pos x="1104" y="144"/>
              </a:cxn>
              <a:cxn ang="0">
                <a:pos x="1392" y="0"/>
              </a:cxn>
            </a:cxnLst>
            <a:rect l="0" t="0" r="r" b="b"/>
            <a:pathLst>
              <a:path w="1392" h="384">
                <a:moveTo>
                  <a:pt x="0" y="384"/>
                </a:moveTo>
                <a:cubicBezTo>
                  <a:pt x="76" y="308"/>
                  <a:pt x="152" y="232"/>
                  <a:pt x="336" y="192"/>
                </a:cubicBezTo>
                <a:cubicBezTo>
                  <a:pt x="520" y="152"/>
                  <a:pt x="928" y="176"/>
                  <a:pt x="1104" y="144"/>
                </a:cubicBezTo>
                <a:cubicBezTo>
                  <a:pt x="1280" y="112"/>
                  <a:pt x="1336" y="56"/>
                  <a:pt x="1392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29" name="Freeform 21"/>
          <p:cNvSpPr>
            <a:spLocks/>
          </p:cNvSpPr>
          <p:nvPr/>
        </p:nvSpPr>
        <p:spPr bwMode="auto">
          <a:xfrm>
            <a:off x="4114800" y="3657600"/>
            <a:ext cx="1447800" cy="5334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192" y="240"/>
              </a:cxn>
              <a:cxn ang="0">
                <a:pos x="768" y="192"/>
              </a:cxn>
              <a:cxn ang="0">
                <a:pos x="912" y="0"/>
              </a:cxn>
            </a:cxnLst>
            <a:rect l="0" t="0" r="r" b="b"/>
            <a:pathLst>
              <a:path w="912" h="384">
                <a:moveTo>
                  <a:pt x="0" y="384"/>
                </a:moveTo>
                <a:cubicBezTo>
                  <a:pt x="32" y="328"/>
                  <a:pt x="64" y="272"/>
                  <a:pt x="192" y="240"/>
                </a:cubicBezTo>
                <a:cubicBezTo>
                  <a:pt x="320" y="208"/>
                  <a:pt x="648" y="232"/>
                  <a:pt x="768" y="192"/>
                </a:cubicBezTo>
                <a:cubicBezTo>
                  <a:pt x="888" y="152"/>
                  <a:pt x="900" y="76"/>
                  <a:pt x="912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 flipV="1">
            <a:off x="6019800" y="36576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 flipV="1">
            <a:off x="6858000" y="36576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381000" y="1447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800" b="1"/>
              <a:t>DOS</a:t>
            </a:r>
            <a:r>
              <a:rPr lang="zh-CN" altLang="en-US" sz="2800" b="1"/>
              <a:t>下键入以下命令：</a:t>
            </a:r>
            <a:r>
              <a:rPr lang="zh-CN" altLang="en-US" sz="2800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34" name="Picture 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8839200" cy="594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5340" name="Group 44"/>
          <p:cNvGrpSpPr>
            <a:grpSpLocks/>
          </p:cNvGrpSpPr>
          <p:nvPr/>
        </p:nvGrpSpPr>
        <p:grpSpPr bwMode="auto">
          <a:xfrm>
            <a:off x="2514600" y="3594100"/>
            <a:ext cx="1084263" cy="366713"/>
            <a:chOff x="384" y="2208"/>
            <a:chExt cx="683" cy="231"/>
          </a:xfrm>
        </p:grpSpPr>
        <p:sp>
          <p:nvSpPr>
            <p:cNvPr id="55336" name="Text Box 40"/>
            <p:cNvSpPr txBox="1">
              <a:spLocks noChangeArrowheads="1"/>
            </p:cNvSpPr>
            <p:nvPr/>
          </p:nvSpPr>
          <p:spPr bwMode="auto">
            <a:xfrm>
              <a:off x="384" y="2208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66"/>
                  </a:solidFill>
                </a:rPr>
                <a:t>&amp;source</a:t>
              </a:r>
            </a:p>
          </p:txBody>
        </p:sp>
        <p:sp>
          <p:nvSpPr>
            <p:cNvPr id="55339" name="Freeform 43"/>
            <p:cNvSpPr>
              <a:spLocks/>
            </p:cNvSpPr>
            <p:nvPr/>
          </p:nvSpPr>
          <p:spPr bwMode="auto">
            <a:xfrm>
              <a:off x="1000" y="2268"/>
              <a:ext cx="67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20"/>
                </a:cxn>
                <a:cxn ang="0">
                  <a:pos x="44" y="104"/>
                </a:cxn>
              </a:cxnLst>
              <a:rect l="0" t="0" r="r" b="b"/>
              <a:pathLst>
                <a:path w="67" h="104">
                  <a:moveTo>
                    <a:pt x="0" y="0"/>
                  </a:moveTo>
                  <a:cubicBezTo>
                    <a:pt x="26" y="1"/>
                    <a:pt x="53" y="3"/>
                    <a:pt x="60" y="20"/>
                  </a:cubicBezTo>
                  <a:cubicBezTo>
                    <a:pt x="67" y="37"/>
                    <a:pt x="55" y="70"/>
                    <a:pt x="44" y="104"/>
                  </a:cubicBezTo>
                </a:path>
              </a:pathLst>
            </a:custGeom>
            <a:noFill/>
            <a:ln w="19050" cap="flat" cmpd="sng">
              <a:solidFill>
                <a:srgbClr val="FF0066"/>
              </a:solidFill>
              <a:prstDash val="solid"/>
              <a:round/>
              <a:headEnd type="none" w="med" len="med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41" name="AutoShape 45"/>
          <p:cNvSpPr>
            <a:spLocks noChangeArrowheads="1"/>
          </p:cNvSpPr>
          <p:nvPr/>
        </p:nvSpPr>
        <p:spPr bwMode="auto">
          <a:xfrm>
            <a:off x="2508250" y="3949700"/>
            <a:ext cx="685800" cy="21590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42" name="Text Box 46"/>
          <p:cNvSpPr txBox="1">
            <a:spLocks noChangeArrowheads="1"/>
          </p:cNvSpPr>
          <p:nvPr/>
        </p:nvSpPr>
        <p:spPr bwMode="auto">
          <a:xfrm>
            <a:off x="4781550" y="62007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0066"/>
                </a:solidFill>
              </a:rPr>
              <a:t>C</a:t>
            </a:r>
          </a:p>
        </p:txBody>
      </p:sp>
      <p:sp>
        <p:nvSpPr>
          <p:cNvPr id="55343" name="Text Box 47"/>
          <p:cNvSpPr txBox="1">
            <a:spLocks noChangeArrowheads="1"/>
          </p:cNvSpPr>
          <p:nvPr/>
        </p:nvSpPr>
        <p:spPr bwMode="auto">
          <a:xfrm>
            <a:off x="3944938" y="6200775"/>
            <a:ext cx="31591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0066"/>
                </a:solidFill>
              </a:rPr>
              <a:t>A</a:t>
            </a:r>
          </a:p>
        </p:txBody>
      </p:sp>
      <p:sp>
        <p:nvSpPr>
          <p:cNvPr id="55345" name="Text Box 49"/>
          <p:cNvSpPr txBox="1">
            <a:spLocks noChangeArrowheads="1"/>
          </p:cNvSpPr>
          <p:nvPr/>
        </p:nvSpPr>
        <p:spPr bwMode="auto">
          <a:xfrm>
            <a:off x="3146425" y="6200775"/>
            <a:ext cx="3524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0066"/>
                </a:solidFill>
              </a:rPr>
              <a:t>S</a:t>
            </a:r>
          </a:p>
        </p:txBody>
      </p:sp>
      <p:sp>
        <p:nvSpPr>
          <p:cNvPr id="55346" name="Text Box 50"/>
          <p:cNvSpPr txBox="1">
            <a:spLocks noChangeArrowheads="1"/>
          </p:cNvSpPr>
          <p:nvPr/>
        </p:nvSpPr>
        <p:spPr bwMode="auto">
          <a:xfrm>
            <a:off x="1930400" y="62007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0066"/>
                </a:solidFill>
              </a:rPr>
              <a:t>O</a:t>
            </a:r>
          </a:p>
        </p:txBody>
      </p:sp>
      <p:sp>
        <p:nvSpPr>
          <p:cNvPr id="55347" name="Text Box 51"/>
          <p:cNvSpPr txBox="1">
            <a:spLocks noChangeArrowheads="1"/>
          </p:cNvSpPr>
          <p:nvPr/>
        </p:nvSpPr>
        <p:spPr bwMode="auto">
          <a:xfrm>
            <a:off x="4394200" y="6200775"/>
            <a:ext cx="3508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0066"/>
                </a:solidFill>
              </a:rPr>
              <a:t>P</a:t>
            </a:r>
          </a:p>
        </p:txBody>
      </p:sp>
      <p:sp>
        <p:nvSpPr>
          <p:cNvPr id="55348" name="Text Box 52"/>
          <p:cNvSpPr txBox="1">
            <a:spLocks noChangeArrowheads="1"/>
          </p:cNvSpPr>
          <p:nvPr/>
        </p:nvSpPr>
        <p:spPr bwMode="auto">
          <a:xfrm>
            <a:off x="2336800" y="62007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0066"/>
                </a:solidFill>
              </a:rPr>
              <a:t>D</a:t>
            </a:r>
          </a:p>
        </p:txBody>
      </p:sp>
      <p:sp>
        <p:nvSpPr>
          <p:cNvPr id="55349" name="Text Box 53"/>
          <p:cNvSpPr txBox="1">
            <a:spLocks noChangeArrowheads="1"/>
          </p:cNvSpPr>
          <p:nvPr/>
        </p:nvSpPr>
        <p:spPr bwMode="auto">
          <a:xfrm>
            <a:off x="2749550" y="62007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0066"/>
                </a:solidFill>
              </a:rPr>
              <a:t>I</a:t>
            </a:r>
          </a:p>
        </p:txBody>
      </p:sp>
      <p:sp>
        <p:nvSpPr>
          <p:cNvPr id="55350" name="Text Box 54"/>
          <p:cNvSpPr txBox="1">
            <a:spLocks noChangeArrowheads="1"/>
          </p:cNvSpPr>
          <p:nvPr/>
        </p:nvSpPr>
        <p:spPr bwMode="auto">
          <a:xfrm>
            <a:off x="3562350" y="62007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0066"/>
                </a:solidFill>
              </a:rPr>
              <a:t>Z</a:t>
            </a:r>
          </a:p>
        </p:txBody>
      </p:sp>
      <p:sp>
        <p:nvSpPr>
          <p:cNvPr id="55351" name="Line 55"/>
          <p:cNvSpPr>
            <a:spLocks noChangeShapeType="1"/>
          </p:cNvSpPr>
          <p:nvPr/>
        </p:nvSpPr>
        <p:spPr bwMode="auto">
          <a:xfrm flipV="1">
            <a:off x="2133600" y="5562600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52" name="Line 56"/>
          <p:cNvSpPr>
            <a:spLocks noChangeShapeType="1"/>
          </p:cNvSpPr>
          <p:nvPr/>
        </p:nvSpPr>
        <p:spPr bwMode="auto">
          <a:xfrm flipV="1">
            <a:off x="2520950" y="5562600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53" name="Line 57"/>
          <p:cNvSpPr>
            <a:spLocks noChangeShapeType="1"/>
          </p:cNvSpPr>
          <p:nvPr/>
        </p:nvSpPr>
        <p:spPr bwMode="auto">
          <a:xfrm flipV="1">
            <a:off x="2933700" y="5562600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54" name="Line 58"/>
          <p:cNvSpPr>
            <a:spLocks noChangeShapeType="1"/>
          </p:cNvSpPr>
          <p:nvPr/>
        </p:nvSpPr>
        <p:spPr bwMode="auto">
          <a:xfrm flipV="1">
            <a:off x="3327400" y="5562600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55" name="Line 59"/>
          <p:cNvSpPr>
            <a:spLocks noChangeShapeType="1"/>
          </p:cNvSpPr>
          <p:nvPr/>
        </p:nvSpPr>
        <p:spPr bwMode="auto">
          <a:xfrm flipV="1">
            <a:off x="3740150" y="5562600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56" name="Line 60"/>
          <p:cNvSpPr>
            <a:spLocks noChangeShapeType="1"/>
          </p:cNvSpPr>
          <p:nvPr/>
        </p:nvSpPr>
        <p:spPr bwMode="auto">
          <a:xfrm flipV="1">
            <a:off x="4146550" y="5562600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57" name="Line 61"/>
          <p:cNvSpPr>
            <a:spLocks noChangeShapeType="1"/>
          </p:cNvSpPr>
          <p:nvPr/>
        </p:nvSpPr>
        <p:spPr bwMode="auto">
          <a:xfrm flipV="1">
            <a:off x="4552950" y="5562600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58" name="Line 62"/>
          <p:cNvSpPr>
            <a:spLocks noChangeShapeType="1"/>
          </p:cNvSpPr>
          <p:nvPr/>
        </p:nvSpPr>
        <p:spPr bwMode="auto">
          <a:xfrm flipV="1">
            <a:off x="4965700" y="5562600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59" name="Text Box 63"/>
          <p:cNvSpPr txBox="1">
            <a:spLocks noChangeArrowheads="1"/>
          </p:cNvSpPr>
          <p:nvPr/>
        </p:nvSpPr>
        <p:spPr bwMode="auto">
          <a:xfrm>
            <a:off x="685800" y="48768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6600"/>
                </a:solidFill>
              </a:rPr>
              <a:t>寄存器：</a:t>
            </a:r>
          </a:p>
        </p:txBody>
      </p:sp>
      <p:sp>
        <p:nvSpPr>
          <p:cNvPr id="55360" name="Text Box 64"/>
          <p:cNvSpPr txBox="1">
            <a:spLocks noChangeArrowheads="1"/>
          </p:cNvSpPr>
          <p:nvPr/>
        </p:nvSpPr>
        <p:spPr bwMode="auto">
          <a:xfrm>
            <a:off x="6477000" y="5105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6600"/>
                </a:solidFill>
              </a:rPr>
              <a:t>内存变量</a:t>
            </a:r>
          </a:p>
        </p:txBody>
      </p:sp>
      <p:sp>
        <p:nvSpPr>
          <p:cNvPr id="55361" name="Text Box 65"/>
          <p:cNvSpPr txBox="1">
            <a:spLocks noChangeArrowheads="1"/>
          </p:cNvSpPr>
          <p:nvPr/>
        </p:nvSpPr>
        <p:spPr bwMode="auto">
          <a:xfrm>
            <a:off x="990600" y="4038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6600"/>
                </a:solidFill>
              </a:rPr>
              <a:t>内存：</a:t>
            </a:r>
          </a:p>
        </p:txBody>
      </p:sp>
      <p:sp>
        <p:nvSpPr>
          <p:cNvPr id="55362" name="Text Box 66"/>
          <p:cNvSpPr txBox="1">
            <a:spLocks noChangeArrowheads="1"/>
          </p:cNvSpPr>
          <p:nvPr/>
        </p:nvSpPr>
        <p:spPr bwMode="auto">
          <a:xfrm>
            <a:off x="7239000" y="2362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6600"/>
                </a:solidFill>
              </a:rPr>
              <a:t>源代码</a:t>
            </a:r>
          </a:p>
        </p:txBody>
      </p:sp>
      <p:sp>
        <p:nvSpPr>
          <p:cNvPr id="55363" name="AutoShape 67"/>
          <p:cNvSpPr>
            <a:spLocks noChangeArrowheads="1"/>
          </p:cNvSpPr>
          <p:nvPr/>
        </p:nvSpPr>
        <p:spPr bwMode="auto">
          <a:xfrm>
            <a:off x="2185988" y="1600200"/>
            <a:ext cx="638175" cy="182563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64" name="Line 68"/>
          <p:cNvSpPr>
            <a:spLocks noChangeShapeType="1"/>
          </p:cNvSpPr>
          <p:nvPr/>
        </p:nvSpPr>
        <p:spPr bwMode="auto">
          <a:xfrm>
            <a:off x="3460750" y="1758950"/>
            <a:ext cx="19494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65" name="Line 69"/>
          <p:cNvSpPr>
            <a:spLocks noChangeShapeType="1"/>
          </p:cNvSpPr>
          <p:nvPr/>
        </p:nvSpPr>
        <p:spPr bwMode="auto">
          <a:xfrm>
            <a:off x="7258050" y="4330700"/>
            <a:ext cx="1447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67" name="Rectangle 71"/>
          <p:cNvSpPr>
            <a:spLocks noGrp="1" noChangeArrowheads="1"/>
          </p:cNvSpPr>
          <p:nvPr>
            <p:ph type="title"/>
          </p:nvPr>
        </p:nvSpPr>
        <p:spPr>
          <a:xfrm>
            <a:off x="3962400" y="533400"/>
            <a:ext cx="4953000" cy="914400"/>
          </a:xfrm>
          <a:solidFill>
            <a:srgbClr val="FFEF66">
              <a:alpha val="39999"/>
            </a:srgbClr>
          </a:solidFill>
          <a:ln/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利用</a:t>
            </a:r>
            <a:r>
              <a:rPr lang="en-US" altLang="zh-CN" sz="2800" b="1">
                <a:solidFill>
                  <a:srgbClr val="0000FF"/>
                </a:solidFill>
              </a:rPr>
              <a:t>Visual Studio Debugger</a:t>
            </a:r>
            <a:br>
              <a:rPr lang="en-US" altLang="zh-CN" sz="2800" b="1">
                <a:solidFill>
                  <a:srgbClr val="0000FF"/>
                </a:solidFill>
              </a:rPr>
            </a:br>
            <a:r>
              <a:rPr lang="zh-CN" altLang="en-US" sz="2800" b="1">
                <a:solidFill>
                  <a:srgbClr val="0000FF"/>
                </a:solidFill>
              </a:rPr>
              <a:t>调试</a:t>
            </a:r>
            <a:r>
              <a:rPr lang="en-US" altLang="zh-CN" sz="2800" b="1">
                <a:solidFill>
                  <a:srgbClr val="0000FF"/>
                </a:solidFill>
              </a:rPr>
              <a:t>32</a:t>
            </a:r>
            <a:r>
              <a:rPr lang="zh-CN" altLang="en-US" sz="2800" b="1">
                <a:solidFill>
                  <a:srgbClr val="0000FF"/>
                </a:solidFill>
              </a:rPr>
              <a:t>位汇编语言程序：</a:t>
            </a:r>
          </a:p>
        </p:txBody>
      </p:sp>
      <p:sp>
        <p:nvSpPr>
          <p:cNvPr id="55368" name="Line 72"/>
          <p:cNvSpPr>
            <a:spLocks noChangeShapeType="1"/>
          </p:cNvSpPr>
          <p:nvPr/>
        </p:nvSpPr>
        <p:spPr bwMode="auto">
          <a:xfrm>
            <a:off x="2654300" y="4311650"/>
            <a:ext cx="42989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" name="动作按钮: 信息 31">
            <a:hlinkClick r:id="rId3" action="ppaction://hlinksldjump" highlightClick="1"/>
          </p:cNvPr>
          <p:cNvSpPr/>
          <p:nvPr/>
        </p:nvSpPr>
        <p:spPr>
          <a:xfrm>
            <a:off x="5334000" y="6248400"/>
            <a:ext cx="381000" cy="381000"/>
          </a:xfrm>
          <a:prstGeom prst="actionButtonInformatio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3"/>
          <p:cNvSpPr>
            <a:spLocks noGrp="1" noChangeArrowheads="1"/>
          </p:cNvSpPr>
          <p:nvPr>
            <p:ph idx="1"/>
          </p:nvPr>
        </p:nvSpPr>
        <p:spPr>
          <a:xfrm>
            <a:off x="6858000" y="1447800"/>
            <a:ext cx="1905000" cy="533400"/>
          </a:xfrm>
          <a:solidFill>
            <a:srgbClr val="FFFF00">
              <a:alpha val="40000"/>
            </a:srgbClr>
          </a:solidFill>
        </p:spPr>
        <p:txBody>
          <a:bodyPr/>
          <a:lstStyle/>
          <a:p>
            <a:pPr marL="0" indent="0" algn="ctr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调试界面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1143000"/>
          </a:xfrm>
        </p:spPr>
        <p:txBody>
          <a:bodyPr/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利用</a:t>
            </a:r>
            <a:r>
              <a:rPr lang="en-US" altLang="zh-CN" sz="3600" b="1">
                <a:solidFill>
                  <a:srgbClr val="0000FF"/>
                </a:solidFill>
              </a:rPr>
              <a:t>Visual Studio Debugger</a:t>
            </a:r>
            <a:br>
              <a:rPr lang="en-US" altLang="zh-CN" sz="3600" b="1">
                <a:solidFill>
                  <a:srgbClr val="0000FF"/>
                </a:solidFill>
              </a:rPr>
            </a:br>
            <a:r>
              <a:rPr lang="zh-CN" altLang="en-US" sz="3600" b="1">
                <a:solidFill>
                  <a:srgbClr val="0000FF"/>
                </a:solidFill>
              </a:rPr>
              <a:t>调试</a:t>
            </a:r>
            <a:r>
              <a:rPr lang="en-US" altLang="zh-CN" sz="3600" b="1">
                <a:solidFill>
                  <a:srgbClr val="0000FF"/>
                </a:solidFill>
              </a:rPr>
              <a:t>32</a:t>
            </a:r>
            <a:r>
              <a:rPr lang="zh-CN" altLang="en-US" sz="3600" b="1">
                <a:solidFill>
                  <a:srgbClr val="0000FF"/>
                </a:solidFill>
              </a:rPr>
              <a:t>位汇编语言程序：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3352800" cy="1752600"/>
          </a:xfrm>
          <a:solidFill>
            <a:srgbClr val="CCFF99"/>
          </a:solidFill>
          <a:ln w="28575">
            <a:solidFill>
              <a:srgbClr val="FF6600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265113" indent="-265113">
              <a:spcBef>
                <a:spcPct val="10000"/>
              </a:spcBef>
              <a:buFontTx/>
              <a:buNone/>
            </a:pPr>
            <a:r>
              <a:rPr lang="zh-CN" altLang="en-US" sz="3600" b="1" dirty="0">
                <a:solidFill>
                  <a:srgbClr val="CC0066"/>
                </a:solidFill>
                <a:ea typeface="楷体_GB2312" pitchFamily="49" charset="-122"/>
              </a:rPr>
              <a:t>快捷键：</a:t>
            </a:r>
          </a:p>
          <a:p>
            <a:pPr marL="265113" indent="-265113"/>
            <a:r>
              <a:rPr lang="en-US" altLang="zh-CN" sz="2800" b="1" dirty="0"/>
              <a:t>Step Over (F10)</a:t>
            </a:r>
          </a:p>
          <a:p>
            <a:pPr marL="265113" indent="-265113"/>
            <a:r>
              <a:rPr lang="en-US" altLang="zh-CN" sz="2800" b="1" dirty="0"/>
              <a:t>Step Into (F11)</a:t>
            </a:r>
            <a:endParaRPr lang="en-US" altLang="zh-CN" sz="3600" b="1" dirty="0">
              <a:solidFill>
                <a:srgbClr val="006600"/>
              </a:solidFill>
              <a:ea typeface="楷体_GB2312" pitchFamily="49" charset="-122"/>
            </a:endParaRPr>
          </a:p>
        </p:txBody>
      </p:sp>
      <p:graphicFrame>
        <p:nvGraphicFramePr>
          <p:cNvPr id="53317" name="Group 69"/>
          <p:cNvGraphicFramePr>
            <a:graphicFrameLocks noGrp="1"/>
          </p:cNvGraphicFramePr>
          <p:nvPr/>
        </p:nvGraphicFramePr>
        <p:xfrm>
          <a:off x="3886200" y="1895475"/>
          <a:ext cx="4572000" cy="4663440"/>
        </p:xfrm>
        <a:graphic>
          <a:graphicData uri="http://schemas.openxmlformats.org/drawingml/2006/table">
            <a:tbl>
              <a:tblPr/>
              <a:tblGrid>
                <a:gridCol w="2133600"/>
                <a:gridCol w="24384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Flag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Abbreviation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verflow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OV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irection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nterrupt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EI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PL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Z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ZR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ux Carry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AC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arry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3306" name="Rectangle 58"/>
          <p:cNvSpPr>
            <a:spLocks noChangeArrowheads="1"/>
          </p:cNvSpPr>
          <p:nvPr/>
        </p:nvSpPr>
        <p:spPr bwMode="auto">
          <a:xfrm>
            <a:off x="3733800" y="1219200"/>
            <a:ext cx="449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</a:pPr>
            <a:r>
              <a:rPr lang="zh-CN" altLang="en-US" sz="3600" b="1" dirty="0">
                <a:solidFill>
                  <a:srgbClr val="CC0066"/>
                </a:solidFill>
                <a:ea typeface="楷体_GB2312" pitchFamily="49" charset="-122"/>
              </a:rPr>
              <a:t>标志位的表示方法：</a:t>
            </a:r>
          </a:p>
        </p:txBody>
      </p:sp>
      <p:sp>
        <p:nvSpPr>
          <p:cNvPr id="6" name="动作按钮: 上一张 5">
            <a:hlinkClick r:id="" action="ppaction://hlinkshowjump?jump=lastslideviewed" highlightClick="1"/>
          </p:cNvPr>
          <p:cNvSpPr/>
          <p:nvPr/>
        </p:nvSpPr>
        <p:spPr>
          <a:xfrm>
            <a:off x="457200" y="1676400"/>
            <a:ext cx="457200" cy="457200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7848600" cy="8382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0000FF"/>
                </a:solidFill>
                <a:ea typeface="楷体_GB2312" pitchFamily="49" charset="-122"/>
              </a:rPr>
              <a:t>32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</a:rPr>
              <a:t>位汇编程序的编译及链接：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8153400" cy="28194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/>
              <a:t>ML -Zi -c -Fl -coff </a:t>
            </a:r>
            <a:r>
              <a:rPr lang="zh-CN" altLang="en-US" sz="2800" b="1"/>
              <a:t>文件名</a:t>
            </a:r>
            <a:r>
              <a:rPr lang="en-US" altLang="zh-CN" sz="2800" b="1"/>
              <a:t>.asm</a:t>
            </a:r>
          </a:p>
          <a:p>
            <a:pPr marL="0" indent="0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/>
              <a:t>LINK32 </a:t>
            </a:r>
            <a:r>
              <a:rPr lang="zh-CN" altLang="en-US" sz="2800" b="1"/>
              <a:t>文件名</a:t>
            </a:r>
            <a:r>
              <a:rPr lang="en-US" altLang="zh-CN" sz="2800" b="1"/>
              <a:t>.obj irvine32.lib kernel32.lib</a:t>
            </a:r>
            <a:br>
              <a:rPr lang="en-US" altLang="zh-CN" sz="2800" b="1"/>
            </a:br>
            <a:r>
              <a:rPr lang="en-US" altLang="zh-CN" sz="2800" b="1"/>
              <a:t>    /SUBSYSTEM:CONSOLE /DEBUG</a:t>
            </a:r>
            <a:endParaRPr lang="en-US" altLang="zh-CN" sz="2800"/>
          </a:p>
        </p:txBody>
      </p:sp>
      <p:sp>
        <p:nvSpPr>
          <p:cNvPr id="4" name="TextBox 3"/>
          <p:cNvSpPr txBox="1"/>
          <p:nvPr/>
        </p:nvSpPr>
        <p:spPr>
          <a:xfrm>
            <a:off x="6629400" y="5054025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在同一行</a:t>
            </a:r>
            <a:endParaRPr lang="zh-CN" altLang="en-US" sz="3200" b="1" dirty="0">
              <a:solidFill>
                <a:srgbClr val="FF0066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6200000" flipV="1">
            <a:off x="7086600" y="4419600"/>
            <a:ext cx="1295400" cy="228600"/>
          </a:xfrm>
          <a:prstGeom prst="straightConnector1">
            <a:avLst/>
          </a:prstGeom>
          <a:ln w="22225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V="1">
            <a:off x="6934200" y="4343400"/>
            <a:ext cx="838200" cy="838200"/>
          </a:xfrm>
          <a:prstGeom prst="straightConnector1">
            <a:avLst/>
          </a:prstGeom>
          <a:ln w="22225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848600" cy="838200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000099"/>
                </a:solidFill>
              </a:rPr>
              <a:t>建立</a:t>
            </a:r>
            <a:r>
              <a:rPr lang="zh-CN" altLang="en-US" sz="3600" b="1" dirty="0" smtClean="0">
                <a:solidFill>
                  <a:srgbClr val="CC0066"/>
                </a:solidFill>
              </a:rPr>
              <a:t>调试环境</a:t>
            </a:r>
            <a:r>
              <a:rPr lang="en-US" altLang="zh-CN" sz="3600" b="1" dirty="0" smtClean="0">
                <a:solidFill>
                  <a:srgbClr val="CC0066"/>
                </a:solidFill>
              </a:rPr>
              <a:t>(Debugger)</a:t>
            </a:r>
            <a:r>
              <a:rPr lang="zh-CN" altLang="en-US" sz="3600" b="1" dirty="0" smtClean="0">
                <a:solidFill>
                  <a:srgbClr val="000099"/>
                </a:solidFill>
              </a:rPr>
              <a:t>，可以：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696200" cy="5181600"/>
          </a:xfrm>
        </p:spPr>
        <p:txBody>
          <a:bodyPr/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n"/>
            </a:pPr>
            <a:r>
              <a:rPr lang="zh-CN" altLang="en-US" sz="2800" b="1" dirty="0"/>
              <a:t>单</a:t>
            </a:r>
            <a:r>
              <a:rPr lang="zh-CN" altLang="en-US" sz="2800" b="1" dirty="0" smtClean="0"/>
              <a:t>步执行程序；</a:t>
            </a:r>
            <a:endParaRPr lang="en-US" altLang="zh-CN" sz="2800" b="1" dirty="0" smtClean="0"/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n"/>
            </a:pPr>
            <a:r>
              <a:rPr lang="zh-CN" altLang="en-US" sz="2800" b="1" dirty="0" smtClean="0"/>
              <a:t>设置断点；</a:t>
            </a:r>
            <a:endParaRPr lang="en-US" altLang="zh-CN" sz="2800" b="1" dirty="0" smtClean="0"/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n"/>
            </a:pPr>
            <a:r>
              <a:rPr lang="zh-CN" altLang="en-US" sz="2800" b="1" dirty="0" smtClean="0"/>
              <a:t>程序执行过程中，</a:t>
            </a:r>
            <a:endParaRPr lang="en-US" altLang="zh-CN" sz="2800" b="1" dirty="0" smtClean="0"/>
          </a:p>
          <a:p>
            <a:pPr marL="806450" lvl="1" indent="-349250">
              <a:buClr>
                <a:srgbClr val="FF6600"/>
              </a:buClr>
              <a:buSzPct val="75000"/>
              <a:buFont typeface="Wingdings" pitchFamily="2" charset="2"/>
              <a:buChar char="u"/>
            </a:pPr>
            <a:r>
              <a:rPr lang="zh-CN" altLang="en-US" b="1" dirty="0" smtClean="0"/>
              <a:t>查看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修改</a:t>
            </a:r>
            <a:r>
              <a:rPr lang="en-US" altLang="zh-CN" b="1" dirty="0" smtClean="0"/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寄存器</a:t>
            </a:r>
            <a:r>
              <a:rPr lang="zh-CN" altLang="en-US" b="1" dirty="0" smtClean="0"/>
              <a:t>内容；</a:t>
            </a:r>
            <a:endParaRPr lang="en-US" altLang="zh-CN" b="1" dirty="0" smtClean="0"/>
          </a:p>
          <a:p>
            <a:pPr marL="806450" lvl="1" indent="-349250">
              <a:buClr>
                <a:srgbClr val="FF6600"/>
              </a:buClr>
              <a:buSzPct val="75000"/>
              <a:buFont typeface="Wingdings" pitchFamily="2" charset="2"/>
              <a:buChar char="u"/>
            </a:pPr>
            <a:r>
              <a:rPr lang="zh-CN" altLang="en-US" b="1" dirty="0" smtClean="0"/>
              <a:t>查看</a:t>
            </a:r>
            <a:r>
              <a:rPr lang="en-US" altLang="zh-CN" b="1" dirty="0" smtClean="0"/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状态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marL="806450" lvl="1" indent="-349250">
              <a:buClr>
                <a:srgbClr val="FF6600"/>
              </a:buClr>
              <a:buSzPct val="75000"/>
              <a:buFont typeface="Wingdings" pitchFamily="2" charset="2"/>
              <a:buChar char="u"/>
            </a:pPr>
            <a:r>
              <a:rPr lang="zh-CN" altLang="en-US" b="1" dirty="0" smtClean="0"/>
              <a:t>查看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修改</a:t>
            </a:r>
            <a:r>
              <a:rPr lang="zh-CN" altLang="en-US" b="1" dirty="0" smtClean="0">
                <a:solidFill>
                  <a:srgbClr val="FF0000"/>
                </a:solidFill>
              </a:rPr>
              <a:t>内存变量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marL="806450" lvl="1" indent="-349250">
              <a:buClr>
                <a:srgbClr val="FF6600"/>
              </a:buClr>
              <a:buSzPct val="75000"/>
              <a:buFont typeface="Wingdings" pitchFamily="2" charset="2"/>
              <a:buChar char="u"/>
            </a:pPr>
            <a:r>
              <a:rPr lang="zh-CN" altLang="en-US" b="1" dirty="0" smtClean="0"/>
              <a:t>查看</a:t>
            </a:r>
            <a:r>
              <a:rPr lang="zh-CN" altLang="en-US" b="1" dirty="0" smtClean="0">
                <a:solidFill>
                  <a:srgbClr val="FF0000"/>
                </a:solidFill>
              </a:rPr>
              <a:t>堆栈</a:t>
            </a:r>
            <a:r>
              <a:rPr lang="zh-CN" altLang="en-US" b="1" dirty="0" smtClean="0"/>
              <a:t>内容；</a:t>
            </a:r>
            <a:endParaRPr lang="en-US" altLang="zh-CN" b="1" dirty="0" smtClean="0"/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n"/>
            </a:pPr>
            <a:r>
              <a:rPr lang="en-US" altLang="zh-CN" sz="2800" b="1" dirty="0" smtClean="0">
                <a:latin typeface="+mn-ea"/>
              </a:rPr>
              <a:t>……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8486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99"/>
                </a:solidFill>
              </a:rPr>
              <a:t>如何使用</a:t>
            </a:r>
            <a:r>
              <a:rPr lang="zh-CN" altLang="en-US" sz="3600" b="1" dirty="0" smtClean="0">
                <a:solidFill>
                  <a:srgbClr val="CC0066"/>
                </a:solidFill>
              </a:rPr>
              <a:t>调试环境</a:t>
            </a:r>
            <a:r>
              <a:rPr lang="en-US" altLang="zh-CN" sz="3600" b="1" dirty="0" smtClean="0">
                <a:solidFill>
                  <a:srgbClr val="CC0066"/>
                </a:solidFill>
              </a:rPr>
              <a:t>(Debugger)</a:t>
            </a:r>
            <a:r>
              <a:rPr lang="zh-CN" altLang="en-US" sz="3600" b="1" dirty="0" smtClean="0">
                <a:solidFill>
                  <a:srgbClr val="000099"/>
                </a:solidFill>
              </a:rPr>
              <a:t>？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181600"/>
          </a:xfrm>
        </p:spPr>
        <p:txBody>
          <a:bodyPr/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n"/>
            </a:pPr>
            <a:r>
              <a:rPr lang="en-US" altLang="zh-CN" sz="2800" b="1" dirty="0" smtClean="0"/>
              <a:t>16</a:t>
            </a:r>
            <a:r>
              <a:rPr lang="zh-CN" altLang="en-US" sz="2800" b="1" dirty="0" smtClean="0"/>
              <a:t>位实模式下的汇编程序：</a:t>
            </a:r>
            <a:endParaRPr lang="en-US" altLang="zh-CN" sz="2800" b="1" dirty="0" smtClean="0"/>
          </a:p>
          <a:p>
            <a:pPr marL="892175" lvl="1" indent="-434975">
              <a:buClr>
                <a:srgbClr val="FF6600"/>
              </a:buClr>
              <a:buSzPct val="75000"/>
              <a:buFont typeface="Wingdings" pitchFamily="2" charset="2"/>
              <a:buChar char="u"/>
            </a:pPr>
            <a:r>
              <a:rPr lang="en-US" altLang="zh-CN" b="1" dirty="0" smtClean="0"/>
              <a:t>Debug debugger (debug.exe)</a:t>
            </a:r>
            <a:br>
              <a:rPr lang="en-US" altLang="zh-CN" b="1" dirty="0" smtClean="0"/>
            </a:br>
            <a:r>
              <a:rPr lang="en-US" altLang="zh-CN" b="1" dirty="0" smtClean="0">
                <a:solidFill>
                  <a:srgbClr val="0000FF"/>
                </a:solidFill>
              </a:rPr>
              <a:t>DOS</a:t>
            </a:r>
            <a:r>
              <a:rPr lang="zh-CN" altLang="en-US" b="1" dirty="0" smtClean="0">
                <a:solidFill>
                  <a:srgbClr val="0000FF"/>
                </a:solidFill>
              </a:rPr>
              <a:t>、</a:t>
            </a:r>
            <a:r>
              <a:rPr lang="en-US" altLang="zh-CN" b="1" dirty="0" smtClean="0">
                <a:solidFill>
                  <a:srgbClr val="0000FF"/>
                </a:solidFill>
              </a:rPr>
              <a:t>Windows</a:t>
            </a:r>
            <a:r>
              <a:rPr lang="zh-CN" altLang="en-US" b="1" dirty="0" smtClean="0">
                <a:solidFill>
                  <a:srgbClr val="0000FF"/>
                </a:solidFill>
              </a:rPr>
              <a:t>自带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marL="1162050" lvl="2" indent="-304800">
              <a:buClr>
                <a:srgbClr val="008000"/>
              </a:buClr>
              <a:buSzPct val="70000"/>
              <a:buFont typeface="Wingdings" pitchFamily="2" charset="2"/>
              <a:buChar char="p"/>
            </a:pPr>
            <a:r>
              <a:rPr lang="zh-CN" altLang="en-US" sz="2800" b="1" dirty="0"/>
              <a:t>不</a:t>
            </a:r>
            <a:r>
              <a:rPr lang="zh-CN" altLang="en-US" sz="2800" b="1" dirty="0" smtClean="0"/>
              <a:t>支持符号地址；</a:t>
            </a:r>
            <a:endParaRPr lang="en-US" altLang="zh-CN" sz="2800" b="1" dirty="0" smtClean="0"/>
          </a:p>
          <a:p>
            <a:pPr marL="1162050" lvl="2" indent="-304800">
              <a:buClr>
                <a:srgbClr val="008000"/>
              </a:buClr>
              <a:buSzPct val="70000"/>
              <a:buFont typeface="Wingdings" pitchFamily="2" charset="2"/>
              <a:buChar char="p"/>
            </a:pPr>
            <a:r>
              <a:rPr lang="zh-CN" altLang="en-US" sz="2800" b="1" dirty="0"/>
              <a:t>不</a:t>
            </a:r>
            <a:r>
              <a:rPr lang="zh-CN" altLang="en-US" sz="2800" b="1" dirty="0" smtClean="0"/>
              <a:t>支持</a:t>
            </a:r>
            <a:r>
              <a:rPr lang="en-US" altLang="zh-CN" sz="2800" b="1" dirty="0" smtClean="0"/>
              <a:t>32</a:t>
            </a:r>
            <a:r>
              <a:rPr lang="zh-CN" altLang="en-US" sz="2800" b="1" dirty="0" smtClean="0"/>
              <a:t>位寄存器。</a:t>
            </a:r>
            <a:endParaRPr lang="en-US" altLang="zh-CN" sz="2800" b="1" dirty="0" smtClean="0"/>
          </a:p>
          <a:p>
            <a:pPr marL="892175" lvl="1" indent="-434975">
              <a:buClr>
                <a:srgbClr val="FF6600"/>
              </a:buClr>
              <a:buSzPct val="75000"/>
              <a:buFont typeface="Wingdings" pitchFamily="2" charset="2"/>
              <a:buChar char="u"/>
            </a:pPr>
            <a:r>
              <a:rPr lang="en-US" altLang="zh-CN" b="1" dirty="0" smtClean="0"/>
              <a:t>CodeView debugger (cv.exe)</a:t>
            </a:r>
            <a:br>
              <a:rPr lang="en-US" altLang="zh-CN" b="1" dirty="0" smtClean="0"/>
            </a:br>
            <a:r>
              <a:rPr lang="en-US" altLang="zh-CN" b="1" dirty="0" smtClean="0">
                <a:solidFill>
                  <a:srgbClr val="0000FF"/>
                </a:solidFill>
              </a:rPr>
              <a:t>1985</a:t>
            </a:r>
            <a:r>
              <a:rPr lang="zh-CN" altLang="en-US" b="1" dirty="0" smtClean="0">
                <a:solidFill>
                  <a:srgbClr val="0000FF"/>
                </a:solidFill>
              </a:rPr>
              <a:t>～</a:t>
            </a:r>
            <a:r>
              <a:rPr lang="en-US" altLang="zh-CN" b="1" dirty="0" smtClean="0">
                <a:solidFill>
                  <a:srgbClr val="0000FF"/>
                </a:solidFill>
              </a:rPr>
              <a:t>1992</a:t>
            </a:r>
            <a:r>
              <a:rPr lang="zh-CN" altLang="en-US" b="1" dirty="0" smtClean="0">
                <a:solidFill>
                  <a:srgbClr val="0000FF"/>
                </a:solidFill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</a:rPr>
              <a:t>MASM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n"/>
            </a:pPr>
            <a:r>
              <a:rPr lang="en-US" altLang="zh-CN" sz="2800" b="1" dirty="0" smtClean="0"/>
              <a:t>32</a:t>
            </a:r>
            <a:r>
              <a:rPr lang="zh-CN" altLang="en-US" sz="2800" b="1" dirty="0" smtClean="0"/>
              <a:t>位汇编程序：</a:t>
            </a:r>
            <a:endParaRPr lang="en-US" altLang="zh-CN" sz="2800" b="1" dirty="0" smtClean="0"/>
          </a:p>
          <a:p>
            <a:pPr marL="355600" lvl="1" indent="0">
              <a:buClr>
                <a:srgbClr val="000099"/>
              </a:buClr>
              <a:buSzPct val="75000"/>
              <a:buNone/>
            </a:pPr>
            <a:r>
              <a:rPr lang="en-US" altLang="zh-CN" b="1" dirty="0" smtClean="0"/>
              <a:t>Microsoft Visual Studio 2005/2008 debugger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54102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latin typeface="+mn-lt"/>
                <a:ea typeface="+mn-ea"/>
              </a:rPr>
              <a:t>/2010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1143000"/>
          </a:xfrm>
        </p:spPr>
        <p:txBody>
          <a:bodyPr/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DOS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环境下利用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Code View</a:t>
            </a:r>
            <a:r>
              <a:rPr lang="en-US" altLang="zh-CN" sz="3600" b="1">
                <a:solidFill>
                  <a:srgbClr val="0000FF"/>
                </a:solidFill>
              </a:rPr>
              <a:t/>
            </a:r>
            <a:br>
              <a:rPr lang="en-US" altLang="zh-CN" sz="3600" b="1">
                <a:solidFill>
                  <a:srgbClr val="0000FF"/>
                </a:solidFill>
              </a:rPr>
            </a:br>
            <a:r>
              <a:rPr lang="zh-CN" altLang="en-US" sz="3600" b="1">
                <a:solidFill>
                  <a:srgbClr val="0000FF"/>
                </a:solidFill>
              </a:rPr>
              <a:t>调试</a:t>
            </a:r>
            <a:r>
              <a:rPr lang="en-US" altLang="zh-CN" sz="3600" b="1">
                <a:solidFill>
                  <a:srgbClr val="0000FF"/>
                </a:solidFill>
              </a:rPr>
              <a:t>16</a:t>
            </a:r>
            <a:r>
              <a:rPr lang="zh-CN" altLang="en-US" sz="3600" b="1">
                <a:solidFill>
                  <a:srgbClr val="0000FF"/>
                </a:solidFill>
              </a:rPr>
              <a:t>位汇编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762000"/>
            <a:ext cx="4343400" cy="6858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/>
              <a:t>CV ADDSUB3R.EXE</a:t>
            </a: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98575"/>
            <a:ext cx="6362700" cy="540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1143000"/>
          </a:xfrm>
        </p:spPr>
        <p:txBody>
          <a:bodyPr/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DOS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环境下利用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Code View</a:t>
            </a:r>
            <a:r>
              <a:rPr lang="en-US" altLang="zh-CN" sz="3600" b="1">
                <a:solidFill>
                  <a:srgbClr val="0000FF"/>
                </a:solidFill>
              </a:rPr>
              <a:t/>
            </a:r>
            <a:br>
              <a:rPr lang="en-US" altLang="zh-CN" sz="3600" b="1">
                <a:solidFill>
                  <a:srgbClr val="0000FF"/>
                </a:solidFill>
              </a:rPr>
            </a:br>
            <a:r>
              <a:rPr lang="zh-CN" altLang="en-US" sz="3600" b="1">
                <a:solidFill>
                  <a:srgbClr val="0000FF"/>
                </a:solidFill>
              </a:rPr>
              <a:t>调试</a:t>
            </a:r>
            <a:r>
              <a:rPr lang="en-US" altLang="zh-CN" sz="3600" b="1">
                <a:solidFill>
                  <a:srgbClr val="0000FF"/>
                </a:solidFill>
              </a:rPr>
              <a:t>16</a:t>
            </a:r>
            <a:r>
              <a:rPr lang="zh-CN" altLang="en-US" sz="3600" b="1">
                <a:solidFill>
                  <a:srgbClr val="0000FF"/>
                </a:solidFill>
              </a:rPr>
              <a:t>位汇编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762000"/>
            <a:ext cx="4343400" cy="6858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dirty="0"/>
              <a:t>CV </a:t>
            </a:r>
            <a:r>
              <a:rPr lang="en-US" altLang="zh-CN" dirty="0" smtClean="0"/>
              <a:t>ADDSUBR.EXE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6906986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315200" cy="53340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FF"/>
                </a:solidFill>
                <a:ea typeface="黑体" pitchFamily="49" charset="-122"/>
              </a:rPr>
              <a:t>CodeView</a:t>
            </a:r>
            <a:r>
              <a:rPr lang="zh-CN" altLang="en-US" sz="2800" b="1" dirty="0" smtClean="0">
                <a:solidFill>
                  <a:srgbClr val="0000FF"/>
                </a:solidFill>
                <a:ea typeface="黑体" pitchFamily="49" charset="-122"/>
              </a:rPr>
              <a:t>或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49" charset="-122"/>
              </a:rPr>
              <a:t>Debug</a:t>
            </a:r>
            <a:r>
              <a:rPr lang="zh-CN" altLang="en-US" sz="2800" b="1" dirty="0" smtClean="0">
                <a:solidFill>
                  <a:srgbClr val="0000FF"/>
                </a:solidFill>
                <a:ea typeface="黑体" pitchFamily="49" charset="-122"/>
              </a:rPr>
              <a:t>下标志位的表示方法：</a:t>
            </a:r>
            <a:endParaRPr lang="zh-CN" altLang="en-US" sz="2800" b="1" dirty="0">
              <a:solidFill>
                <a:srgbClr val="0000FF"/>
              </a:solidFill>
              <a:ea typeface="黑体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9600" y="1310640"/>
          <a:ext cx="7543800" cy="41757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33800"/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6600"/>
                          </a:solidFill>
                        </a:rPr>
                        <a:t>Set</a:t>
                      </a:r>
                      <a:endParaRPr lang="zh-CN" altLang="en-US" sz="28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6600"/>
                          </a:solidFill>
                        </a:rPr>
                        <a:t>Clear</a:t>
                      </a:r>
                      <a:endParaRPr lang="zh-CN" altLang="en-US" sz="28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OV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Overflow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NV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No overflow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DN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Direction Down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Direction Up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EI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＝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Interrupts Enabled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Interrupts Disabled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Sign Flag negative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PL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Sign Flag Positive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ZR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Zero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NZ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Not Zero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AC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Auxiliary Carry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No Auxiliary Carry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Odd Parity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Even Parity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CY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＝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Carry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NC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No Carry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66"/>
          </a:solidFill>
          <a:headEnd type="none" w="med" len="med"/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10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11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12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13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14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15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16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17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2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3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4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5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6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7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8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9.xml><?xml version="1.0" encoding="utf-8"?>
<a:themeOverride xmlns:a="http://schemas.openxmlformats.org/drawingml/2006/main">
  <a:clrScheme name="Crayons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808</Words>
  <Application>Microsoft Office PowerPoint</Application>
  <PresentationFormat>全屏显示(4:3)</PresentationFormat>
  <Paragraphs>162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Crayons</vt:lpstr>
      <vt:lpstr>汇编语言的编译及调试环境</vt:lpstr>
      <vt:lpstr>C:\Autoexec.bat文件</vt:lpstr>
      <vt:lpstr>16位汇编程序的编译及链接：</vt:lpstr>
      <vt:lpstr>32位汇编程序的编译及链接：</vt:lpstr>
      <vt:lpstr>建立调试环境(Debugger)，可以：</vt:lpstr>
      <vt:lpstr>如何使用调试环境(Debugger)？</vt:lpstr>
      <vt:lpstr>在DOS环境下利用Code View 调试16位汇编：</vt:lpstr>
      <vt:lpstr>在DOS环境下利用Code View 调试16位汇编：</vt:lpstr>
      <vt:lpstr>CodeView或Debug下标志位的表示方法：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在Visual Studio 2008环境下调试32位汇编：</vt:lpstr>
      <vt:lpstr>幻灯片 28</vt:lpstr>
      <vt:lpstr>在Visual Studio 2008环境下调试32位汇编：</vt:lpstr>
      <vt:lpstr>利用Visual Studio Debugger 调试32位汇编语言程序：</vt:lpstr>
      <vt:lpstr>利用Visual Studio Debugger 调试32位汇编语言程序：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汇编语言的编译及调试环境</dc:subject>
  <dc:creator>车向泉</dc:creator>
  <cp:keywords>Visual Studio, Debugger</cp:keywords>
  <dc:description>如何建立汇编语言的编译及调试环境。</dc:description>
  <cp:lastModifiedBy>车向泉</cp:lastModifiedBy>
  <cp:revision>34</cp:revision>
  <cp:lastPrinted>1601-01-01T00:00:00Z</cp:lastPrinted>
  <dcterms:created xsi:type="dcterms:W3CDTF">1601-01-01T00:00:00Z</dcterms:created>
  <dcterms:modified xsi:type="dcterms:W3CDTF">2011-11-01T01:24:31Z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