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510" r:id="rId2"/>
    <p:sldId id="632" r:id="rId3"/>
    <p:sldId id="637" r:id="rId4"/>
    <p:sldId id="638" r:id="rId5"/>
    <p:sldId id="639" r:id="rId6"/>
    <p:sldId id="645" r:id="rId7"/>
    <p:sldId id="633" r:id="rId8"/>
    <p:sldId id="634" r:id="rId9"/>
    <p:sldId id="635" r:id="rId10"/>
    <p:sldId id="640" r:id="rId11"/>
    <p:sldId id="652" r:id="rId12"/>
    <p:sldId id="636" r:id="rId13"/>
    <p:sldId id="641" r:id="rId14"/>
    <p:sldId id="642" r:id="rId15"/>
    <p:sldId id="643" r:id="rId16"/>
    <p:sldId id="644" r:id="rId17"/>
    <p:sldId id="653" r:id="rId18"/>
    <p:sldId id="646" r:id="rId19"/>
    <p:sldId id="647" r:id="rId20"/>
    <p:sldId id="648" r:id="rId21"/>
    <p:sldId id="649" r:id="rId22"/>
    <p:sldId id="650" r:id="rId23"/>
    <p:sldId id="651" r:id="rId24"/>
    <p:sldId id="654" r:id="rId25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008000"/>
    <a:srgbClr val="000099"/>
    <a:srgbClr val="0000FF"/>
    <a:srgbClr val="CC0066"/>
    <a:srgbClr val="6666FF"/>
    <a:srgbClr val="CCFF99"/>
    <a:srgbClr val="FFFF99"/>
    <a:srgbClr val="66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763" autoAdjust="0"/>
    <p:restoredTop sz="96374" autoAdjust="0"/>
  </p:normalViewPr>
  <p:slideViewPr>
    <p:cSldViewPr>
      <p:cViewPr varScale="1">
        <p:scale>
          <a:sx n="88" d="100"/>
          <a:sy n="88" d="100"/>
        </p:scale>
        <p:origin x="-3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40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</a:defRPr>
            </a:lvl1pPr>
          </a:lstStyle>
          <a:p>
            <a:fld id="{F56FAAE7-0BD4-48CE-A2B6-0248AC61CE1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latin typeface="Times New Roman" pitchFamily="18" charset="0"/>
                <a:ea typeface="黑体" pitchFamily="2" charset="-122"/>
              </a:defRPr>
            </a:lvl1pPr>
          </a:lstStyle>
          <a:p>
            <a:fld id="{00528214-03A5-4C67-8799-6AD7CDD3FB4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参考教材</a:t>
            </a:r>
            <a:r>
              <a:rPr lang="en-US" altLang="zh-CN" smtClean="0"/>
              <a:t>P125</a:t>
            </a:r>
            <a:r>
              <a:rPr lang="zh-CN" altLang="en-US" smtClean="0"/>
              <a:t>，例</a:t>
            </a:r>
            <a:r>
              <a:rPr lang="en-US" altLang="zh-CN" smtClean="0"/>
              <a:t>3.5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28214-03A5-4C67-8799-6AD7CDD3FB4F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参考教材</a:t>
            </a:r>
            <a:r>
              <a:rPr lang="en-US" altLang="zh-CN" smtClean="0"/>
              <a:t>P124</a:t>
            </a:r>
            <a:r>
              <a:rPr lang="zh-CN" altLang="en-US" smtClean="0"/>
              <a:t>，例</a:t>
            </a:r>
            <a:r>
              <a:rPr lang="en-US" altLang="zh-CN" smtClean="0"/>
              <a:t>3.4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28214-03A5-4C67-8799-6AD7CDD3FB4F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0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b="0">
                <a:latin typeface="Times New Roman" pitchFamily="18" charset="0"/>
              </a:endParaRPr>
            </a:p>
          </p:txBody>
        </p:sp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7920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0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0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0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  <p:sp>
            <p:nvSpPr>
              <p:cNvPr id="17921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zh-CN" altLang="en-US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7921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EFEC67-76CE-4127-ACFA-019477EA29A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D7B39B-8D4A-4A22-AB37-EAF522EDFAA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457200"/>
            <a:ext cx="2090737" cy="5635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119813" cy="5635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1B56A-91AA-46ED-931A-F8744850087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84463A-536B-4F3D-88FF-E1555ED6D5B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E35BB6-1845-40B7-9591-62CE5C3C462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105275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5DDEB0-0827-4015-88FD-12F58C32239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9B8A-A78F-4104-BFF3-BA6D5E67FDA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B961FD-7773-4110-A1EF-EA7ED192174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7E82EC-F5B8-4D72-B463-CCCDAE2C6DD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96EC7A8-42C6-4990-8CCC-BAF87D192B2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652B80-9000-4A76-8A9E-861AF389046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pitchFamily="34" charset="0"/>
              </a:defRPr>
            </a:lvl1pPr>
          </a:lstStyle>
          <a:p>
            <a:fld id="{7F5A969A-AE0A-475D-AE15-72B0BF9BE146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78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b="0">
                <a:latin typeface="Times New Roman" pitchFamily="18" charset="0"/>
              </a:endParaRP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3629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+mn-lt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801688" indent="-279400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339850" indent="-358775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800" b="1">
          <a:solidFill>
            <a:schemeClr val="tx1"/>
          </a:solidFill>
          <a:latin typeface="+mn-lt"/>
          <a:ea typeface="+mn-ea"/>
        </a:defRPr>
      </a:lvl3pPr>
      <a:lvl4pPr marL="1879600" indent="-360363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+mn-ea"/>
        </a:defRPr>
      </a:lvl4pPr>
      <a:lvl5pPr marL="23304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4438" y="1700213"/>
            <a:ext cx="6515100" cy="2592387"/>
          </a:xfrm>
          <a:noFill/>
          <a:ln/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>
                <a:solidFill>
                  <a:srgbClr val="FFFFFF"/>
                </a:solidFill>
                <a:ea typeface="黑体" pitchFamily="2" charset="-122"/>
              </a:rPr>
              <a:t>微机原理及接口技术</a:t>
            </a:r>
            <a:endParaRPr lang="zh-CN" altLang="en-US" sz="4000" b="0">
              <a:solidFill>
                <a:srgbClr val="FFFFFF"/>
              </a:solidFill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第</a:t>
            </a:r>
            <a:r>
              <a:rPr lang="en-US" altLang="zh-CN" sz="6700" b="0">
                <a:solidFill>
                  <a:srgbClr val="FFFFFF"/>
                </a:solidFill>
                <a:ea typeface="黑体" pitchFamily="2" charset="-122"/>
              </a:rPr>
              <a:t>3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章  </a:t>
            </a:r>
            <a:r>
              <a:rPr lang="en-US" altLang="zh-CN" sz="3600" b="0">
                <a:solidFill>
                  <a:srgbClr val="FFFFFF"/>
                </a:solidFill>
                <a:ea typeface="黑体" pitchFamily="2" charset="-122"/>
              </a:rPr>
              <a:t>Intel</a:t>
            </a:r>
            <a:r>
              <a:rPr lang="zh-CN" altLang="en-US" sz="3600" b="0">
                <a:solidFill>
                  <a:srgbClr val="FFFFFF"/>
                </a:solidFill>
                <a:ea typeface="黑体" pitchFamily="2" charset="-122"/>
              </a:rPr>
              <a:t>处理器指令系统及汇编语言</a:t>
            </a:r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auto">
          <a:xfrm>
            <a:off x="1979613" y="4579938"/>
            <a:ext cx="69850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000" smtClean="0">
                <a:latin typeface="Arial" charset="0"/>
                <a:ea typeface="黑体" pitchFamily="2" charset="-122"/>
              </a:rPr>
              <a:t>MS-DOS</a:t>
            </a:r>
            <a:r>
              <a:rPr lang="zh-CN" altLang="en-US" sz="3000" smtClean="0">
                <a:latin typeface="Arial" charset="0"/>
                <a:ea typeface="黑体" pitchFamily="2" charset="-122"/>
              </a:rPr>
              <a:t>下的</a:t>
            </a:r>
            <a:r>
              <a:rPr lang="en-US" altLang="zh-CN" sz="3000" smtClean="0">
                <a:latin typeface="Arial" charset="0"/>
                <a:ea typeface="黑体" pitchFamily="2" charset="-122"/>
              </a:rPr>
              <a:t>16</a:t>
            </a:r>
            <a:r>
              <a:rPr lang="zh-CN" altLang="en-US" sz="3000" smtClean="0">
                <a:latin typeface="Arial" charset="0"/>
                <a:ea typeface="黑体" pitchFamily="2" charset="-122"/>
              </a:rPr>
              <a:t>位汇编程序设计</a:t>
            </a:r>
            <a:endParaRPr lang="zh-CN" altLang="en-US" sz="3000">
              <a:solidFill>
                <a:srgbClr val="CC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5192"/>
            <a:ext cx="8280920" cy="955576"/>
          </a:xfrm>
        </p:spPr>
        <p:txBody>
          <a:bodyPr anchor="t" anchorCtr="0"/>
          <a:lstStyle/>
          <a:p>
            <a:pPr algn="r"/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1】</a:t>
            </a:r>
            <a:r>
              <a:rPr lang="zh-CN" altLang="en-US" smtClean="0"/>
              <a:t>写一个程序，以二进制数形式显示所按键的</a:t>
            </a:r>
            <a:r>
              <a:rPr lang="en-US" altLang="zh-CN" smtClean="0"/>
              <a:t>ASCII </a:t>
            </a:r>
            <a:r>
              <a:rPr lang="zh-CN" altLang="en-US" smtClean="0"/>
              <a:t>码。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4680520" cy="4608512"/>
          </a:xfrm>
          <a:solidFill>
            <a:srgbClr val="FFFF99"/>
          </a:solidFill>
          <a:ln w="19050">
            <a:solidFill>
              <a:srgbClr val="FF66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CSEG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SEGMENT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ASSUME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CS:CSEG, DS:CSEG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START: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MOV  AH,1      </a:t>
            </a: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读一个键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18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INT  21H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CALL NEWLINE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MOV  BL,AL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MOV  CX,8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NEXT:   SHL  BL,1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MOV  DL,30H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ADC  DL,0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MOV  AH,2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INT  21H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LOOP NEXT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MOV  DL,'B'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MOV  AH,2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INT  21H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MOV  AH,4CH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 INT  21H</a:t>
            </a:r>
            <a:endParaRPr lang="zh-CN" alt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75856" y="1916832"/>
            <a:ext cx="5688632" cy="4752528"/>
          </a:xfrm>
          <a:prstGeom prst="rect">
            <a:avLst/>
          </a:prstGeom>
          <a:solidFill>
            <a:srgbClr val="CCFF99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子程序名：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NEWLINE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功    能：形成回车和换行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入口参数：无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出口参数：无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NEWLINE PROC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PUSH AX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PUSH DX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MOV  DL,0DH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回车符的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ASCII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码为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0DH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MOV  AH,2  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显示回车符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800" kern="0" smtClean="0">
                <a:ea typeface="+mn-ea"/>
                <a:cs typeface="Courier New" pitchFamily="49" charset="0"/>
              </a:rPr>
              <a:t>        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INT  21H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MOV  DL,0AH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换行符的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ASCII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码为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0AH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MOV  AH,2  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显示换行符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800" kern="0" smtClean="0">
                <a:ea typeface="+mn-ea"/>
                <a:cs typeface="Courier New" pitchFamily="49" charset="0"/>
              </a:rPr>
              <a:t>        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INT  21H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POP  DX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POP  AX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RET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NEWLINE ENDP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CSEG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    </a:t>
            </a:r>
            <a:r>
              <a:rPr lang="en-US" altLang="zh-CN" sz="1800" kern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ENDS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</a:t>
            </a:r>
            <a:r>
              <a:rPr lang="en-US" altLang="zh-CN" sz="1800" kern="0" smtClean="0">
                <a:solidFill>
                  <a:srgbClr val="0000FF"/>
                </a:solidFill>
                <a:ea typeface="+mn-ea"/>
                <a:cs typeface="Courier New" pitchFamily="49" charset="0"/>
              </a:rPr>
              <a:t>END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  </a:t>
            </a:r>
            <a:r>
              <a:rPr lang="en-US" altLang="zh-CN" sz="1800" kern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START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256583"/>
          </a:xfrm>
        </p:spPr>
        <p:txBody>
          <a:bodyPr/>
          <a:lstStyle/>
          <a:p>
            <a:pPr lvl="0"/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到的指令：</a:t>
            </a:r>
          </a:p>
          <a:p>
            <a:pPr marL="719138" lvl="1" indent="-360363">
              <a:buClr>
                <a:srgbClr val="FF6600"/>
              </a:buClr>
              <a:buFont typeface="Wingdings" pitchFamily="2" charset="2"/>
              <a:buChar char="u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SHL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buClr>
                <a:srgbClr val="FF6600"/>
              </a:buClr>
              <a:buFont typeface="Wingdings" pitchFamily="2" charset="2"/>
              <a:buChar char="u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ADC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buClr>
                <a:srgbClr val="FF6600"/>
              </a:buClr>
              <a:buFont typeface="Wingdings" pitchFamily="2" charset="2"/>
              <a:buChar char="u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LOOP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用到的编程技巧：</a:t>
            </a:r>
          </a:p>
          <a:p>
            <a:pPr marL="719138" lvl="1" indent="-360363">
              <a:buClr>
                <a:srgbClr val="FF6600"/>
              </a:buClr>
              <a:buFont typeface="Wingdings" pitchFamily="2" charset="2"/>
              <a:buChar char="u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系统功能调用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无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参数传递的子程序调用，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指令。</a:t>
            </a:r>
          </a:p>
          <a:p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程序中没有定义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堆栈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段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mtClean="0">
                <a:latin typeface="Times New Roman" pitchFamily="18" charset="0"/>
                <a:cs typeface="Times New Roman" pitchFamily="18" charset="0"/>
              </a:rPr>
            </a:b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涉及到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指令，肯定会用到堆栈，堆栈在哪里？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1</a:t>
            </a:r>
            <a:r>
              <a:rPr lang="zh-CN" altLang="en-US" smtClean="0">
                <a:solidFill>
                  <a:srgbClr val="C00000"/>
                </a:solidFill>
              </a:rPr>
              <a:t>：总结</a:t>
            </a:r>
            <a:r>
              <a:rPr lang="en-US" altLang="zh-CN" smtClean="0">
                <a:solidFill>
                  <a:srgbClr val="C00000"/>
                </a:solidFill>
              </a:rPr>
              <a:t>】</a:t>
            </a:r>
          </a:p>
        </p:txBody>
      </p:sp>
      <p:pic>
        <p:nvPicPr>
          <p:cNvPr id="12" name="Picture 8" descr="MCj044537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692696"/>
            <a:ext cx="1333500" cy="22320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BIOS</a:t>
            </a:r>
            <a:r>
              <a:rPr lang="zh-CN" altLang="en-US" smtClean="0"/>
              <a:t>中断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4762872" cy="5472608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FF3300"/>
                </a:solidFill>
                <a:ea typeface="黑体" pitchFamily="49" charset="-122"/>
              </a:rPr>
              <a:t>BIOS</a:t>
            </a:r>
            <a:r>
              <a:rPr lang="zh-CN" altLang="en-US" smtClean="0">
                <a:solidFill>
                  <a:srgbClr val="FF3300"/>
                </a:solidFill>
                <a:ea typeface="黑体" pitchFamily="49" charset="-122"/>
              </a:rPr>
              <a:t>中断的功能：</a:t>
            </a:r>
            <a:endParaRPr lang="en-US" altLang="zh-CN" smtClean="0">
              <a:solidFill>
                <a:srgbClr val="FF3300"/>
              </a:solidFill>
              <a:ea typeface="黑体" pitchFamily="49" charset="-122"/>
            </a:endParaRPr>
          </a:p>
          <a:p>
            <a:pPr marL="355600" indent="-355600">
              <a:spcBef>
                <a:spcPts val="300"/>
              </a:spcBef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显示服务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spcBef>
                <a:spcPts val="300"/>
              </a:spcBef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直接磁盘服务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spcBef>
                <a:spcPts val="300"/>
              </a:spcBef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串行口服务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spcBef>
                <a:spcPts val="300"/>
              </a:spcBef>
            </a:pPr>
            <a:r>
              <a:rPr lang="zh-CN" altLang="en-US" smtClean="0"/>
              <a:t>杂项系统服务</a:t>
            </a:r>
            <a:endParaRPr lang="en-US" altLang="zh-CN" smtClean="0"/>
          </a:p>
          <a:p>
            <a:pPr marL="814388" lvl="1" indent="-355600">
              <a:spcBef>
                <a:spcPts val="300"/>
              </a:spcBef>
            </a:pPr>
            <a:r>
              <a:rPr lang="zh-CN" altLang="en-US" smtClean="0"/>
              <a:t>磁带机</a:t>
            </a:r>
            <a:endParaRPr lang="en-US" altLang="zh-CN" smtClean="0"/>
          </a:p>
          <a:p>
            <a:pPr marL="814388" lvl="1" indent="-355600">
              <a:spcBef>
                <a:spcPts val="300"/>
              </a:spcBef>
            </a:pPr>
            <a:r>
              <a:rPr lang="zh-CN" altLang="en-US" smtClean="0"/>
              <a:t>读取系统环境</a:t>
            </a:r>
            <a:endParaRPr lang="en-US" altLang="zh-CN" smtClean="0"/>
          </a:p>
          <a:p>
            <a:pPr marL="814388" lvl="1" indent="-355600">
              <a:spcBef>
                <a:spcPts val="300"/>
              </a:spcBef>
            </a:pPr>
            <a:r>
              <a:rPr lang="zh-CN" altLang="en-US" smtClean="0"/>
              <a:t>设备打开</a:t>
            </a:r>
            <a:r>
              <a:rPr lang="en-US" altLang="zh-CN" smtClean="0"/>
              <a:t>/</a:t>
            </a:r>
            <a:r>
              <a:rPr lang="zh-CN" altLang="en-US" smtClean="0"/>
              <a:t>关闭</a:t>
            </a:r>
            <a:endParaRPr lang="en-US" altLang="zh-CN" smtClean="0"/>
          </a:p>
          <a:p>
            <a:pPr marL="814388" lvl="1" indent="-355600">
              <a:spcBef>
                <a:spcPts val="300"/>
              </a:spcBef>
            </a:pPr>
            <a:r>
              <a:rPr lang="en-US" altLang="zh-CN" smtClean="0">
                <a:latin typeface="+mn-ea"/>
              </a:rPr>
              <a:t>……</a:t>
            </a:r>
          </a:p>
          <a:p>
            <a:pPr marL="355600" indent="-355600">
              <a:spcBef>
                <a:spcPts val="300"/>
              </a:spcBef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键盘服务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spcBef>
                <a:spcPts val="300"/>
              </a:spcBef>
            </a:pPr>
            <a:r>
              <a:rPr lang="zh-CN" altLang="en-US" smtClean="0"/>
              <a:t>并行口服务</a:t>
            </a:r>
            <a:endParaRPr lang="zh-CN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345632" y="2780928"/>
            <a:ext cx="461885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0" indent="-355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时钟服务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55600" marR="0" lvl="0" indent="-355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鼠标功能中断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55600" marR="0" lvl="0" indent="-355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直接系统服务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12800" lvl="1" indent="-355600" algn="l">
              <a:spcBef>
                <a:spcPts val="3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lang="zh-CN" altLang="en-US" sz="2800" kern="0" smtClean="0">
                <a:latin typeface="Times New Roman" pitchFamily="18" charset="0"/>
                <a:ea typeface="+mn-ea"/>
                <a:cs typeface="Times New Roman" pitchFamily="18" charset="0"/>
              </a:rPr>
              <a:t>”作除数、</a:t>
            </a:r>
            <a:endParaRPr lang="en-US" altLang="zh-CN" sz="2800" kern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12800" lvl="1" indent="-355600" algn="l">
              <a:spcBef>
                <a:spcPts val="3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单步、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NMI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、</a:t>
            </a:r>
            <a:r>
              <a:rPr lang="zh-CN" altLang="en-US" sz="2800" kern="0" smtClean="0">
                <a:latin typeface="Times New Roman" pitchFamily="18" charset="0"/>
                <a:ea typeface="+mn-ea"/>
                <a:cs typeface="Times New Roman" pitchFamily="18" charset="0"/>
              </a:rPr>
              <a:t>断点、</a:t>
            </a:r>
            <a:endParaRPr lang="en-US" altLang="zh-CN" sz="2800" kern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12800" lvl="1" indent="-355600" algn="l">
              <a:spcBef>
                <a:spcPts val="300"/>
              </a:spcBef>
              <a:buClr>
                <a:srgbClr val="008000"/>
              </a:buClr>
              <a:buSzPct val="75000"/>
              <a:buFont typeface="Wingdings" pitchFamily="2" charset="2"/>
              <a:buChar char="l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……</a:t>
            </a:r>
          </a:p>
          <a:p>
            <a:pPr marL="355600" marR="0" lvl="0" indent="-3556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其他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BIOS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中断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BIOS</a:t>
            </a:r>
            <a:r>
              <a:rPr lang="zh-CN" altLang="en-US" smtClean="0"/>
              <a:t>中断：</a:t>
            </a:r>
            <a:r>
              <a:rPr lang="zh-CN" altLang="en-US" smtClean="0">
                <a:solidFill>
                  <a:srgbClr val="CC0066"/>
                </a:solidFill>
              </a:rPr>
              <a:t>键盘中断   </a:t>
            </a:r>
            <a:r>
              <a:rPr lang="en-US" altLang="zh-CN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INT 16H</a:t>
            </a:r>
            <a:endParaRPr lang="zh-CN" altLang="en-US">
              <a:solidFill>
                <a:srgbClr val="CC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505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 smtClean="0"/>
              <a:t>16H</a:t>
            </a:r>
            <a:r>
              <a:rPr lang="zh-CN" altLang="en-US" smtClean="0"/>
              <a:t>号中断处理程序的基本功能：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1556792"/>
          <a:ext cx="864096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2592288"/>
                <a:gridCol w="34563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0000FF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功能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0000FF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出口参数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rgbClr val="0000FF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说明</a:t>
                      </a:r>
                      <a:endParaRPr lang="zh-CN" altLang="en-US" sz="2000" b="1">
                        <a:solidFill>
                          <a:srgbClr val="0000FF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AH=0</a:t>
                      </a:r>
                    </a:p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从键盘读一个字符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AL=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字符的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ASCII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码</a:t>
                      </a:r>
                      <a:endParaRPr lang="en-US" altLang="zh-CN" sz="2000" b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AH=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字符的扫描码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如果无字符可读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键盘缓冲器空</a:t>
                      </a:r>
                      <a:r>
                        <a:rPr lang="en-US" altLang="zh-CN" sz="2000" b="1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，则等待；包括功能键，对应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ASCII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码为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。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AH=1</a:t>
                      </a:r>
                    </a:p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判键盘是否有键可读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ZF=1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表示无键可读</a:t>
                      </a:r>
                      <a:endParaRPr lang="en-US" altLang="zh-CN" sz="2000" b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ZF=0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表示有键可读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不等待，立即返回。</a:t>
                      </a:r>
                      <a:endParaRPr lang="en-US" altLang="zh-CN" sz="2000" b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AL=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字符的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ASCII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码</a:t>
                      </a:r>
                      <a:endParaRPr lang="en-US" altLang="zh-CN" sz="2000" b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AH=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字符的扫描码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AH=2</a:t>
                      </a:r>
                    </a:p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取变换键当前状态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AL=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变换键状态字节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AH=10H</a:t>
                      </a:r>
                    </a:p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从键盘读一个字符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同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号功能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不删除扩展的键</a:t>
                      </a:r>
                      <a:endParaRPr lang="en-US" altLang="zh-CN" sz="2000" b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早期系统中无此功能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2312">
                <a:tc>
                  <a:txBody>
                    <a:bodyPr/>
                    <a:lstStyle/>
                    <a:p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AH=11H</a:t>
                      </a:r>
                    </a:p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判键盘是否有键可读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同</a:t>
                      </a:r>
                      <a:r>
                        <a:rPr lang="en-US" altLang="zh-CN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号功能</a:t>
                      </a:r>
                      <a:endParaRPr lang="zh-CN" altLang="en-US" sz="20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不删除扩展的键</a:t>
                      </a:r>
                      <a:endParaRPr lang="en-US" altLang="zh-CN" sz="2000" b="1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zh-CN" altLang="en-US" sz="20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早期系统中无此功能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动作按钮: 信息 7">
            <a:hlinkClick r:id="rId2" action="ppaction://hlinksldjump" highlightClick="1"/>
          </p:cNvPr>
          <p:cNvSpPr/>
          <p:nvPr/>
        </p:nvSpPr>
        <p:spPr bwMode="auto">
          <a:xfrm>
            <a:off x="6804248" y="4077072"/>
            <a:ext cx="504056" cy="504056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7" name="动作按钮: 上一张 6">
            <a:hlinkClick r:id="" action="ppaction://hlinkshowjump?jump=lastslideviewed" highlightClick="1"/>
          </p:cNvPr>
          <p:cNvSpPr/>
          <p:nvPr/>
        </p:nvSpPr>
        <p:spPr bwMode="auto">
          <a:xfrm>
            <a:off x="8388424" y="476672"/>
            <a:ext cx="576064" cy="576064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523875"/>
          </a:xfrm>
        </p:spPr>
        <p:txBody>
          <a:bodyPr/>
          <a:lstStyle/>
          <a:p>
            <a:r>
              <a:rPr lang="en-US" altLang="zh-CN" smtClean="0"/>
              <a:t>BIOS</a:t>
            </a:r>
            <a:r>
              <a:rPr lang="zh-CN" altLang="en-US" smtClean="0"/>
              <a:t>中断：</a:t>
            </a:r>
            <a:r>
              <a:rPr lang="zh-CN" altLang="en-US" smtClean="0">
                <a:solidFill>
                  <a:srgbClr val="CC0066"/>
                </a:solidFill>
              </a:rPr>
              <a:t>键盘中断   </a:t>
            </a:r>
            <a:r>
              <a:rPr lang="en-US" altLang="zh-CN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INT 16H</a:t>
            </a:r>
            <a:endParaRPr lang="zh-CN" altLang="en-US">
              <a:solidFill>
                <a:srgbClr val="CC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505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 smtClean="0"/>
              <a:t>16H</a:t>
            </a:r>
            <a:r>
              <a:rPr lang="zh-CN" altLang="en-US" smtClean="0"/>
              <a:t>号中断处理程序的基本功能：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14</a:t>
            </a:fld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627784" y="1803100"/>
          <a:ext cx="3960440" cy="833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55"/>
                <a:gridCol w="495055"/>
                <a:gridCol w="495055"/>
                <a:gridCol w="495055"/>
                <a:gridCol w="495055"/>
                <a:gridCol w="495055"/>
                <a:gridCol w="495055"/>
                <a:gridCol w="495055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8052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84168" y="321297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按下右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键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8184" y="371703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按下左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键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422108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按下控制键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Ctrl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472514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1=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按下替换键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ALT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321297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1=Insert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状态已变换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371703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1=Caps Lock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状态已变换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42210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1=Num Lock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状态已变换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472514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1=Scroll Lock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状态已变换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rot="5400000">
            <a:off x="2772991" y="3213373"/>
            <a:ext cx="115133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rot="5400000">
            <a:off x="5220866" y="3284190"/>
            <a:ext cx="129614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5868144" y="3933056"/>
            <a:ext cx="43204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rot="5400000">
            <a:off x="4464782" y="3536218"/>
            <a:ext cx="1800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rot="5400000">
            <a:off x="3708698" y="3788246"/>
            <a:ext cx="230425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5364088" y="4437112"/>
            <a:ext cx="936104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4860032" y="4941168"/>
            <a:ext cx="144016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3023033" y="3536218"/>
            <a:ext cx="1800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10800000" flipV="1">
            <a:off x="3634308" y="4437112"/>
            <a:ext cx="28803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0800000" flipV="1">
            <a:off x="3707905" y="4941168"/>
            <a:ext cx="648071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3204642" y="3788246"/>
            <a:ext cx="2304256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395536" y="5373216"/>
            <a:ext cx="8362950" cy="5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变换键状态字节各位定义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动作按钮: 上一张 46">
            <a:hlinkClick r:id="" action="ppaction://hlinkshowjump?jump=lastslideviewed" highlightClick="1"/>
          </p:cNvPr>
          <p:cNvSpPr/>
          <p:nvPr/>
        </p:nvSpPr>
        <p:spPr bwMode="auto">
          <a:xfrm>
            <a:off x="8100392" y="764704"/>
            <a:ext cx="576064" cy="576064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 rot="5400000">
            <a:off x="2591780" y="2960948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5400000">
            <a:off x="6048164" y="2960948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2】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1269008"/>
            <a:ext cx="7571184" cy="5040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写一个程序，完成以下功能：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读键盘，并把所按键显示出来，当检测到按下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键后，程序结束。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60648"/>
            <a:ext cx="7992888" cy="64087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常量定义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L_SHIFT = 00000010B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R_SHIFT = 00000001B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代码段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CSEG   SEGMENT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ASSUME CS:CSEG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START: MOV  AH,2                </a:t>
            </a: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取变换键状态字节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INT  16H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TEST AL,L_SHIFT+R_SHIFT  </a:t>
            </a: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判断是否按下</a:t>
            </a: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SHIFT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键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JNZ  OVER                </a:t>
            </a: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按下，转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MOV  AH,1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INT  16H                 </a:t>
            </a: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是否有键可读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JZ   START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MOV  AH,0                </a:t>
            </a: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读键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INT  16H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MOV  DL,AL               </a:t>
            </a:r>
            <a:r>
              <a:rPr lang="en-US" altLang="zh-CN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zh-CN" altLang="en-US" sz="1800" smtClean="0">
                <a:solidFill>
                  <a:srgbClr val="6666FF"/>
                </a:solidFill>
                <a:latin typeface="Courier New" pitchFamily="49" charset="0"/>
                <a:cs typeface="Courier New" pitchFamily="49" charset="0"/>
              </a:rPr>
              <a:t>显示所读键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180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MOV  AH,6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INT  21H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JMP  START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OVER:  MOV  AH,4CH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INT  21H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CSEG   ENDS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smtClean="0">
                <a:latin typeface="Courier New" pitchFamily="49" charset="0"/>
                <a:cs typeface="Courier New" pitchFamily="49" charset="0"/>
              </a:rPr>
              <a:t>       END  START</a:t>
            </a:r>
            <a:endParaRPr lang="zh-CN" alt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5" name="动作按钮: 自定义 4">
            <a:hlinkClick r:id="rId2" action="ppaction://hlinksldjump" highlightClick="1"/>
          </p:cNvPr>
          <p:cNvSpPr/>
          <p:nvPr/>
        </p:nvSpPr>
        <p:spPr bwMode="auto">
          <a:xfrm>
            <a:off x="7452320" y="260648"/>
            <a:ext cx="1440160" cy="432048"/>
          </a:xfrm>
          <a:prstGeom prst="actionButtonBlank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INT 16H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动作按钮: 自定义 5">
            <a:hlinkClick r:id="rId3" action="ppaction://hlinksldjump" highlightClick="1"/>
          </p:cNvPr>
          <p:cNvSpPr/>
          <p:nvPr/>
        </p:nvSpPr>
        <p:spPr bwMode="auto">
          <a:xfrm>
            <a:off x="7452320" y="836712"/>
            <a:ext cx="1440160" cy="720080"/>
          </a:xfrm>
          <a:prstGeom prst="actionButtonBlank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72000" rIns="9144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zh-CN" altLang="en-US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变换键</a:t>
            </a:r>
            <a:r>
              <a:rPr lang="en-US" altLang="zh-CN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状态字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动作按钮: 自定义 6">
            <a:hlinkClick r:id="rId4" action="ppaction://hlinksldjump" highlightClick="1"/>
          </p:cNvPr>
          <p:cNvSpPr/>
          <p:nvPr/>
        </p:nvSpPr>
        <p:spPr bwMode="auto">
          <a:xfrm>
            <a:off x="7452320" y="5517232"/>
            <a:ext cx="1440160" cy="720080"/>
          </a:xfrm>
          <a:prstGeom prst="actionButtonBlank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72000" rIns="9144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  <a:br>
              <a:rPr lang="en-US" altLang="zh-CN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功能 </a:t>
            </a:r>
            <a:r>
              <a:rPr lang="en-US" altLang="zh-CN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例</a:t>
            </a:r>
            <a:r>
              <a:rPr lang="en-US" altLang="zh-CN" smtClean="0">
                <a:solidFill>
                  <a:srgbClr val="C00000"/>
                </a:solidFill>
              </a:rPr>
              <a:t>2</a:t>
            </a:r>
            <a:r>
              <a:rPr lang="zh-CN" altLang="en-US" smtClean="0">
                <a:solidFill>
                  <a:srgbClr val="C00000"/>
                </a:solidFill>
              </a:rPr>
              <a:t>：总结</a:t>
            </a:r>
            <a:r>
              <a:rPr lang="en-US" altLang="zh-CN" smtClean="0">
                <a:solidFill>
                  <a:srgbClr val="C00000"/>
                </a:solidFill>
              </a:rPr>
              <a:t>】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16" y="1269008"/>
            <a:ext cx="7571184" cy="5040312"/>
          </a:xfrm>
        </p:spPr>
        <p:txBody>
          <a:bodyPr/>
          <a:lstStyle/>
          <a:p>
            <a:pPr lvl="0"/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用到的指令：</a:t>
            </a:r>
          </a:p>
          <a:p>
            <a:pPr marL="892175" lvl="1" indent="-369888">
              <a:buClr>
                <a:srgbClr val="FF6600"/>
              </a:buClr>
              <a:buFont typeface="Wingdings" pitchFamily="2" charset="2"/>
              <a:buChar char="u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TEST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marL="892175" lvl="1" indent="-369888"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条件转移：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JNZ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JZ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用到的编程技巧：</a:t>
            </a:r>
          </a:p>
          <a:p>
            <a:pPr marL="892175" lvl="1" indent="-369888">
              <a:buClr>
                <a:srgbClr val="FF6600"/>
              </a:buClr>
              <a:buFont typeface="Wingdings" pitchFamily="2" charset="2"/>
              <a:buChar char="u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BIOS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功能调用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92175" lvl="1" indent="-369888"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定义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常量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467544" y="1196752"/>
            <a:ext cx="8280920" cy="3456384"/>
          </a:xfrm>
          <a:prstGeom prst="roundRect">
            <a:avLst>
              <a:gd name="adj" fmla="val 6979"/>
            </a:avLst>
          </a:prstGeom>
          <a:noFill/>
          <a:ln w="762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  <p:pic>
        <p:nvPicPr>
          <p:cNvPr id="5" name="Picture 31" descr="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178050"/>
            <a:ext cx="1781175" cy="39243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4845"/>
            <a:ext cx="8229600" cy="523875"/>
          </a:xfrm>
        </p:spPr>
        <p:txBody>
          <a:bodyPr/>
          <a:lstStyle/>
          <a:p>
            <a:r>
              <a:rPr lang="en-US" altLang="zh-CN" smtClean="0"/>
              <a:t>【</a:t>
            </a:r>
            <a:r>
              <a:rPr lang="zh-CN" altLang="en-US" smtClean="0"/>
              <a:t>综合实例</a:t>
            </a:r>
            <a:r>
              <a:rPr lang="en-US" altLang="zh-CN" smtClean="0"/>
              <a:t>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362950" cy="20162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编程完成如下功能：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从键盘输入两个十进制整数，计算两数之和，并在屏幕上显示十进制结果。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（所有的数均在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-32768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32767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之间）。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2852936"/>
            <a:ext cx="8712968" cy="3528392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#include &lt;iostream&gt;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using namespace std;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int _tmain(int argc, _TCHAR* argv[])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{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short int A,B;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cout &lt;&lt; "Please input first integer (-32768 to 32767): ";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cin &gt;&gt; A;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cout &lt;&lt; "Please input second integer (-32768 to 32767): ";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cin &gt;&gt; B;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cout &lt;&lt; "The summation of that two integers is: " &lt;&lt; A+B &lt;&lt; endl;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return 0;</a:t>
            </a:r>
          </a:p>
          <a:p>
            <a:pPr lvl="0" algn="l">
              <a:spcBef>
                <a:spcPts val="30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}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4288" y="3068960"/>
            <a:ext cx="1584176" cy="461665"/>
          </a:xfrm>
          <a:prstGeom prst="rect">
            <a:avLst/>
          </a:prstGeom>
          <a:solidFill>
            <a:srgbClr val="CCFF99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实现</a:t>
            </a:r>
            <a:endParaRPr lang="zh-CN" altLang="en-US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3059832" y="2492896"/>
            <a:ext cx="1008112" cy="14401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851920" y="20608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8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332656"/>
            <a:ext cx="8712968" cy="6192688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程序名：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Adder16.asm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功能：提示用户输入两个正整数（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0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～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32767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），计算并显示其和（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0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～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32767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）。</a:t>
            </a:r>
            <a:endParaRPr lang="en-US" altLang="zh-CN" sz="1600" kern="0" smtClean="0">
              <a:solidFill>
                <a:srgbClr val="6666FF"/>
              </a:solidFill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.286     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允许汇编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80286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处理器非特权指令</a:t>
            </a:r>
            <a:endParaRPr lang="en-US" altLang="zh-CN" sz="1600" kern="0" smtClean="0">
              <a:solidFill>
                <a:srgbClr val="6666FF"/>
              </a:solidFill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count = 80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KEYBOARD </a:t>
            </a:r>
            <a:r>
              <a:rPr lang="en-US" altLang="zh-CN" sz="1600" kern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STRUCT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定义结构（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INT 21H 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的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0AH 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功能要求的数据格式）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maxInput   BYTE count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;max chars to input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inputCount BYTE ? 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;actual input count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buffer     BYTE count DUP (?)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;holds input chars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KEYBOARD </a:t>
            </a:r>
            <a:r>
              <a:rPr lang="en-US" altLang="zh-CN" sz="1600" kern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ENDS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endParaRPr lang="en-US" altLang="zh-CN" sz="1600" kern="0" smtClean="0"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DATA     SEGMENT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message1 BYTE 0dh,0ah,'</a:t>
            </a:r>
            <a:r>
              <a:rPr lang="en-US" altLang="zh-CN" sz="1600" kern="0" smtClean="0">
                <a:latin typeface="Times New Roman" pitchFamily="18" charset="0"/>
                <a:ea typeface="+mn-ea"/>
                <a:cs typeface="Times New Roman" pitchFamily="18" charset="0"/>
              </a:rPr>
              <a:t>Please input first integer (0 to 32767):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','$'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message2 BYTE 0dh,0ah,'</a:t>
            </a:r>
            <a:r>
              <a:rPr lang="en-US" altLang="zh-CN" sz="1600" kern="0" smtClean="0">
                <a:latin typeface="Times New Roman" pitchFamily="18" charset="0"/>
                <a:ea typeface="+mn-ea"/>
                <a:cs typeface="Times New Roman" pitchFamily="18" charset="0"/>
              </a:rPr>
              <a:t>Please input second integer (0 to 32767):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','$'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kybdData KEYBOARD &lt;&gt; 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声明结构变量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intstr1  BYTE 5 DUP("0")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intstr2  BYTE 5 DUP("0")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int1     WORD 0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int2     WORD 0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message3 BYTE 0dh,0ah,'The summation of that two integers is: '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int_sum  BYTE 5 DUP(20H),0dh,0ah,'$'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DATA     ENDS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endParaRPr lang="en-US" altLang="zh-CN" sz="1600" kern="0" smtClean="0"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STACK    SEGMENT PARA STACK 'STACK'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DB 200 DUP(?)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STACK    ENDS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6876256" y="5919663"/>
            <a:ext cx="1872208" cy="461665"/>
          </a:xfrm>
          <a:prstGeom prst="rect">
            <a:avLst/>
          </a:prstGeom>
          <a:solidFill>
            <a:srgbClr val="CCFF99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汇编实现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1/5</a:t>
            </a:r>
            <a:endParaRPr lang="zh-CN" altLang="en-US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动作按钮: 自定义 5">
            <a:hlinkClick r:id="rId2" action="ppaction://hlinksldjump" highlightClick="1"/>
          </p:cNvPr>
          <p:cNvSpPr/>
          <p:nvPr/>
        </p:nvSpPr>
        <p:spPr bwMode="auto">
          <a:xfrm>
            <a:off x="7452320" y="1772816"/>
            <a:ext cx="1440160" cy="720080"/>
          </a:xfrm>
          <a:prstGeom prst="actionButtonBlank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72000" rIns="9144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  <a:br>
              <a:rPr lang="en-US" altLang="zh-CN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功能 </a:t>
            </a:r>
            <a:r>
              <a:rPr lang="en-US" altLang="zh-CN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0Ah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799"/>
            <a:ext cx="7992566" cy="4464025"/>
          </a:xfrm>
        </p:spPr>
        <p:txBody>
          <a:bodyPr/>
          <a:lstStyle/>
          <a:p>
            <a:pPr>
              <a:buNone/>
            </a:pPr>
            <a:r>
              <a:rPr lang="zh-CN" altLang="en-US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实地址模式程序具有以下特征：</a:t>
            </a:r>
            <a:endParaRPr lang="en-US" altLang="zh-CN" smtClean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mtClean="0"/>
              <a:t>只能寻址</a:t>
            </a:r>
            <a:r>
              <a:rPr lang="en-US" altLang="zh-CN" smtClean="0"/>
              <a:t>1MB</a:t>
            </a:r>
            <a:r>
              <a:rPr lang="zh-CN" altLang="en-US" smtClean="0"/>
              <a:t>内存</a:t>
            </a:r>
            <a:endParaRPr lang="en-US" altLang="zh-CN" smtClean="0"/>
          </a:p>
          <a:p>
            <a:r>
              <a:rPr lang="zh-CN" altLang="en-US" smtClean="0"/>
              <a:t>单任务</a:t>
            </a:r>
            <a:endParaRPr lang="en-US" altLang="zh-CN" smtClean="0"/>
          </a:p>
          <a:p>
            <a:r>
              <a:rPr lang="zh-CN" altLang="en-US" smtClean="0"/>
              <a:t>内存没有边界保护</a:t>
            </a:r>
            <a:endParaRPr lang="en-US" altLang="zh-CN" smtClean="0"/>
          </a:p>
          <a:p>
            <a:r>
              <a:rPr lang="zh-CN" altLang="en-US" smtClean="0"/>
              <a:t>偏移是</a:t>
            </a:r>
            <a:r>
              <a:rPr lang="en-US" altLang="zh-CN" smtClean="0"/>
              <a:t>16</a:t>
            </a:r>
            <a:r>
              <a:rPr lang="zh-CN" altLang="en-US" smtClean="0"/>
              <a:t>位的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908720"/>
            <a:ext cx="8712968" cy="4824536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GetInt   </a:t>
            </a:r>
            <a:r>
              <a:rPr lang="en-US" altLang="zh-CN" sz="1800" kern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MACRO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 message,StrBuf             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定义宏</a:t>
            </a:r>
            <a:endParaRPr lang="zh-CN" altLang="en-US" sz="1600" kern="0" smtClean="0">
              <a:solidFill>
                <a:srgbClr val="6666FF"/>
              </a:solidFill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8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MOV  AH,9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MOV  DX,OFFSET message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INT  21H                         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提示输入一个正整数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8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MOV  AH,0AH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MOV  DX,OFFSET kybdData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INT  21H                         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从键盘读入字符串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8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MOV  CL,kybdData.inputCount      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引用结构变量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8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XOR  CH,CH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MOV  SI,OFFSET kybdData.buffer   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引用结构变量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8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800" kern="0" smtClean="0">
                <a:ea typeface="+mn-ea"/>
                <a:cs typeface="Courier New" pitchFamily="49" charset="0"/>
              </a:rPr>
              <a:t>ADD  SI,CX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DEC  SI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MOV  DI,OFFSET StrBuf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ADD  DI,4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STD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800" kern="0" smtClean="0">
                <a:ea typeface="+mn-ea"/>
                <a:cs typeface="Courier New" pitchFamily="49" charset="0"/>
              </a:rPr>
              <a:t>         REP  MOVSB          </a:t>
            </a:r>
            <a:r>
              <a:rPr lang="en-US" altLang="zh-CN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8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将读入的字符串拷贝到数据段的缓冲区中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8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800" kern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ENDM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5919663"/>
            <a:ext cx="1872208" cy="461665"/>
          </a:xfrm>
          <a:prstGeom prst="rect">
            <a:avLst/>
          </a:prstGeom>
          <a:solidFill>
            <a:srgbClr val="CCFF99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汇编实现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2/5</a:t>
            </a:r>
            <a:endParaRPr lang="zh-CN" altLang="en-US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动作按钮: 信息 6">
            <a:hlinkClick r:id="rId2" action="ppaction://hlinksldjump" highlightClick="1"/>
          </p:cNvPr>
          <p:cNvSpPr/>
          <p:nvPr/>
        </p:nvSpPr>
        <p:spPr bwMode="auto">
          <a:xfrm>
            <a:off x="5076056" y="1988840"/>
            <a:ext cx="360040" cy="360040"/>
          </a:xfrm>
          <a:prstGeom prst="actionButtonInformatio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260648"/>
            <a:ext cx="8712968" cy="6408712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CODE     SEGMENT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ASSUME CS:CODE,DS:DATA,ES:DATA,SS:STACK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START:   MOV  AX,DATA                </a:t>
            </a:r>
            <a:r>
              <a:rPr lang="en-US" altLang="zh-CN" sz="1600" kern="0" smtClean="0">
                <a:solidFill>
                  <a:srgbClr val="6666FF"/>
                </a:solidFill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cs typeface="Courier New" pitchFamily="49" charset="0"/>
              </a:rPr>
              <a:t>代码段开始</a:t>
            </a:r>
            <a:endParaRPr lang="en-US" altLang="zh-CN" sz="1600" kern="0" smtClean="0">
              <a:ea typeface="+mn-ea"/>
              <a:cs typeface="Courier New" pitchFamily="49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MOV  DS,AX  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初始化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DS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MOV  ES,AX  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初始化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ES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（用于串操作指令）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GetInt message1,intstr1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调用宏，读入被加数（字符串）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GetInt message2,intstr2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调用宏，读入加数（字符串）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SI,OFFSET intstr1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MOV  DI,OFFSET int1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CALL Asc2Bin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将被加数转换为二进制数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endParaRPr lang="zh-CN" altLang="en-US" sz="1600" kern="0" smtClean="0">
              <a:ea typeface="+mn-ea"/>
              <a:cs typeface="Courier New" pitchFamily="49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SI,OFFSET intstr2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MOV  DI,OFFSET int2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CALL Asc2Bin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将加数转换为二进制数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endParaRPr lang="zh-CN" altLang="en-US" sz="1600" kern="0" smtClean="0">
              <a:ea typeface="+mn-ea"/>
              <a:cs typeface="Courier New" pitchFamily="49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AX,int1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ADD  AX,int2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求和，结果在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AX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寄存器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DI,OFFSET int_sum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CALL Bin2Asc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将求和结果转换为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ASCII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码（字符串）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endParaRPr lang="zh-CN" altLang="en-US" sz="1600" kern="0" smtClean="0">
              <a:ea typeface="+mn-ea"/>
              <a:cs typeface="Courier New" pitchFamily="49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AH,9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MOV  DX,OFFSET message3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INT  21H    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输出结果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endParaRPr lang="zh-CN" altLang="en-US" sz="1600" kern="0" smtClean="0">
              <a:ea typeface="+mn-ea"/>
              <a:cs typeface="Courier New" pitchFamily="49" charset="0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AH,4CH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INT  21H       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返回操作系统</a:t>
            </a:r>
            <a:endParaRPr lang="zh-CN" altLang="en-US" sz="1600" kern="0">
              <a:solidFill>
                <a:srgbClr val="6666FF"/>
              </a:solidFill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5919663"/>
            <a:ext cx="1872208" cy="461665"/>
          </a:xfrm>
          <a:prstGeom prst="rect">
            <a:avLst/>
          </a:prstGeom>
          <a:solidFill>
            <a:srgbClr val="CCFF99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汇编实现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3/5</a:t>
            </a:r>
            <a:endParaRPr lang="zh-CN" altLang="en-US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260648"/>
            <a:ext cx="8712968" cy="6264696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子程序名：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Asc2Bin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功   能：将字符串转换为二进制整数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入口参数：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SI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寄存器指向字符串首地址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         DI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寄存器指向转换结果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出口参数：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DI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指向的内存单元（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16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位的字）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Asc2Bin  PROC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PUSHA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保护现场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CX,5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;5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位十进制数，共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5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个字符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BX,1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个位权值为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1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ADD  SI,4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从个位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(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高地址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)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开始转换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intacc:  MOV  AL,[SI]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DEC  SI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AND  AL,7FH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SUB  AL,'0'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MOV  AH,0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MUL  BX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乘以权值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ADD  [DI],AX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累加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solidFill>
                  <a:srgbClr val="008000"/>
                </a:solidFill>
                <a:ea typeface="+mn-ea"/>
                <a:cs typeface="Courier New" pitchFamily="49" charset="0"/>
              </a:rPr>
              <a:t>MOV  AX,BX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solidFill>
                  <a:srgbClr val="008000"/>
                </a:solidFill>
                <a:ea typeface="+mn-ea"/>
                <a:cs typeface="Courier New" pitchFamily="49" charset="0"/>
              </a:rPr>
              <a:t>MOV  BX,10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solidFill>
                  <a:srgbClr val="008000"/>
                </a:solidFill>
                <a:ea typeface="+mn-ea"/>
                <a:cs typeface="Courier New" pitchFamily="49" charset="0"/>
              </a:rPr>
              <a:t>MUL  BX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权值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×10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solidFill>
                  <a:srgbClr val="008000"/>
                </a:solidFill>
                <a:ea typeface="+mn-ea"/>
                <a:cs typeface="Courier New" pitchFamily="49" charset="0"/>
              </a:rPr>
              <a:t>MOV  BX,AX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LOOP intacc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循环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5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次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POPA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恢复现场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RET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Asc2Bin  ENDP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5919663"/>
            <a:ext cx="1872208" cy="461665"/>
          </a:xfrm>
          <a:prstGeom prst="rect">
            <a:avLst/>
          </a:prstGeom>
          <a:solidFill>
            <a:srgbClr val="CCFF99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汇编实现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4/5</a:t>
            </a:r>
            <a:endParaRPr lang="zh-CN" altLang="en-US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51520" y="260648"/>
            <a:ext cx="8712968" cy="6264696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子程序名：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Bin2Asc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功    能：将二进制整数转换为字符串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入口参数：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AX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寄存器为要转换的二进制数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         DI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寄存器指向转换结果首地址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出口参数：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DI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指向的内存单元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Bin2Asc  PROC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PUSHA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保护现场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CX,5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最多循环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5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次（最大只能是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5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位数）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XOR  DX,DX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除法指令，被除数的高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16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位清零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BX,10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每次除以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10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，余数是十进制的低位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ADD  DI,4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先得到的是个位（高地址）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BINASC1: DIV  BX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除以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10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ADD  DL,30H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余数在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DX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中（不可能超过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10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），转换为对应的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ASCII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码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MOV  [DI],DL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保存得到的十进制低位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DEC  DI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AND  AX,AX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JZ   STOP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如果商为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0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，则转换完成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XOR  DX,DX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被除数的高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16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位清零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LOOP BINASC1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循环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STOP:    POPA             </a:t>
            </a:r>
            <a:r>
              <a:rPr lang="en-US" altLang="zh-CN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恢复现场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zh-CN" altLang="en-US" sz="1600" kern="0" smtClean="0">
                <a:ea typeface="+mn-ea"/>
                <a:cs typeface="Courier New" pitchFamily="49" charset="0"/>
              </a:rPr>
              <a:t>         </a:t>
            </a:r>
            <a:r>
              <a:rPr lang="en-US" altLang="zh-CN" sz="1600" kern="0" smtClean="0">
                <a:ea typeface="+mn-ea"/>
                <a:cs typeface="Courier New" pitchFamily="49" charset="0"/>
              </a:rPr>
              <a:t>RET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Bin2Asc  ENDP</a:t>
            </a: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endParaRPr lang="en-US" altLang="zh-CN" sz="1600" kern="0" smtClean="0"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CODE     ENDS             </a:t>
            </a:r>
            <a:r>
              <a:rPr lang="en-US" altLang="zh-CN" sz="1600" kern="0" smtClean="0">
                <a:solidFill>
                  <a:srgbClr val="6666FF"/>
                </a:solidFill>
                <a:cs typeface="Courier New" pitchFamily="49" charset="0"/>
              </a:rPr>
              <a:t>;</a:t>
            </a:r>
            <a:r>
              <a:rPr lang="zh-CN" altLang="en-US" sz="1600" kern="0" smtClean="0">
                <a:solidFill>
                  <a:srgbClr val="6666FF"/>
                </a:solidFill>
                <a:cs typeface="Courier New" pitchFamily="49" charset="0"/>
              </a:rPr>
              <a:t>代码段结束</a:t>
            </a:r>
            <a:endParaRPr lang="en-US" altLang="zh-CN" sz="1600" kern="0" smtClean="0">
              <a:ea typeface="+mn-ea"/>
              <a:cs typeface="Courier New" pitchFamily="49" charset="0"/>
            </a:endParaRPr>
          </a:p>
          <a:p>
            <a:pPr lvl="0" algn="l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altLang="zh-CN" sz="1600" kern="0" smtClean="0">
                <a:ea typeface="+mn-ea"/>
                <a:cs typeface="Courier New" pitchFamily="49" charset="0"/>
              </a:rPr>
              <a:t>         END  START</a:t>
            </a:r>
            <a:endParaRPr kumimoji="0" lang="zh-CN" altLang="en-US" sz="16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5919663"/>
            <a:ext cx="1872208" cy="461665"/>
          </a:xfrm>
          <a:prstGeom prst="rect">
            <a:avLst/>
          </a:prstGeom>
          <a:solidFill>
            <a:srgbClr val="CCFF99"/>
          </a:solidFill>
          <a:ln w="19050">
            <a:solidFill>
              <a:srgbClr val="008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汇编实现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5/5</a:t>
            </a:r>
            <a:endParaRPr lang="zh-CN" altLang="en-US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4845"/>
            <a:ext cx="8229600" cy="523875"/>
          </a:xfrm>
        </p:spPr>
        <p:txBody>
          <a:bodyPr/>
          <a:lstStyle/>
          <a:p>
            <a:r>
              <a:rPr lang="en-US" altLang="zh-CN" smtClean="0">
                <a:solidFill>
                  <a:srgbClr val="C00000"/>
                </a:solidFill>
              </a:rPr>
              <a:t>【</a:t>
            </a:r>
            <a:r>
              <a:rPr lang="zh-CN" altLang="en-US" smtClean="0">
                <a:solidFill>
                  <a:srgbClr val="C00000"/>
                </a:solidFill>
              </a:rPr>
              <a:t>综合实例：总结</a:t>
            </a:r>
            <a:r>
              <a:rPr lang="en-US" altLang="zh-CN" smtClean="0">
                <a:solidFill>
                  <a:srgbClr val="C00000"/>
                </a:solidFill>
              </a:rPr>
              <a:t>】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5832648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用到的指令：</a:t>
            </a: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算术运算：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DIV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逻辑运算：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XOR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串操作：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REP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前缀、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MOVSB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条件转移：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JZ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循环控制：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LOOP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ts val="600"/>
              </a:spcBef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用到的编程技巧：</a:t>
            </a: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DOS 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系统功能调用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常量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结构</a:t>
            </a: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宏</a:t>
            </a: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带参数传递的子程序调用；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PUSHA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POPA</a:t>
            </a: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指令</a:t>
            </a:r>
          </a:p>
          <a:p>
            <a:pPr marL="719138" lvl="1" indent="-360363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u"/>
            </a:pPr>
            <a:r>
              <a:rPr lang="zh-CN" altLang="zh-CN" smtClean="0">
                <a:latin typeface="Times New Roman" pitchFamily="18" charset="0"/>
                <a:cs typeface="Times New Roman" pitchFamily="18" charset="0"/>
              </a:rPr>
              <a:t>寄存器间接寻址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24</a:t>
            </a:fld>
            <a:endParaRPr lang="en-US" altLang="zh-CN"/>
          </a:p>
        </p:txBody>
      </p:sp>
      <p:pic>
        <p:nvPicPr>
          <p:cNvPr id="9" name="Picture 11" descr="C:\Users\车向泉\AppData\Local\Microsoft\Windows\Temporary Internet Files\Content.IE5\UU39ZH4O\MC900296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212976"/>
            <a:ext cx="3167063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MS-DOS</a:t>
            </a:r>
            <a:r>
              <a:rPr lang="zh-CN" altLang="en-US" smtClean="0"/>
              <a:t>功能调用（</a:t>
            </a:r>
            <a:r>
              <a:rPr lang="en-US" altLang="zh-CN" smtClean="0"/>
              <a:t>INT 21h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616624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FF3300"/>
                </a:solidFill>
                <a:ea typeface="黑体" pitchFamily="49" charset="-122"/>
              </a:rPr>
              <a:t>INT 21h </a:t>
            </a:r>
            <a:r>
              <a:rPr lang="zh-CN" altLang="en-US" smtClean="0">
                <a:solidFill>
                  <a:srgbClr val="FF3300"/>
                </a:solidFill>
                <a:ea typeface="黑体" pitchFamily="49" charset="-122"/>
              </a:rPr>
              <a:t>的功能：</a:t>
            </a:r>
            <a:endParaRPr lang="en-US" altLang="zh-CN" smtClean="0">
              <a:solidFill>
                <a:srgbClr val="FF3300"/>
              </a:solidFill>
              <a:ea typeface="黑体" pitchFamily="49" charset="-122"/>
            </a:endParaRPr>
          </a:p>
          <a:p>
            <a:pPr marL="355600" indent="-355600"/>
            <a:r>
              <a:rPr lang="zh-CN" altLang="en-US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字符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功能调用类：读入、输出字符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/>
            <a:r>
              <a:rPr lang="zh-CN" altLang="en-US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目录控制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功能：创建、删除、设置、读取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/>
            <a:r>
              <a:rPr lang="zh-CN" altLang="en-US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磁盘管理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功能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/>
            <a:r>
              <a:rPr lang="zh-CN" altLang="en-US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文件操作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功能、记录操作功能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/>
            <a:r>
              <a:rPr lang="zh-CN" altLang="en-US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内存分配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功能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/>
            <a:r>
              <a:rPr lang="zh-CN" altLang="en-US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系统功能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：设置中断向量、读取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MS-DOS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版本号、设置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读取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PSP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地址、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marL="355600" indent="-355600"/>
            <a:r>
              <a:rPr lang="zh-CN" altLang="en-US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进程控制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功能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355600" indent="-355600"/>
            <a:r>
              <a:rPr lang="zh-CN" altLang="en-US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时间和日期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MS-DOS</a:t>
            </a:r>
            <a:r>
              <a:rPr lang="zh-CN" altLang="en-US" smtClean="0"/>
              <a:t>功能调用（</a:t>
            </a:r>
            <a:r>
              <a:rPr lang="en-US" altLang="zh-CN" smtClean="0"/>
              <a:t>INT 21h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FF3300"/>
                </a:solidFill>
              </a:rPr>
              <a:t>INT 21h </a:t>
            </a:r>
            <a:r>
              <a:rPr lang="zh-CN" altLang="en-US" smtClean="0">
                <a:solidFill>
                  <a:srgbClr val="FF3300"/>
                </a:solidFill>
              </a:rPr>
              <a:t>功能 </a:t>
            </a:r>
            <a:r>
              <a:rPr lang="en-US" altLang="zh-CN" smtClean="0">
                <a:solidFill>
                  <a:srgbClr val="FF3300"/>
                </a:solidFill>
              </a:rPr>
              <a:t>1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1628800"/>
          <a:ext cx="8352928" cy="37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描述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从标准输入读取一个字符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接收参数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 = 1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返回值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 = 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字符（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ASCII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码）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调用示例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ah,1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 21h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char,al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注意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如果输入缓冲区内无字符，则程序一直等待。该功能在标准输出上回显字符。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MS-DOS</a:t>
            </a:r>
            <a:r>
              <a:rPr lang="zh-CN" altLang="en-US" smtClean="0"/>
              <a:t>功能调用（</a:t>
            </a:r>
            <a:r>
              <a:rPr lang="en-US" altLang="zh-CN" smtClean="0"/>
              <a:t>INT 21h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FF3300"/>
                </a:solidFill>
              </a:rPr>
              <a:t>INT 21h </a:t>
            </a:r>
            <a:r>
              <a:rPr lang="zh-CN" altLang="en-US" smtClean="0">
                <a:solidFill>
                  <a:srgbClr val="FF3300"/>
                </a:solidFill>
              </a:rPr>
              <a:t>功能 </a:t>
            </a:r>
            <a:r>
              <a:rPr lang="en-US" altLang="zh-CN" smtClean="0">
                <a:solidFill>
                  <a:srgbClr val="FF3300"/>
                </a:solidFill>
              </a:rPr>
              <a:t>2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1628800"/>
          <a:ext cx="8136904" cy="365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40871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描述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从标准输出上显示一个字符，并将光标前进一个位置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接收参数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 =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DL = 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字符值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返回值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无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调用示例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ah,2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dl,’A’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 21h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4969"/>
            <a:ext cx="8229600" cy="523875"/>
          </a:xfrm>
        </p:spPr>
        <p:txBody>
          <a:bodyPr/>
          <a:lstStyle/>
          <a:p>
            <a:r>
              <a:rPr lang="en-US" altLang="zh-CN" smtClean="0"/>
              <a:t>MS-DOS</a:t>
            </a:r>
            <a:r>
              <a:rPr lang="zh-CN" altLang="en-US" smtClean="0"/>
              <a:t>功能调用（</a:t>
            </a:r>
            <a:r>
              <a:rPr lang="en-US" altLang="zh-CN" smtClean="0"/>
              <a:t>INT 21h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FF3300"/>
                </a:solidFill>
              </a:rPr>
              <a:t>INT 21h </a:t>
            </a:r>
            <a:r>
              <a:rPr lang="zh-CN" altLang="en-US" smtClean="0">
                <a:solidFill>
                  <a:srgbClr val="FF3300"/>
                </a:solidFill>
              </a:rPr>
              <a:t>功能 </a:t>
            </a:r>
            <a:r>
              <a:rPr lang="en-US" altLang="zh-CN" smtClean="0">
                <a:solidFill>
                  <a:srgbClr val="FF3300"/>
                </a:solidFill>
              </a:rPr>
              <a:t>6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6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1358224"/>
          <a:ext cx="8136904" cy="5023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40871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描述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控制台输入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输出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接收参数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 =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若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DL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00H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～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FEH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，则此功能为输出，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DL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为待输出字符的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ASCII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码； </a:t>
                      </a:r>
                      <a:endParaRPr lang="en-US" altLang="zh-CN" sz="2800" b="1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若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DL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0FFH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，则此功能为输入。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返回值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输入，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ZF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，无字符可读；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ZF=0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中为读入字符的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ASCII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码。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调用示例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ah,6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dl,”A”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 21h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注意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不检查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Ctrl-Break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键（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^C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动作按钮: 上一张 6">
            <a:hlinkClick r:id="" action="ppaction://hlinkshowjump?jump=lastslideviewed" highlightClick="1"/>
          </p:cNvPr>
          <p:cNvSpPr/>
          <p:nvPr/>
        </p:nvSpPr>
        <p:spPr bwMode="auto">
          <a:xfrm>
            <a:off x="8388424" y="476672"/>
            <a:ext cx="576064" cy="576064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MS-DOS</a:t>
            </a:r>
            <a:r>
              <a:rPr lang="zh-CN" altLang="en-US" smtClean="0"/>
              <a:t>功能调用（</a:t>
            </a:r>
            <a:r>
              <a:rPr lang="en-US" altLang="zh-CN" smtClean="0"/>
              <a:t>INT 21h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FF3300"/>
                </a:solidFill>
              </a:rPr>
              <a:t>INT 21h </a:t>
            </a:r>
            <a:r>
              <a:rPr lang="zh-CN" altLang="en-US" smtClean="0">
                <a:solidFill>
                  <a:srgbClr val="FF3300"/>
                </a:solidFill>
              </a:rPr>
              <a:t>功能 </a:t>
            </a:r>
            <a:r>
              <a:rPr lang="en-US" altLang="zh-CN" smtClean="0">
                <a:solidFill>
                  <a:srgbClr val="FF3300"/>
                </a:solidFill>
              </a:rPr>
              <a:t>9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7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1628800"/>
          <a:ext cx="8352928" cy="456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描述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在标准输出上显示以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结尾的字符串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接收参数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 = 9</a:t>
                      </a:r>
                    </a:p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DS:DX = 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字符串的段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偏移地址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返回值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无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调用示例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.data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string BYTE ”This is a String$”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.code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ah,9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dx OFFSET string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 21h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注意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字符串必须以美元符号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$</a:t>
                      </a:r>
                      <a:r>
                        <a:rPr lang="en-US" altLang="zh-CN" sz="2800" b="1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结尾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MS-DOS</a:t>
            </a:r>
            <a:r>
              <a:rPr lang="zh-CN" altLang="en-US" smtClean="0"/>
              <a:t>功能调用（</a:t>
            </a:r>
            <a:r>
              <a:rPr lang="en-US" altLang="zh-CN" smtClean="0"/>
              <a:t>INT 21h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362950" cy="576287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FF3300"/>
                </a:solidFill>
              </a:rPr>
              <a:t>INT 21h </a:t>
            </a:r>
            <a:r>
              <a:rPr lang="zh-CN" altLang="en-US" smtClean="0">
                <a:solidFill>
                  <a:srgbClr val="FF3300"/>
                </a:solidFill>
              </a:rPr>
              <a:t>功能 </a:t>
            </a:r>
            <a:r>
              <a:rPr lang="en-US" altLang="zh-CN" smtClean="0">
                <a:solidFill>
                  <a:srgbClr val="FF3300"/>
                </a:solidFill>
              </a:rPr>
              <a:t>0Ah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8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528" y="1628800"/>
          <a:ext cx="8496944" cy="456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描述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从标准输入读取一个以回车结尾的字符串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接收参数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  =0Ah</a:t>
                      </a:r>
                    </a:p>
                    <a:p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DS:DX = </a:t>
                      </a:r>
                      <a:r>
                        <a:rPr lang="zh-CN" altLang="en-US" sz="2800" b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键盘输入结构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的地址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返回值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以输入的字符填充该</a:t>
                      </a:r>
                      <a:r>
                        <a:rPr lang="zh-CN" altLang="en-US" sz="2800" b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结构</a:t>
                      </a:r>
                      <a:endParaRPr lang="zh-CN" altLang="en-US" sz="2800" b="1">
                        <a:solidFill>
                          <a:srgbClr val="0000FF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调用示例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.data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kybdData</a:t>
                      </a:r>
                      <a:r>
                        <a:rPr lang="en-US" altLang="zh-CN" sz="2400" b="1" baseline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KEYBOARD &lt;&gt;</a:t>
                      </a:r>
                      <a:endParaRPr lang="en-US" altLang="zh-CN" sz="2400" b="1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.code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ah,0Ah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mov dx OFFSET kybdData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 21h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注意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键盘输入结构</a:t>
                      </a:r>
                      <a:r>
                        <a:rPr lang="zh-CN" altLang="en-US" sz="2800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的定义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 bwMode="auto">
          <a:xfrm>
            <a:off x="8388424" y="476672"/>
            <a:ext cx="576064" cy="576064"/>
          </a:xfrm>
          <a:prstGeom prst="actionButtonReturn">
            <a:avLst/>
          </a:prstGeom>
          <a:ln>
            <a:headEnd type="none" w="med" len="med"/>
            <a:tailEnd type="triangl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MS-DOS</a:t>
            </a:r>
            <a:r>
              <a:rPr lang="zh-CN" altLang="en-US" smtClean="0"/>
              <a:t>功能调用（</a:t>
            </a:r>
            <a:r>
              <a:rPr lang="en-US" altLang="zh-CN" smtClean="0"/>
              <a:t>INT 21h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1512168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solidFill>
                  <a:srgbClr val="FF3300"/>
                </a:solidFill>
              </a:rPr>
              <a:t>INT 21h </a:t>
            </a:r>
            <a:r>
              <a:rPr lang="zh-CN" altLang="en-US" smtClean="0">
                <a:solidFill>
                  <a:srgbClr val="FF3300"/>
                </a:solidFill>
              </a:rPr>
              <a:t>功能 </a:t>
            </a:r>
            <a:r>
              <a:rPr lang="en-US" altLang="zh-CN" smtClean="0">
                <a:solidFill>
                  <a:srgbClr val="FF3300"/>
                </a:solidFill>
              </a:rPr>
              <a:t>0Ah</a:t>
            </a:r>
          </a:p>
          <a:p>
            <a:pPr marL="0" indent="0">
              <a:buNone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调用本功能必须传递一个下面格式的输入结构：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mtClean="0">
                <a:latin typeface="+mn-ea"/>
                <a:cs typeface="Times New Roman" pitchFamily="18" charset="0"/>
              </a:rPr>
              <a:t>(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count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可以在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之间</a:t>
            </a:r>
            <a:r>
              <a:rPr lang="en-US" altLang="zh-CN" smtClean="0">
                <a:latin typeface="+mn-ea"/>
                <a:cs typeface="Times New Roman" pitchFamily="18" charset="0"/>
              </a:rPr>
              <a:t>)</a:t>
            </a:r>
            <a:endParaRPr lang="zh-CN" alt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84463A-536B-4F3D-88FF-E1555ED6D5B1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67544" y="2492896"/>
            <a:ext cx="8435280" cy="1944216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count =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KEYBOARD </a:t>
            </a:r>
            <a:r>
              <a:rPr lang="en-US" altLang="zh-CN" sz="2000" kern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STRUCT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maxInput   </a:t>
            </a:r>
            <a:r>
              <a:rPr lang="en-US" altLang="zh-CN" sz="2000" kern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BYTE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count        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max chars to input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inputCount </a:t>
            </a:r>
            <a:r>
              <a:rPr lang="en-US" altLang="zh-CN" sz="2000" kern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BYTE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?             </a:t>
            </a:r>
            <a:r>
              <a:rPr lang="en-US" altLang="zh-CN" sz="20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 actual input count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buffer     </a:t>
            </a:r>
            <a:r>
              <a:rPr lang="en-US" altLang="zh-CN" sz="2000" kern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BYTE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count 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DUP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(?) </a:t>
            </a:r>
            <a:r>
              <a:rPr lang="en-US" altLang="zh-CN" sz="2000" kern="0" smtClean="0">
                <a:solidFill>
                  <a:srgbClr val="6666FF"/>
                </a:solidFill>
                <a:ea typeface="+mn-ea"/>
                <a:cs typeface="Courier New" pitchFamily="49" charset="0"/>
              </a:rPr>
              <a:t>; holds input chars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KEYBOARD </a:t>
            </a:r>
            <a:r>
              <a:rPr lang="en-US" altLang="zh-CN" sz="2000" kern="0" smtClean="0">
                <a:solidFill>
                  <a:srgbClr val="C00000"/>
                </a:solidFill>
                <a:ea typeface="+mn-ea"/>
                <a:cs typeface="Courier New" pitchFamily="49" charset="0"/>
              </a:rPr>
              <a:t>ENDS</a:t>
            </a:r>
            <a:endParaRPr lang="zh-CN" altLang="en-US" sz="2000" kern="0">
              <a:solidFill>
                <a:srgbClr val="C00000"/>
              </a:solidFill>
              <a:ea typeface="+mn-ea"/>
              <a:cs typeface="Courier New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85192" y="4509120"/>
            <a:ext cx="857929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marR="0" lvl="0" indent="-452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u"/>
              <a:tabLst/>
              <a:defRPr/>
            </a:pPr>
            <a:r>
              <a:rPr lang="en-US" altLang="zh-CN" sz="2800" kern="0" smtClean="0">
                <a:latin typeface="Times New Roman" pitchFamily="18" charset="0"/>
                <a:ea typeface="+mn-ea"/>
                <a:cs typeface="Times New Roman" pitchFamily="18" charset="0"/>
              </a:rPr>
              <a:t>maxInput</a:t>
            </a:r>
            <a:r>
              <a:rPr lang="zh-CN" altLang="en-US" sz="2800" kern="0" smtClean="0"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800" kern="0" smtClean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altLang="zh-CN" sz="2800" kern="0" smtClean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zh-CN" altLang="en-US" sz="2800" kern="0" smtClean="0">
                <a:latin typeface="Times New Roman" pitchFamily="18" charset="0"/>
                <a:ea typeface="+mn-ea"/>
                <a:cs typeface="Times New Roman" pitchFamily="18" charset="0"/>
              </a:rPr>
              <a:t>指定最多可输入的字符数</a:t>
            </a:r>
            <a:r>
              <a:rPr lang="en-US" altLang="zh-CN" sz="2800" kern="0" smtClean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2800" kern="0" smtClean="0">
                <a:latin typeface="Times New Roman" pitchFamily="18" charset="0"/>
                <a:ea typeface="+mn-ea"/>
                <a:cs typeface="Times New Roman" pitchFamily="18" charset="0"/>
              </a:rPr>
              <a:t>包括回车换行符</a:t>
            </a:r>
            <a:r>
              <a:rPr lang="en-US" altLang="zh-CN" sz="2800" kern="0" smtClean="0">
                <a:latin typeface="+mn-ea"/>
                <a:ea typeface="+mn-ea"/>
                <a:cs typeface="Times New Roman" pitchFamily="18" charset="0"/>
              </a:rPr>
              <a:t>)</a:t>
            </a:r>
          </a:p>
          <a:p>
            <a:pPr marL="452438" marR="0" lvl="0" indent="-452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Wingdings" pitchFamily="2" charset="2"/>
              <a:buChar char="u"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inputCount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返回实际输入的字符数</a:t>
            </a:r>
            <a:r>
              <a:rPr lang="en-US" altLang="zh-CN" sz="2800" kern="0" smtClean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不包括回车换行符</a:t>
            </a:r>
            <a:r>
              <a:rPr lang="en-US" altLang="zh-CN" sz="2800" kern="0" smtClean="0">
                <a:latin typeface="+mn-ea"/>
                <a:ea typeface="+mn-ea"/>
                <a:cs typeface="Times New Roman" pitchFamily="18" charset="0"/>
              </a:rPr>
              <a:t>)</a:t>
            </a:r>
            <a:endParaRPr lang="zh-CN" altLang="en-US" sz="2800" kern="0">
              <a:latin typeface="+mn-ea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19830</TotalTime>
  <Words>2186</Words>
  <Application>Microsoft Office PowerPoint</Application>
  <PresentationFormat>全屏显示(4:3)</PresentationFormat>
  <Paragraphs>444</Paragraphs>
  <Slides>24</Slides>
  <Notes>2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Pixel</vt:lpstr>
      <vt:lpstr>幻灯片 1</vt:lpstr>
      <vt:lpstr>幻灯片 2</vt:lpstr>
      <vt:lpstr>MS-DOS功能调用（INT 21h）</vt:lpstr>
      <vt:lpstr>MS-DOS功能调用（INT 21h）</vt:lpstr>
      <vt:lpstr>MS-DOS功能调用（INT 21h）</vt:lpstr>
      <vt:lpstr>MS-DOS功能调用（INT 21h）</vt:lpstr>
      <vt:lpstr>MS-DOS功能调用（INT 21h）</vt:lpstr>
      <vt:lpstr>MS-DOS功能调用（INT 21h）</vt:lpstr>
      <vt:lpstr>MS-DOS功能调用（INT 21h）</vt:lpstr>
      <vt:lpstr>【例1】写一个程序，以二进制数形式显示所按键的ASCII 码。</vt:lpstr>
      <vt:lpstr>【例1：总结】</vt:lpstr>
      <vt:lpstr>BIOS中断</vt:lpstr>
      <vt:lpstr>BIOS中断：键盘中断   INT 16H</vt:lpstr>
      <vt:lpstr>BIOS中断：键盘中断   INT 16H</vt:lpstr>
      <vt:lpstr>【例2】</vt:lpstr>
      <vt:lpstr>幻灯片 16</vt:lpstr>
      <vt:lpstr>【例2：总结】</vt:lpstr>
      <vt:lpstr>【综合实例】</vt:lpstr>
      <vt:lpstr>幻灯片 19</vt:lpstr>
      <vt:lpstr>幻灯片 20</vt:lpstr>
      <vt:lpstr>幻灯片 21</vt:lpstr>
      <vt:lpstr>幻灯片 22</vt:lpstr>
      <vt:lpstr>幻灯片 23</vt:lpstr>
      <vt:lpstr>【综合实例：总结】</vt:lpstr>
    </vt:vector>
  </TitlesOfParts>
  <Company>西安电子科技大学 计算机学院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微机原理及接口技术</dc:title>
  <dc:subject>第3章 Intel处理器指令系统及汇编语言</dc:subject>
  <dc:creator>车向泉</dc:creator>
  <dc:description>新模板</dc:description>
  <cp:lastModifiedBy>车向泉</cp:lastModifiedBy>
  <cp:revision>670</cp:revision>
  <dcterms:created xsi:type="dcterms:W3CDTF">1601-01-01T00:00:00Z</dcterms:created>
  <dcterms:modified xsi:type="dcterms:W3CDTF">2013-09-25T08:34:48Z</dcterms:modified>
</cp:coreProperties>
</file>