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2465" y="749300"/>
            <a:ext cx="852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恢复过程分两步进行：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首先恢复</a:t>
            </a:r>
            <a:r>
              <a:rPr lang="en-US" altLang="zh-CN"/>
              <a:t>y</a:t>
            </a:r>
            <a:r>
              <a:rPr lang="zh-CN" altLang="en-US"/>
              <a:t>通道图像，再以恢复的</a:t>
            </a:r>
            <a:r>
              <a:rPr lang="en-US" altLang="zh-CN"/>
              <a:t>y</a:t>
            </a:r>
            <a:r>
              <a:rPr lang="zh-CN" altLang="en-US"/>
              <a:t>通道图像指导</a:t>
            </a:r>
            <a:r>
              <a:rPr lang="en-US" altLang="zh-CN"/>
              <a:t>Cb</a:t>
            </a:r>
            <a:r>
              <a:rPr lang="zh-CN" altLang="en-US"/>
              <a:t>、</a:t>
            </a:r>
            <a:r>
              <a:rPr lang="en-US" altLang="zh-CN"/>
              <a:t>Cr</a:t>
            </a:r>
            <a:r>
              <a:rPr lang="zh-CN" altLang="en-US"/>
              <a:t>通道图像的</a:t>
            </a:r>
            <a:r>
              <a:rPr lang="zh-CN" altLang="en-US"/>
              <a:t>恢复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1524000"/>
            <a:ext cx="896429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28040"/>
            <a:ext cx="5182870" cy="5390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34355" y="172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in_channels:1 , out_channels:256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34355" y="541020"/>
            <a:ext cx="47790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</a:t>
            </a:r>
            <a:r>
              <a:rPr lang="en-US" altLang="zh-CN"/>
              <a:t>B,1,8,8</a:t>
            </a:r>
            <a:r>
              <a:rPr lang="zh-CN" altLang="en-US"/>
              <a:t>的量化</a:t>
            </a:r>
            <a:r>
              <a:rPr lang="zh-CN" altLang="en-US"/>
              <a:t>矩阵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绿色块：反卷积，</a:t>
            </a:r>
            <a:endParaRPr lang="zh-CN" altLang="en-US"/>
          </a:p>
          <a:p>
            <a:r>
              <a:rPr lang="zh-CN" altLang="en-US"/>
              <a:t>输入通道数：</a:t>
            </a:r>
            <a:r>
              <a:rPr lang="en-US" altLang="zh-CN"/>
              <a:t>64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输出通道数：</a:t>
            </a:r>
            <a:r>
              <a:rPr lang="en-US" altLang="zh-CN">
                <a:sym typeface="+mn-ea"/>
              </a:rPr>
              <a:t>in_channels*out_channels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256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r>
              <a:rPr lang="en-US" altLang="zh-CN"/>
              <a:t>kernelsize</a:t>
            </a:r>
            <a:r>
              <a:rPr lang="zh-CN" altLang="en-US"/>
              <a:t>：</a:t>
            </a:r>
            <a:r>
              <a:rPr lang="en-US" altLang="zh-CN"/>
              <a:t>8</a:t>
            </a:r>
            <a:endParaRPr lang="en-US" altLang="zh-CN"/>
          </a:p>
          <a:p>
            <a:r>
              <a:rPr lang="zh-CN" altLang="en-US"/>
              <a:t>输入长宽：</a:t>
            </a:r>
            <a:r>
              <a:rPr lang="en-US" altLang="zh-CN"/>
              <a:t>1x1   </a:t>
            </a:r>
            <a:r>
              <a:rPr lang="zh-CN" altLang="en-US"/>
              <a:t>输出长宽：</a:t>
            </a:r>
            <a:r>
              <a:rPr lang="en-US" altLang="zh-CN"/>
              <a:t>8</a:t>
            </a:r>
            <a:r>
              <a:rPr lang="en-US" altLang="zh-CN"/>
              <a:t>x8</a:t>
            </a:r>
            <a:endParaRPr lang="en-US" altLang="zh-CN"/>
          </a:p>
          <a:p>
            <a:r>
              <a:rPr lang="zh-CN" altLang="en-US">
                <a:sym typeface="+mn-ea"/>
              </a:rPr>
              <a:t>输入</a:t>
            </a:r>
            <a:r>
              <a:rPr lang="en-US" altLang="zh-CN">
                <a:sym typeface="+mn-ea"/>
              </a:rPr>
              <a:t>:1,64,1,1</a:t>
            </a:r>
            <a:endParaRPr lang="en-US" altLang="zh-CN">
              <a:sym typeface="+mn-ea"/>
            </a:endParaRPr>
          </a:p>
          <a:p>
            <a:r>
              <a:rPr lang="zh-CN" altLang="en-US"/>
              <a:t>输出：</a:t>
            </a:r>
            <a:r>
              <a:rPr lang="en-US" altLang="zh-CN"/>
              <a:t>1,256,8,8</a:t>
            </a:r>
            <a:r>
              <a:rPr lang="zh-CN" altLang="en-US"/>
              <a:t>（</a:t>
            </a:r>
            <a:r>
              <a:rPr lang="en-US" altLang="zh-CN"/>
              <a:t>weights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634355" y="322008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红色块：</a:t>
            </a:r>
            <a:r>
              <a:rPr lang="zh-CN" altLang="en-US"/>
              <a:t>卷积</a:t>
            </a:r>
            <a:endParaRPr lang="zh-CN" altLang="en-US"/>
          </a:p>
          <a:p>
            <a:r>
              <a:rPr lang="zh-CN" altLang="en-US"/>
              <a:t>输入通道数：</a:t>
            </a:r>
            <a:r>
              <a:rPr lang="en-US" altLang="zh-CN"/>
              <a:t>64</a:t>
            </a:r>
            <a:endParaRPr lang="en-US" altLang="zh-CN"/>
          </a:p>
          <a:p>
            <a:r>
              <a:rPr lang="zh-CN" altLang="en-US"/>
              <a:t>输出通道数：</a:t>
            </a:r>
            <a:r>
              <a:rPr lang="en-US" altLang="zh-CN">
                <a:sym typeface="+mn-ea"/>
              </a:rPr>
              <a:t> out_channels(256)</a:t>
            </a:r>
            <a:endParaRPr lang="en-US" altLang="zh-CN">
              <a:sym typeface="+mn-ea"/>
            </a:endParaRPr>
          </a:p>
          <a:p>
            <a:r>
              <a:rPr lang="zh-CN" altLang="en-US"/>
              <a:t>卷积核</a:t>
            </a:r>
            <a:r>
              <a:rPr lang="en-US" altLang="zh-CN"/>
              <a:t>:1</a:t>
            </a:r>
            <a:endParaRPr lang="en-US" altLang="zh-CN"/>
          </a:p>
          <a:p>
            <a:r>
              <a:rPr lang="zh-CN" altLang="en-US"/>
              <a:t>输入</a:t>
            </a:r>
            <a:r>
              <a:rPr lang="en-US" altLang="zh-CN"/>
              <a:t>:1,64,1,1</a:t>
            </a:r>
            <a:endParaRPr lang="en-US" altLang="zh-CN"/>
          </a:p>
          <a:p>
            <a:r>
              <a:rPr lang="zh-CN" altLang="en-US"/>
              <a:t>输出</a:t>
            </a:r>
            <a:r>
              <a:rPr lang="en-US" altLang="zh-CN"/>
              <a:t>:1,256,1,1</a:t>
            </a:r>
            <a:r>
              <a:rPr lang="zh-CN" altLang="en-US"/>
              <a:t>（</a:t>
            </a:r>
            <a:r>
              <a:rPr lang="en-US" altLang="zh-CN"/>
              <a:t>bias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87670" y="5058410"/>
            <a:ext cx="64236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Feature Map</a:t>
            </a:r>
            <a:r>
              <a:rPr lang="zh-CN" altLang="en-US"/>
              <a:t>是输入图像通道的</a:t>
            </a:r>
            <a:r>
              <a:rPr lang="en-US" altLang="zh-CN"/>
              <a:t>DCT</a:t>
            </a:r>
            <a:r>
              <a:rPr lang="zh-CN" altLang="en-US"/>
              <a:t>系数</a:t>
            </a:r>
            <a:r>
              <a:rPr lang="en-US" altLang="zh-CN"/>
              <a:t>, </a:t>
            </a:r>
            <a:r>
              <a:rPr lang="zh-CN" altLang="en-US"/>
              <a:t>尺寸为</a:t>
            </a:r>
            <a:r>
              <a:rPr lang="en-US" altLang="zh-CN"/>
              <a:t>1,1,1024,1024(B,C,H,W)</a:t>
            </a:r>
            <a:endParaRPr lang="en-US" altLang="zh-CN"/>
          </a:p>
          <a:p>
            <a:r>
              <a:rPr lang="zh-CN" altLang="en-US"/>
              <a:t>经过</a:t>
            </a:r>
            <a:r>
              <a:rPr lang="en-US" altLang="zh-CN"/>
              <a:t>weight (1,256,8,8)   (B,out_channels,kernelsize,kernelsize)</a:t>
            </a:r>
            <a:endParaRPr lang="en-US" altLang="zh-CN"/>
          </a:p>
          <a:p>
            <a:r>
              <a:rPr lang="zh-CN" altLang="en-US"/>
              <a:t>加上</a:t>
            </a:r>
            <a:r>
              <a:rPr lang="en-US" altLang="zh-CN"/>
              <a:t>bias      (1,256,1,1)   </a:t>
            </a:r>
            <a:r>
              <a:rPr lang="en-US" altLang="zh-CN">
                <a:sym typeface="+mn-ea"/>
              </a:rPr>
              <a:t>(B,out_channels,kernelsize,kernelsize)</a:t>
            </a:r>
            <a:endParaRPr lang="en-US" altLang="zh-CN"/>
          </a:p>
          <a:p>
            <a:r>
              <a:rPr lang="zh-CN" altLang="en-US"/>
              <a:t>做一个</a:t>
            </a:r>
            <a:r>
              <a:rPr lang="en-US" altLang="zh-CN"/>
              <a:t>padding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stride</a:t>
            </a:r>
            <a:r>
              <a:rPr lang="zh-CN" altLang="en-US"/>
              <a:t>和</a:t>
            </a:r>
            <a:r>
              <a:rPr lang="en-US" altLang="zh-CN"/>
              <a:t>kernelsize</a:t>
            </a:r>
            <a:r>
              <a:rPr lang="zh-CN" altLang="en-US"/>
              <a:t>都为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groups</a:t>
            </a:r>
            <a:r>
              <a:rPr lang="zh-CN" altLang="en-US"/>
              <a:t>为</a:t>
            </a:r>
            <a:r>
              <a:rPr lang="en-US" altLang="zh-CN"/>
              <a:t>B </a:t>
            </a:r>
            <a:r>
              <a:rPr lang="zh-CN" altLang="en-US"/>
              <a:t>的卷积</a:t>
            </a:r>
            <a:endParaRPr lang="zh-CN" altLang="en-US"/>
          </a:p>
          <a:p>
            <a:r>
              <a:rPr lang="zh-CN" altLang="en-US"/>
              <a:t>得到</a:t>
            </a:r>
            <a:r>
              <a:rPr lang="en-US" altLang="zh-CN"/>
              <a:t>(1,256,128,128)(B,out_channels,H/8,W/8)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36220"/>
            <a:ext cx="4362450" cy="5876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9155" y="490220"/>
            <a:ext cx="69265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1.BlockN</a:t>
            </a:r>
            <a:r>
              <a:rPr lang="en-US" altLang="zh-CN"/>
              <a:t>et</a:t>
            </a:r>
            <a:endParaRPr lang="en-US" altLang="zh-CN"/>
          </a:p>
          <a:p>
            <a:r>
              <a:rPr lang="en-US" altLang="zh-CN"/>
              <a:t>kernelsize=3</a:t>
            </a:r>
            <a:r>
              <a:rPr lang="zh-CN" altLang="en-US"/>
              <a:t>，</a:t>
            </a:r>
            <a:r>
              <a:rPr lang="en-US" altLang="zh-CN"/>
              <a:t>padding=1</a:t>
            </a:r>
            <a:r>
              <a:rPr lang="zh-CN" altLang="en-US"/>
              <a:t>，</a:t>
            </a:r>
            <a:r>
              <a:rPr lang="en-US" altLang="zh-CN"/>
              <a:t>PR</a:t>
            </a:r>
            <a:r>
              <a:rPr lang="en-US" altLang="zh-CN"/>
              <a:t>elu</a:t>
            </a:r>
            <a:endParaRPr lang="en-US" altLang="zh-CN"/>
          </a:p>
          <a:p>
            <a:r>
              <a:rPr lang="zh-CN" altLang="en-US"/>
              <a:t>包括：</a:t>
            </a:r>
            <a:endParaRPr lang="zh-CN" altLang="en-US"/>
          </a:p>
          <a:p>
            <a:r>
              <a:rPr lang="zh-CN" altLang="en-US"/>
              <a:t>一个Convolutional</a:t>
            </a:r>
            <a:r>
              <a:rPr lang="en-US" altLang="zh-CN"/>
              <a:t> </a:t>
            </a:r>
            <a:r>
              <a:rPr lang="zh-CN" altLang="en-US"/>
              <a:t>Filter</a:t>
            </a:r>
            <a:r>
              <a:rPr lang="en-US" altLang="zh-CN"/>
              <a:t> </a:t>
            </a:r>
            <a:r>
              <a:rPr lang="zh-CN" altLang="en-US"/>
              <a:t>Manifold（利用量化矩阵的信息处理</a:t>
            </a:r>
            <a:r>
              <a:rPr lang="en-US" altLang="zh-CN"/>
              <a:t>DCT</a:t>
            </a:r>
            <a:r>
              <a:rPr lang="zh-CN" altLang="en-US"/>
              <a:t>系数）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1,1,1024,1024</a:t>
            </a:r>
            <a:r>
              <a:rPr lang="zh-CN" altLang="en-US"/>
              <a:t>（</a:t>
            </a:r>
            <a:r>
              <a:rPr lang="en-US" altLang="zh-CN"/>
              <a:t>B,C,H,W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输出：</a:t>
            </a:r>
            <a:r>
              <a:rPr lang="en-US" altLang="zh-CN"/>
              <a:t>1,256,128,128</a:t>
            </a:r>
            <a:r>
              <a:rPr lang="zh-CN" altLang="en-US"/>
              <a:t>（</a:t>
            </a:r>
            <a:r>
              <a:rPr lang="en-US" altLang="zh-CN"/>
              <a:t>B,C,H/8,W/8</a:t>
            </a:r>
            <a:r>
              <a:rPr lang="zh-CN" altLang="en-US"/>
              <a:t>）</a:t>
            </a:r>
            <a:r>
              <a:rPr lang="zh-CN" altLang="en-US">
                <a:highlight>
                  <a:srgbClr val="FFFF00"/>
                </a:highlight>
              </a:rPr>
              <a:t>学到了每个</a:t>
            </a:r>
            <a:r>
              <a:rPr lang="en-US" altLang="zh-CN">
                <a:highlight>
                  <a:srgbClr val="FFFF00"/>
                </a:highlight>
              </a:rPr>
              <a:t>8x8</a:t>
            </a:r>
            <a:r>
              <a:rPr lang="zh-CN" altLang="en-US">
                <a:highlight>
                  <a:srgbClr val="FFFF00"/>
                </a:highlight>
              </a:rPr>
              <a:t>块的表示</a:t>
            </a:r>
            <a:endParaRPr lang="zh-CN" altLang="en-US">
              <a:highlight>
                <a:srgbClr val="FFFF00"/>
              </a:highlight>
            </a:endParaRPr>
          </a:p>
          <a:p>
            <a:pPr marL="3200400" lvl="7" indent="457200"/>
            <a:r>
              <a:rPr lang="zh-CN" altLang="en-US"/>
              <a:t>block representation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RRDB</a:t>
            </a:r>
            <a:r>
              <a:rPr lang="zh-CN" altLang="en-US"/>
              <a:t>（包括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DenseBlock</a:t>
            </a:r>
            <a:r>
              <a:rPr lang="zh-CN" altLang="en-US"/>
              <a:t>，每个</a:t>
            </a:r>
            <a:r>
              <a:rPr lang="en-US" altLang="zh-CN"/>
              <a:t>DenseBlock</a:t>
            </a:r>
            <a:r>
              <a:rPr lang="zh-CN" altLang="en-US"/>
              <a:t>有</a:t>
            </a:r>
            <a:r>
              <a:rPr lang="en-US" altLang="zh-CN"/>
              <a:t>5</a:t>
            </a:r>
            <a:r>
              <a:rPr lang="zh-CN" altLang="en-US"/>
              <a:t>个卷积，中间</a:t>
            </a:r>
            <a:r>
              <a:rPr lang="en-US" altLang="zh-CN"/>
              <a:t>4</a:t>
            </a:r>
            <a:r>
              <a:rPr lang="zh-CN" altLang="en-US"/>
              <a:t>个通道数递增，最后一个通道数恢复为输入通道数，然后和输入做</a:t>
            </a:r>
            <a:r>
              <a:rPr lang="zh-CN" altLang="en-US"/>
              <a:t>残差连接）</a:t>
            </a:r>
            <a:endParaRPr lang="zh-CN" altLang="en-US"/>
          </a:p>
          <a:p>
            <a:r>
              <a:rPr lang="zh-CN" altLang="en-US">
                <a:sym typeface="+mn-ea"/>
              </a:rPr>
              <a:t>输</a:t>
            </a:r>
            <a:r>
              <a:rPr lang="zh-CN" altLang="en-US">
                <a:sym typeface="+mn-ea"/>
              </a:rPr>
              <a:t>入：</a:t>
            </a:r>
            <a:r>
              <a:rPr lang="en-US" altLang="zh-CN">
                <a:sym typeface="+mn-ea"/>
              </a:rPr>
              <a:t>1,256,128,128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B,C,H/8,W/8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输出：</a:t>
            </a:r>
            <a:r>
              <a:rPr lang="en-US" altLang="zh-CN">
                <a:sym typeface="+mn-ea"/>
              </a:rPr>
              <a:t>1,256,128,128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B,C,H/8,W/8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</a:t>
            </a:r>
            <a:r>
              <a:rPr lang="zh-CN" altLang="en-US">
                <a:sym typeface="+mn-ea"/>
              </a:rPr>
              <a:t>Convolutional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Filter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Manifold</a:t>
            </a:r>
            <a:endParaRPr lang="zh-CN" altLang="en-US"/>
          </a:p>
          <a:p>
            <a:r>
              <a:rPr lang="zh-CN" altLang="en-US"/>
              <a:t>和第一个</a:t>
            </a:r>
            <a:r>
              <a:rPr lang="zh-CN" altLang="en-US">
                <a:sym typeface="+mn-ea"/>
              </a:rPr>
              <a:t>Convolutional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Filter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Manifold</a:t>
            </a:r>
            <a:r>
              <a:rPr lang="zh-CN" altLang="en-US"/>
              <a:t>的区别：</a:t>
            </a:r>
            <a:endParaRPr lang="zh-CN" altLang="en-US"/>
          </a:p>
          <a:p>
            <a:r>
              <a:rPr lang="zh-CN" altLang="en-US"/>
              <a:t>一个是正常卷积一个是</a:t>
            </a:r>
            <a:r>
              <a:rPr lang="zh-CN" altLang="en-US"/>
              <a:t>反卷积</a:t>
            </a:r>
            <a:endParaRPr lang="zh-CN" altLang="en-US"/>
          </a:p>
          <a:p>
            <a:r>
              <a:rPr lang="zh-CN" altLang="en-US"/>
              <a:t>结果是，一个特征图</a:t>
            </a:r>
            <a:r>
              <a:rPr lang="en-US" altLang="zh-CN"/>
              <a:t>/8</a:t>
            </a:r>
            <a:r>
              <a:rPr lang="zh-CN" altLang="en-US"/>
              <a:t>，一个特征图</a:t>
            </a:r>
            <a:r>
              <a:rPr lang="en-US" altLang="zh-CN"/>
              <a:t>*8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>
                <a:sym typeface="+mn-ea"/>
              </a:rPr>
              <a:t>1,256,128,128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B,C,H/8,W/8</a:t>
            </a:r>
            <a:r>
              <a:rPr lang="zh-CN" altLang="en-US">
                <a:sym typeface="+mn-ea"/>
              </a:rPr>
              <a:t>）</a:t>
            </a:r>
            <a:br>
              <a:rPr lang="zh-CN" altLang="en-US"/>
            </a:br>
            <a:r>
              <a:rPr lang="zh-CN" altLang="en-US"/>
              <a:t>最后输出，</a:t>
            </a:r>
            <a:r>
              <a:rPr lang="en-US" altLang="zh-CN"/>
              <a:t>1,64,1024,1024     (B,C,H,W)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680085"/>
            <a:ext cx="4265295" cy="427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7280" y="9131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DCT</a:t>
            </a:r>
            <a:r>
              <a:rPr lang="zh-CN" altLang="en-US"/>
              <a:t>系数重排列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按照频率组合，</a:t>
            </a:r>
            <a:r>
              <a:rPr lang="en-US" altLang="zh-CN"/>
              <a:t>64</a:t>
            </a:r>
            <a:r>
              <a:rPr lang="zh-CN" altLang="en-US"/>
              <a:t>个频率，最后尺寸</a:t>
            </a:r>
            <a:r>
              <a:rPr lang="zh-CN" altLang="en-US"/>
              <a:t>长宽都除以</a:t>
            </a:r>
            <a:r>
              <a:rPr lang="en-US" altLang="zh-CN"/>
              <a:t>8</a:t>
            </a:r>
            <a:r>
              <a:rPr lang="zh-CN" altLang="en-US"/>
              <a:t>，通道数</a:t>
            </a:r>
            <a:r>
              <a:rPr lang="en-US" altLang="zh-CN"/>
              <a:t>x64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220980"/>
            <a:ext cx="3708400" cy="579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1880" y="29083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</a:t>
            </a:r>
            <a:r>
              <a:rPr lang="en-US" altLang="zh-CN"/>
              <a:t>1,64,1024,1024</a:t>
            </a:r>
            <a:endParaRPr lang="en-US" altLang="zh-CN"/>
          </a:p>
          <a:p>
            <a:r>
              <a:rPr lang="zh-CN" altLang="en-US"/>
              <a:t>系数重排列：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1,64,1024,1024</a:t>
            </a:r>
            <a:endParaRPr lang="zh-CN" altLang="en-US"/>
          </a:p>
          <a:p>
            <a:r>
              <a:rPr lang="zh-CN" altLang="en-US"/>
              <a:t>输出：</a:t>
            </a:r>
            <a:r>
              <a:rPr lang="en-US" altLang="zh-CN"/>
              <a:t>1,64*64,128,128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PerFrequencyConvolution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变换通道数</a:t>
            </a:r>
            <a:r>
              <a:rPr lang="en-US" altLang="zh-CN"/>
              <a:t>: 64*64-&gt;256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系数</a:t>
            </a:r>
            <a:r>
              <a:rPr lang="zh-CN" altLang="en-US"/>
              <a:t>重排列：</a:t>
            </a:r>
            <a:endParaRPr lang="zh-CN" altLang="en-US"/>
          </a:p>
          <a:p>
            <a:r>
              <a:rPr lang="zh-CN" altLang="en-US">
                <a:sym typeface="+mn-ea"/>
              </a:rPr>
              <a:t>输</a:t>
            </a:r>
            <a:r>
              <a:rPr lang="zh-CN" altLang="en-US">
                <a:sym typeface="+mn-ea"/>
              </a:rPr>
              <a:t>入：</a:t>
            </a:r>
            <a:r>
              <a:rPr lang="en-US" altLang="zh-CN">
                <a:sym typeface="+mn-ea"/>
              </a:rPr>
              <a:t>1,64*64,128,128</a:t>
            </a:r>
            <a:endParaRPr lang="en-US" altLang="zh-CN"/>
          </a:p>
          <a:p>
            <a:r>
              <a:rPr lang="zh-CN" altLang="en-US">
                <a:sym typeface="+mn-ea"/>
              </a:rPr>
              <a:t>输</a:t>
            </a:r>
            <a:r>
              <a:rPr lang="zh-CN" altLang="en-US">
                <a:sym typeface="+mn-ea"/>
              </a:rPr>
              <a:t>出：</a:t>
            </a:r>
            <a:r>
              <a:rPr lang="en-US" altLang="zh-CN">
                <a:sym typeface="+mn-ea"/>
              </a:rPr>
              <a:t>1,64,1024,1024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4120" y="45326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虽然最近的工作已经在很大程度上用LeakyReLU[31，44，12，13]取代了PReLU[19]，但我们发现PReLU激活提供了更高的准确性。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473075"/>
            <a:ext cx="4605655" cy="5912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7830" y="173355"/>
            <a:ext cx="62185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1.BlockN</a:t>
            </a:r>
            <a:r>
              <a:rPr lang="en-US" altLang="zh-CN"/>
              <a:t>et</a:t>
            </a:r>
            <a:endParaRPr lang="en-US" altLang="zh-CN"/>
          </a:p>
          <a:p>
            <a:r>
              <a:rPr lang="en-US" altLang="zh-CN"/>
              <a:t>kernelsize=3</a:t>
            </a:r>
            <a:r>
              <a:rPr lang="zh-CN" altLang="en-US"/>
              <a:t>，</a:t>
            </a:r>
            <a:r>
              <a:rPr lang="en-US" altLang="zh-CN"/>
              <a:t>padding=1</a:t>
            </a:r>
            <a:r>
              <a:rPr lang="zh-CN" altLang="en-US"/>
              <a:t>，</a:t>
            </a:r>
            <a:r>
              <a:rPr lang="en-US" altLang="zh-CN"/>
              <a:t>PR</a:t>
            </a:r>
            <a:r>
              <a:rPr lang="en-US" altLang="zh-CN"/>
              <a:t>elu</a:t>
            </a:r>
            <a:endParaRPr lang="en-US" altLang="zh-CN"/>
          </a:p>
          <a:p>
            <a:r>
              <a:rPr lang="zh-CN" altLang="en-US"/>
              <a:t>作用：初步利用量化</a:t>
            </a:r>
            <a:r>
              <a:rPr lang="zh-CN" altLang="en-US"/>
              <a:t>矩阵恢复高频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1024</a:t>
            </a:r>
            <a:r>
              <a:rPr lang="zh-CN" altLang="en-US"/>
              <a:t>，</a:t>
            </a:r>
            <a:r>
              <a:rPr lang="en-US" altLang="zh-CN"/>
              <a:t>1024</a:t>
            </a:r>
            <a:endParaRPr lang="zh-CN" altLang="en-US"/>
          </a:p>
          <a:p>
            <a:r>
              <a:rPr lang="zh-CN" altLang="en-US"/>
              <a:t>输出：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64</a:t>
            </a:r>
            <a:r>
              <a:rPr lang="zh-CN" altLang="en-US"/>
              <a:t>，</a:t>
            </a:r>
            <a:r>
              <a:rPr lang="en-US" altLang="zh-CN"/>
              <a:t>1024</a:t>
            </a:r>
            <a:r>
              <a:rPr lang="zh-CN" altLang="en-US"/>
              <a:t>，</a:t>
            </a:r>
            <a:r>
              <a:rPr lang="en-US" altLang="zh-CN"/>
              <a:t>1024</a:t>
            </a:r>
            <a:endParaRPr lang="zh-CN" altLang="en-US"/>
          </a:p>
          <a:p>
            <a:r>
              <a:rPr lang="en-US" altLang="zh-CN"/>
              <a:t>2.Frequency N</a:t>
            </a:r>
            <a:r>
              <a:rPr lang="en-US" altLang="zh-CN"/>
              <a:t>et</a:t>
            </a:r>
            <a:endParaRPr lang="en-US" altLang="zh-CN"/>
          </a:p>
          <a:p>
            <a:r>
              <a:rPr lang="zh-CN" altLang="en-US"/>
              <a:t>处理每个频率的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>
                <a:sym typeface="+mn-ea"/>
              </a:rPr>
              <a:t>输入、</a:t>
            </a:r>
            <a:r>
              <a:rPr lang="zh-CN" altLang="en-US">
                <a:sym typeface="+mn-ea"/>
              </a:rPr>
              <a:t>输出：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1024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1024</a:t>
            </a:r>
            <a:endParaRPr lang="zh-CN" altLang="en-US"/>
          </a:p>
          <a:p>
            <a:r>
              <a:rPr lang="en-US" altLang="zh-CN"/>
              <a:t>3.</a:t>
            </a:r>
            <a:r>
              <a:rPr lang="en-US" altLang="zh-CN">
                <a:sym typeface="+mn-ea"/>
              </a:rPr>
              <a:t>BlockNet</a:t>
            </a:r>
            <a:endParaRPr lang="en-US" altLang="zh-CN">
              <a:sym typeface="+mn-ea"/>
            </a:endParaRPr>
          </a:p>
          <a:p>
            <a:r>
              <a:rPr lang="zh-CN" altLang="en-US"/>
              <a:t>进一步恢复更多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>
                <a:sym typeface="+mn-ea"/>
              </a:rPr>
              <a:t>输入、输出：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1024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1024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29174"/>
          <a:stretch>
            <a:fillRect/>
          </a:stretch>
        </p:blipFill>
        <p:spPr>
          <a:xfrm>
            <a:off x="5250815" y="3298825"/>
            <a:ext cx="3270885" cy="3289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27440" y="334772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最后一个</a:t>
            </a:r>
            <a:r>
              <a:rPr lang="en-US" altLang="zh-CN"/>
              <a:t>fusion net</a:t>
            </a:r>
            <a:r>
              <a:rPr lang="en-US" altLang="zh-CN"/>
              <a:t>work</a:t>
            </a:r>
            <a:endParaRPr lang="en-US" altLang="zh-CN"/>
          </a:p>
          <a:p>
            <a:r>
              <a:rPr lang="zh-CN" altLang="en-US"/>
              <a:t>第一个</a:t>
            </a:r>
            <a:r>
              <a:rPr lang="en-US" altLang="zh-CN"/>
              <a:t>DCT</a:t>
            </a:r>
            <a:r>
              <a:rPr lang="zh-CN" altLang="en-US"/>
              <a:t>系数</a:t>
            </a:r>
            <a:r>
              <a:rPr lang="zh-CN" altLang="en-US"/>
              <a:t>重排：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192</a:t>
            </a:r>
            <a:r>
              <a:rPr lang="zh-CN" altLang="en-US"/>
              <a:t>，</a:t>
            </a:r>
            <a:r>
              <a:rPr lang="en-US" altLang="zh-CN"/>
              <a:t>1024</a:t>
            </a:r>
            <a:r>
              <a:rPr lang="zh-CN" altLang="en-US"/>
              <a:t>，</a:t>
            </a:r>
            <a:r>
              <a:rPr lang="en-US" altLang="zh-CN"/>
              <a:t>1024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192*64</a:t>
            </a:r>
            <a:r>
              <a:rPr lang="zh-CN" altLang="en-US"/>
              <a:t>，</a:t>
            </a:r>
            <a:r>
              <a:rPr lang="en-US" altLang="zh-CN"/>
              <a:t>128</a:t>
            </a:r>
            <a:r>
              <a:rPr lang="zh-CN" altLang="en-US"/>
              <a:t>，</a:t>
            </a:r>
            <a:r>
              <a:rPr lang="en-US" altLang="zh-CN"/>
              <a:t>128</a:t>
            </a:r>
            <a:endParaRPr lang="en-US" altLang="zh-CN"/>
          </a:p>
          <a:p>
            <a:r>
              <a:rPr lang="zh-CN" altLang="en-US"/>
              <a:t>第一、</a:t>
            </a:r>
            <a:r>
              <a:rPr lang="zh-CN" altLang="en-US"/>
              <a:t>二个红色的卷积</a:t>
            </a:r>
            <a:r>
              <a:rPr lang="zh-CN" altLang="en-US"/>
              <a:t>块：</a:t>
            </a:r>
            <a:endParaRPr lang="zh-CN" altLang="en-US"/>
          </a:p>
          <a:p>
            <a:r>
              <a:rPr lang="en-US" altLang="zh-CN"/>
              <a:t>3x3</a:t>
            </a:r>
            <a:r>
              <a:rPr lang="zh-CN" altLang="en-US"/>
              <a:t>的卷积</a:t>
            </a:r>
            <a:r>
              <a:rPr lang="en-US" altLang="zh-CN"/>
              <a:t> stride padding</a:t>
            </a:r>
            <a:r>
              <a:rPr lang="zh-CN" altLang="en-US"/>
              <a:t>都是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最后一个</a:t>
            </a:r>
            <a:r>
              <a:rPr lang="en-US" altLang="zh-CN"/>
              <a:t>DCT</a:t>
            </a:r>
            <a:r>
              <a:rPr lang="zh-CN" altLang="en-US"/>
              <a:t>系数重</a:t>
            </a:r>
            <a:r>
              <a:rPr lang="zh-CN" altLang="en-US"/>
              <a:t>排：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64</a:t>
            </a:r>
            <a:r>
              <a:rPr lang="zh-CN" altLang="en-US"/>
              <a:t>，</a:t>
            </a:r>
            <a:r>
              <a:rPr lang="en-US" altLang="zh-CN"/>
              <a:t>128</a:t>
            </a:r>
            <a:r>
              <a:rPr lang="zh-CN" altLang="en-US"/>
              <a:t>，</a:t>
            </a:r>
            <a:r>
              <a:rPr lang="en-US" altLang="zh-CN"/>
              <a:t>128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1024</a:t>
            </a:r>
            <a:r>
              <a:rPr lang="zh-CN" altLang="en-US"/>
              <a:t>，</a:t>
            </a:r>
            <a:r>
              <a:rPr lang="en-US" altLang="zh-CN"/>
              <a:t>1024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395" b="40418"/>
          <a:stretch>
            <a:fillRect/>
          </a:stretch>
        </p:blipFill>
        <p:spPr>
          <a:xfrm>
            <a:off x="142240" y="708660"/>
            <a:ext cx="6352540" cy="4190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200" y="218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Color Channel Network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1585" y="767080"/>
            <a:ext cx="44786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蓝色块主要学到每个</a:t>
            </a:r>
            <a:r>
              <a:rPr lang="en-US" altLang="zh-CN"/>
              <a:t>8x8</a:t>
            </a:r>
            <a:r>
              <a:rPr lang="zh-CN" altLang="en-US"/>
              <a:t>块</a:t>
            </a:r>
            <a:r>
              <a:rPr lang="zh-CN" altLang="en-US"/>
              <a:t>的表示</a:t>
            </a:r>
            <a:endParaRPr lang="zh-CN" altLang="en-US"/>
          </a:p>
          <a:p>
            <a:r>
              <a:rPr lang="zh-CN" altLang="en-US"/>
              <a:t>第二个红色</a:t>
            </a:r>
            <a:r>
              <a:rPr lang="en-US" altLang="zh-CN"/>
              <a:t>4x4 </a:t>
            </a:r>
            <a:r>
              <a:rPr lang="zh-CN" altLang="en-US"/>
              <a:t>步长为</a:t>
            </a:r>
            <a:r>
              <a:rPr lang="en-US" altLang="zh-CN"/>
              <a:t>2</a:t>
            </a:r>
            <a:r>
              <a:rPr lang="zh-CN" altLang="en-US"/>
              <a:t>将颜色通道</a:t>
            </a:r>
            <a:r>
              <a:rPr lang="zh-CN" altLang="en-US"/>
              <a:t>上采样</a:t>
            </a:r>
            <a:endParaRPr lang="zh-CN" altLang="en-US"/>
          </a:p>
          <a:p>
            <a:r>
              <a:rPr lang="zh-CN" altLang="en-US"/>
              <a:t>然后在通道的维度</a:t>
            </a:r>
            <a:r>
              <a:rPr lang="en-US" altLang="zh-CN"/>
              <a:t>concat</a:t>
            </a:r>
            <a:endParaRPr lang="en-US" altLang="zh-CN"/>
          </a:p>
          <a:p>
            <a:r>
              <a:rPr lang="zh-CN" altLang="en-US"/>
              <a:t>作用</a:t>
            </a:r>
            <a:r>
              <a:rPr lang="en-US" altLang="zh-CN"/>
              <a:t> 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By concatenating the Y channel restoration, we give the network structural information that may be completely missing in the color channels.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最后得到的结果和最近邻上采样后的</a:t>
            </a:r>
            <a:r>
              <a:rPr lang="en-US" altLang="zh-CN"/>
              <a:t>DCT</a:t>
            </a:r>
            <a:r>
              <a:rPr lang="zh-CN" altLang="en-US"/>
              <a:t>系数相加得到最终恢复的</a:t>
            </a:r>
            <a:r>
              <a:rPr lang="en-US" altLang="zh-CN"/>
              <a:t>DCT</a:t>
            </a:r>
            <a:r>
              <a:rPr lang="zh-CN" altLang="en-US"/>
              <a:t>系数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555" y="2057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Training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3555" y="789305"/>
            <a:ext cx="6810375" cy="6185535"/>
            <a:chOff x="1121" y="1636"/>
            <a:chExt cx="10725" cy="974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1" y="2723"/>
              <a:ext cx="9502" cy="97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121" y="1636"/>
              <a:ext cx="10191" cy="9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损失函数</a:t>
              </a:r>
              <a:r>
                <a:rPr lang="en-US" altLang="zh-CN"/>
                <a:t>: </a:t>
              </a:r>
              <a:r>
                <a:rPr lang="zh-CN" altLang="en-US"/>
                <a:t>引入</a:t>
              </a:r>
              <a:r>
                <a:rPr lang="en-US" altLang="zh-CN"/>
                <a:t>ssim</a:t>
              </a:r>
              <a:r>
                <a:rPr lang="zh-CN" altLang="en-US"/>
                <a:t>，因为人眼感知对</a:t>
              </a:r>
              <a:r>
                <a:rPr lang="en-US" altLang="zh-CN"/>
                <a:t>ssim</a:t>
              </a:r>
              <a:r>
                <a:rPr lang="zh-CN" altLang="en-US"/>
                <a:t>比对</a:t>
              </a:r>
              <a:r>
                <a:rPr lang="en-US" altLang="zh-CN"/>
                <a:t>psnr</a:t>
              </a:r>
              <a:r>
                <a:rPr lang="zh-CN" altLang="en-US"/>
                <a:t>更敏感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en-US" altLang="zh-CN"/>
            </a:p>
            <a:p>
              <a:r>
                <a:rPr lang="en-US" altLang="zh-CN"/>
                <a:t>GAN loss</a:t>
              </a:r>
              <a:r>
                <a:rPr lang="zh-CN" altLang="en-US"/>
                <a:t>，恢复</a:t>
              </a:r>
              <a:r>
                <a:rPr lang="zh-CN" altLang="en-US"/>
                <a:t>纹理：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阶段训练：</a:t>
              </a:r>
              <a:br>
                <a:rPr lang="zh-CN" altLang="en-US"/>
              </a:br>
              <a:r>
                <a:rPr lang="zh-CN" altLang="en-US"/>
                <a:t>先训练恢复</a:t>
              </a:r>
              <a:r>
                <a:rPr lang="en-US" altLang="zh-CN"/>
                <a:t>y</a:t>
              </a:r>
              <a:r>
                <a:rPr lang="zh-CN" altLang="en-US"/>
                <a:t>通道的网络，再训练恢复</a:t>
              </a:r>
              <a:r>
                <a:rPr lang="en-US" altLang="zh-CN"/>
                <a:t>cbcr</a:t>
              </a:r>
              <a:r>
                <a:rPr lang="zh-CN" altLang="en-US"/>
                <a:t>通道的网络</a:t>
              </a:r>
              <a:endParaRPr lang="zh-CN" altLang="en-US"/>
            </a:p>
            <a:p>
              <a:r>
                <a:rPr lang="zh-CN" altLang="en-US"/>
                <a:t>最后训练</a:t>
              </a:r>
              <a:r>
                <a:rPr lang="en-US" altLang="zh-CN"/>
                <a:t>gan loss</a:t>
              </a:r>
              <a:r>
                <a:rPr lang="zh-CN" altLang="en-US"/>
                <a:t>网络，用DCGAN [33] discriminator</a:t>
              </a:r>
              <a:r>
                <a:rPr lang="zh-CN" altLang="en-US" b="1"/>
                <a:t>鉴别器</a:t>
              </a:r>
              <a:endParaRPr lang="zh-CN" altLang="en-US"/>
            </a:p>
            <a:p>
              <a:endParaRPr lang="en-US" altLang="zh-CN"/>
            </a:p>
            <a:p>
              <a:r>
                <a:rPr lang="zh-CN" altLang="en-US"/>
                <a:t>训练</a:t>
              </a:r>
              <a:r>
                <a:rPr lang="zh-CN" altLang="en-US"/>
                <a:t>数据集：</a:t>
              </a:r>
              <a:endParaRPr lang="zh-CN" altLang="en-US"/>
            </a:p>
            <a:p>
              <a:r>
                <a:rPr lang="en-US" altLang="zh-CN"/>
                <a:t>DIV2K  Flickr2k  256x256</a:t>
              </a:r>
              <a:r>
                <a:rPr lang="zh-CN" altLang="en-US"/>
                <a:t>的</a:t>
              </a:r>
              <a:r>
                <a:rPr lang="en-US" altLang="zh-CN"/>
                <a:t>patches   10-100 step</a:t>
              </a:r>
              <a:r>
                <a:rPr lang="zh-CN" altLang="en-US"/>
                <a:t>为</a:t>
              </a:r>
              <a:r>
                <a:rPr lang="en-US" altLang="zh-CN"/>
                <a:t>10</a:t>
              </a:r>
              <a:r>
                <a:rPr lang="zh-CN" altLang="en-US"/>
                <a:t>的</a:t>
              </a:r>
              <a:r>
                <a:rPr lang="en-US" altLang="zh-CN"/>
                <a:t>qf</a:t>
              </a:r>
              <a:endParaRPr lang="en-US" altLang="zh-CN"/>
            </a:p>
            <a:p>
              <a:r>
                <a:rPr lang="en-US" altLang="zh-CN"/>
                <a:t>batchsize 32</a:t>
              </a:r>
              <a:endParaRPr lang="en-US" altLang="zh-CN"/>
            </a:p>
            <a:p>
              <a:r>
                <a:rPr lang="zh-CN" altLang="en-US"/>
                <a:t>训练实施细节：</a:t>
              </a:r>
              <a:endParaRPr lang="zh-CN" altLang="en-US"/>
            </a:p>
            <a:p>
              <a:r>
                <a:rPr lang="en-US" altLang="zh-CN"/>
                <a:t>DCT</a:t>
              </a:r>
              <a:r>
                <a:rPr lang="zh-CN" altLang="en-US"/>
                <a:t>系数按照通道和频率归一化（减去均值除以</a:t>
              </a:r>
              <a:r>
                <a:rPr lang="zh-CN" altLang="en-US"/>
                <a:t>方差）</a:t>
              </a:r>
              <a:endParaRPr lang="zh-CN" altLang="en-US"/>
            </a:p>
            <a:p>
              <a:r>
                <a:rPr lang="zh-CN" altLang="en-US"/>
                <a:t>量化矩阵也归一化</a:t>
              </a:r>
              <a:r>
                <a:rPr lang="en-US" altLang="zh-CN"/>
                <a:t> </a:t>
              </a:r>
              <a:r>
                <a:rPr lang="zh-CN" altLang="en-US"/>
                <a:t>除以</a:t>
              </a:r>
              <a:r>
                <a:rPr lang="en-US" altLang="zh-CN"/>
                <a:t>255</a:t>
              </a:r>
              <a:r>
                <a:rPr lang="zh-CN" altLang="en-US"/>
                <a:t>，</a:t>
              </a:r>
              <a:r>
                <a:rPr lang="zh-CN" altLang="en-US"/>
                <a:t>好处是加速收敛</a:t>
              </a:r>
              <a:endParaRPr lang="en-US" altLang="zh-CN"/>
            </a:p>
            <a:p>
              <a:endParaRPr lang="en-US" altLang="zh-CN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" y="5546"/>
              <a:ext cx="10725" cy="79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" y="4780"/>
              <a:ext cx="9346" cy="706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7610475" y="119697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GAN loss</a:t>
            </a:r>
            <a:r>
              <a:rPr lang="zh-CN" altLang="en-US"/>
              <a:t>模型牺牲了定量评价指标来生成更逼真的图片，与回归模型比较</a:t>
            </a:r>
            <a:r>
              <a:rPr lang="en-US" altLang="zh-CN"/>
              <a:t>FID scores</a:t>
            </a:r>
            <a:r>
              <a:rPr lang="zh-CN" altLang="en-US"/>
              <a:t>，值更低说明生成的图像更接近</a:t>
            </a:r>
            <a:r>
              <a:rPr lang="zh-CN" altLang="en-US"/>
              <a:t>真实。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最后提供了一个融合</a:t>
            </a:r>
            <a:r>
              <a:rPr lang="en-US" altLang="zh-CN"/>
              <a:t>gan model</a:t>
            </a:r>
            <a:r>
              <a:rPr lang="zh-CN" altLang="en-US"/>
              <a:t>和非</a:t>
            </a:r>
            <a:r>
              <a:rPr lang="en-US" altLang="zh-CN"/>
              <a:t>gan model</a:t>
            </a:r>
            <a:r>
              <a:rPr lang="zh-CN" altLang="en-US"/>
              <a:t>的</a:t>
            </a:r>
            <a:r>
              <a:rPr lang="en-US" altLang="zh-CN"/>
              <a:t>demo</a:t>
            </a:r>
            <a:r>
              <a:rPr lang="zh-CN" altLang="en-US"/>
              <a:t>，两个模型有一样的结构不同的权重然后对两个模型的权重做一个</a:t>
            </a:r>
            <a:r>
              <a:rPr lang="zh-CN" altLang="en-US"/>
              <a:t>加权。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1645" y="4025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Ablation Results.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" y="770890"/>
            <a:ext cx="4019550" cy="2419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7975" y="895985"/>
            <a:ext cx="47917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CFM</a:t>
            </a:r>
            <a:r>
              <a:rPr lang="zh-CN" altLang="en-US"/>
              <a:t>模块的</a:t>
            </a:r>
            <a:r>
              <a:rPr lang="zh-CN" altLang="en-US"/>
              <a:t>有效性：</a:t>
            </a:r>
            <a:endParaRPr lang="zh-CN" altLang="en-US"/>
          </a:p>
          <a:p>
            <a:r>
              <a:rPr lang="en-US" altLang="zh-CN"/>
              <a:t>1.None</a:t>
            </a:r>
            <a:r>
              <a:rPr lang="zh-CN" altLang="en-US"/>
              <a:t>是指不用量化矩阵的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en-US" altLang="zh-CN"/>
              <a:t>2.Concat</a:t>
            </a:r>
            <a:r>
              <a:rPr lang="zh-CN" altLang="en-US"/>
              <a:t>是指将量化矩阵的信息和</a:t>
            </a:r>
            <a:r>
              <a:rPr lang="en-US" altLang="zh-CN"/>
              <a:t>input</a:t>
            </a:r>
            <a:r>
              <a:rPr lang="zh-CN" altLang="en-US"/>
              <a:t>在通道维度</a:t>
            </a:r>
            <a:r>
              <a:rPr lang="en-US" altLang="zh-CN"/>
              <a:t>concat</a:t>
            </a:r>
            <a:endParaRPr lang="en-US" altLang="zh-CN"/>
          </a:p>
          <a:p>
            <a:r>
              <a:rPr lang="en-US" altLang="zh-CN"/>
              <a:t>3.CFM</a:t>
            </a:r>
            <a:r>
              <a:rPr lang="zh-CN" altLang="en-US"/>
              <a:t>是原始配置</a:t>
            </a:r>
            <a:r>
              <a:rPr lang="en-US" altLang="zh-CN"/>
              <a:t> </a:t>
            </a:r>
            <a:r>
              <a:rPr lang="zh-CN" altLang="en-US"/>
              <a:t>用量化矩阵生成卷积的</a:t>
            </a:r>
            <a:r>
              <a:rPr lang="zh-CN" altLang="en-US"/>
              <a:t>权重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Subnetworks</a:t>
            </a:r>
            <a:r>
              <a:rPr lang="zh-CN" altLang="en-US"/>
              <a:t>的</a:t>
            </a:r>
            <a:r>
              <a:rPr lang="zh-CN" altLang="en-US"/>
              <a:t>有效性：</a:t>
            </a:r>
            <a:endParaRPr lang="zh-CN" altLang="en-US"/>
          </a:p>
          <a:p>
            <a:r>
              <a:rPr lang="en-US" altLang="zh-CN"/>
              <a:t>1.Frequency net</a:t>
            </a:r>
            <a:r>
              <a:rPr lang="zh-CN" altLang="en-US"/>
              <a:t>前面要用一个</a:t>
            </a:r>
            <a:r>
              <a:rPr lang="en-US" altLang="zh-CN"/>
              <a:t>Blocknet</a:t>
            </a:r>
            <a:r>
              <a:rPr lang="zh-CN" altLang="en-US"/>
              <a:t>是因为原始被压缩过的</a:t>
            </a:r>
            <a:r>
              <a:rPr lang="en-US" altLang="zh-CN"/>
              <a:t>DCT</a:t>
            </a:r>
            <a:r>
              <a:rPr lang="zh-CN" altLang="en-US"/>
              <a:t>系数在高频部分很多被压缩成了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分别只用</a:t>
            </a:r>
            <a:r>
              <a:rPr lang="en-US" altLang="zh-CN"/>
              <a:t>Blocknet</a:t>
            </a:r>
            <a:r>
              <a:rPr lang="zh-CN" altLang="en-US"/>
              <a:t>和只用</a:t>
            </a:r>
            <a:r>
              <a:rPr lang="en-US" altLang="zh-CN"/>
              <a:t>Frequency </a:t>
            </a:r>
            <a:r>
              <a:rPr lang="en-US" altLang="zh-CN"/>
              <a:t>net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Fusion layer</a:t>
            </a:r>
            <a:r>
              <a:rPr lang="zh-CN" altLang="en-US"/>
              <a:t>的</a:t>
            </a:r>
            <a:r>
              <a:rPr lang="zh-CN" altLang="en-US"/>
              <a:t>重要性：</a:t>
            </a:r>
            <a:endParaRPr lang="zh-CN" altLang="en-US"/>
          </a:p>
          <a:p>
            <a:r>
              <a:rPr lang="zh-CN" altLang="en-US"/>
              <a:t>没有</a:t>
            </a:r>
            <a:r>
              <a:rPr lang="en-US" altLang="zh-CN"/>
              <a:t>fusion layer</a:t>
            </a:r>
            <a:r>
              <a:rPr lang="zh-CN" altLang="en-US"/>
              <a:t>几乎跟没学一样</a:t>
            </a:r>
            <a:r>
              <a:rPr lang="en-US" altLang="zh-CN"/>
              <a:t> </a:t>
            </a:r>
            <a:r>
              <a:rPr lang="zh-CN" altLang="en-US"/>
              <a:t>。。</a:t>
            </a:r>
            <a:r>
              <a:rPr lang="zh-CN" altLang="en-US"/>
              <a:t>这么夸张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IwNDJkNTkwMDk1ZWIxMmZkNmE4YzNkNDEzMDJkZ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WPS 演示</Application>
  <PresentationFormat>宽屏</PresentationFormat>
  <Paragraphs>147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QLY</dc:creator>
  <cp:lastModifiedBy>覃露怡</cp:lastModifiedBy>
  <cp:revision>18</cp:revision>
  <dcterms:created xsi:type="dcterms:W3CDTF">2023-08-09T12:44:00Z</dcterms:created>
  <dcterms:modified xsi:type="dcterms:W3CDTF">2024-09-22T16:26:47Z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