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8" r:id="rId4"/>
    <p:sldId id="259" r:id="rId5"/>
    <p:sldId id="269" r:id="rId6"/>
    <p:sldId id="266" r:id="rId7"/>
    <p:sldId id="272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73" r:id="rId16"/>
    <p:sldId id="260" r:id="rId17"/>
    <p:sldId id="274" r:id="rId18"/>
    <p:sldId id="283" r:id="rId19"/>
    <p:sldId id="261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239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等腰三角形 11"/>
          <p:cNvSpPr/>
          <p:nvPr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6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6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60.xml"/><Relationship Id="rId23" Type="http://schemas.openxmlformats.org/officeDocument/2006/relationships/tags" Target="../tags/tag159.xml"/><Relationship Id="rId22" Type="http://schemas.openxmlformats.org/officeDocument/2006/relationships/tags" Target="../tags/tag158.xml"/><Relationship Id="rId21" Type="http://schemas.openxmlformats.org/officeDocument/2006/relationships/tags" Target="../tags/tag157.xml"/><Relationship Id="rId20" Type="http://schemas.openxmlformats.org/officeDocument/2006/relationships/tags" Target="../tags/tag15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5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tags" Target="../tags/tag21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29.xml"/><Relationship Id="rId3" Type="http://schemas.openxmlformats.org/officeDocument/2006/relationships/image" Target="../media/image2.png"/><Relationship Id="rId2" Type="http://schemas.openxmlformats.org/officeDocument/2006/relationships/tags" Target="../tags/tag228.xml"/><Relationship Id="rId1" Type="http://schemas.openxmlformats.org/officeDocument/2006/relationships/tags" Target="../tags/tag227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tags" Target="../tags/tag2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7" Type="http://schemas.openxmlformats.org/officeDocument/2006/relationships/slideLayout" Target="../slideLayouts/slideLayout6.xml"/><Relationship Id="rId26" Type="http://schemas.openxmlformats.org/officeDocument/2006/relationships/tags" Target="../tags/tag187.xml"/><Relationship Id="rId25" Type="http://schemas.openxmlformats.org/officeDocument/2006/relationships/tags" Target="../tags/tag186.xml"/><Relationship Id="rId24" Type="http://schemas.openxmlformats.org/officeDocument/2006/relationships/tags" Target="../tags/tag185.xml"/><Relationship Id="rId23" Type="http://schemas.openxmlformats.org/officeDocument/2006/relationships/tags" Target="../tags/tag184.xml"/><Relationship Id="rId22" Type="http://schemas.openxmlformats.org/officeDocument/2006/relationships/tags" Target="../tags/tag183.xml"/><Relationship Id="rId21" Type="http://schemas.openxmlformats.org/officeDocument/2006/relationships/tags" Target="../tags/tag182.xml"/><Relationship Id="rId20" Type="http://schemas.openxmlformats.org/officeDocument/2006/relationships/tags" Target="../tags/tag181.xml"/><Relationship Id="rId2" Type="http://schemas.openxmlformats.org/officeDocument/2006/relationships/tags" Target="../tags/tag163.xml"/><Relationship Id="rId19" Type="http://schemas.openxmlformats.org/officeDocument/2006/relationships/tags" Target="../tags/tag180.xml"/><Relationship Id="rId18" Type="http://schemas.openxmlformats.org/officeDocument/2006/relationships/tags" Target="../tags/tag179.xml"/><Relationship Id="rId17" Type="http://schemas.openxmlformats.org/officeDocument/2006/relationships/tags" Target="../tags/tag178.xml"/><Relationship Id="rId16" Type="http://schemas.openxmlformats.org/officeDocument/2006/relationships/tags" Target="../tags/tag177.xml"/><Relationship Id="rId15" Type="http://schemas.openxmlformats.org/officeDocument/2006/relationships/tags" Target="../tags/tag176.xml"/><Relationship Id="rId14" Type="http://schemas.openxmlformats.org/officeDocument/2006/relationships/tags" Target="../tags/tag175.xml"/><Relationship Id="rId13" Type="http://schemas.openxmlformats.org/officeDocument/2006/relationships/tags" Target="../tags/tag174.xml"/><Relationship Id="rId12" Type="http://schemas.openxmlformats.org/officeDocument/2006/relationships/tags" Target="../tags/tag173.xml"/><Relationship Id="rId11" Type="http://schemas.openxmlformats.org/officeDocument/2006/relationships/tags" Target="../tags/tag172.xml"/><Relationship Id="rId10" Type="http://schemas.openxmlformats.org/officeDocument/2006/relationships/tags" Target="../tags/tag171.xml"/><Relationship Id="rId1" Type="http://schemas.openxmlformats.org/officeDocument/2006/relationships/tags" Target="../tags/tag16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image" Target="../media/image1.png"/><Relationship Id="rId2" Type="http://schemas.openxmlformats.org/officeDocument/2006/relationships/tags" Target="../tags/tag193.xml"/><Relationship Id="rId11" Type="http://schemas.openxmlformats.org/officeDocument/2006/relationships/slideLayout" Target="../slideLayouts/slideLayout4.xml"/><Relationship Id="rId10" Type="http://schemas.openxmlformats.org/officeDocument/2006/relationships/tags" Target="../tags/tag200.xml"/><Relationship Id="rId1" Type="http://schemas.openxmlformats.org/officeDocument/2006/relationships/tags" Target="../tags/tag19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 sz="4000" dirty="0">
                <a:sym typeface="+mn-ea"/>
              </a:rPr>
              <a:t>面向</a:t>
            </a:r>
            <a:r>
              <a:rPr lang="en-US" altLang="zh-CN" sz="4000" dirty="0">
                <a:sym typeface="+mn-ea"/>
              </a:rPr>
              <a:t>FPGA</a:t>
            </a:r>
            <a:r>
              <a:rPr lang="zh-CN" altLang="en-US" sz="4000" dirty="0">
                <a:sym typeface="+mn-ea"/>
              </a:rPr>
              <a:t>的软硬件结合</a:t>
            </a:r>
            <a:br>
              <a:rPr lang="en-US" altLang="zh-CN" sz="4000" dirty="0">
                <a:sym typeface="+mn-ea"/>
              </a:rPr>
            </a:br>
            <a:r>
              <a:rPr lang="zh-CN" altLang="en-US" sz="4000" dirty="0">
                <a:sym typeface="+mn-ea"/>
              </a:rPr>
              <a:t>异步状态机接口设计与实现</a:t>
            </a:r>
            <a:endParaRPr lang="zh-CN" altLang="en-US" sz="400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中期报告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028177" y="4655951"/>
            <a:ext cx="2523129" cy="412826"/>
          </a:xfrm>
        </p:spPr>
        <p:txBody>
          <a:bodyPr/>
          <a:p>
            <a:pPr algn="ctr"/>
            <a:r>
              <a:rPr lang="zh-CN" altLang="en-US"/>
              <a:t>汇报人：龚思衡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数据传输及其协议</a:t>
            </a:r>
            <a:endParaRPr lang="zh-CN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dirty="0">
                <a:sym typeface="+mn-ea"/>
              </a:rPr>
              <a:t>软硬件之间存在大量的数据交互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必须提供简单且高效的数据交互方式 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因为硬件不能处理复杂的信息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dirty="0">
                <a:sym typeface="+mn-ea"/>
              </a:rPr>
              <a:t>采用类似于系统调用传输信息的方式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在老式的 </a:t>
            </a:r>
            <a:r>
              <a:rPr lang="en-US" altLang="zh-CN" dirty="0">
                <a:sym typeface="+mn-ea"/>
              </a:rPr>
              <a:t>x86 </a:t>
            </a:r>
            <a:r>
              <a:rPr lang="zh-CN" altLang="en-US" dirty="0">
                <a:sym typeface="+mn-ea"/>
              </a:rPr>
              <a:t>系统中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如果参数多于</a:t>
            </a: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个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所有的参数都会放到栈里</a:t>
            </a:r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dirty="0">
                <a:sym typeface="+mn-ea"/>
              </a:rPr>
              <a:t>我们可以用类似的方式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将所有的数据都放入共享内存中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由函数设计者负责处理参数</a:t>
            </a:r>
            <a:r>
              <a:rPr lang="en-US" altLang="zh-CN" dirty="0">
                <a:sym typeface="+mn-ea"/>
              </a:rPr>
              <a:t>.</a:t>
            </a:r>
            <a:endParaRPr lang="zh-CN" altLang="en-US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ym typeface="+mn-ea"/>
              </a:rPr>
              <a:t>数据协议具体实现</a:t>
            </a:r>
            <a:endParaRPr lang="zh-CN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dirty="0">
                <a:sym typeface="+mn-ea"/>
              </a:rPr>
              <a:t>以矩阵乘法为例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函数约定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1,2</a:t>
            </a:r>
            <a:r>
              <a:rPr lang="zh-CN" altLang="en-US" dirty="0">
                <a:sym typeface="+mn-ea"/>
              </a:rPr>
              <a:t>个参数分别是矩阵行数列数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然后读取若干个整数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之后重复以上步骤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然后计算乘法</a:t>
            </a:r>
            <a:r>
              <a:rPr lang="en-US" altLang="zh-CN" dirty="0">
                <a:sym typeface="+mn-ea"/>
              </a:rPr>
              <a:t>.</a:t>
            </a:r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dirty="0">
                <a:sym typeface="+mn-ea"/>
              </a:rPr>
              <a:t>这样可以减少调用者的负担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直接发送字节流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按照约定解读这些字节</a:t>
            </a:r>
            <a:r>
              <a:rPr lang="en-US" altLang="zh-CN" dirty="0">
                <a:sym typeface="+mn-ea"/>
              </a:rPr>
              <a:t>.</a:t>
            </a:r>
            <a:endParaRPr lang="zh-CN" altLang="en-US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ym typeface="+mn-ea"/>
              </a:rPr>
              <a:t>数据交互器的设计</a:t>
            </a:r>
            <a:endParaRPr lang="zh-CN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dirty="0">
                <a:sym typeface="+mn-ea"/>
              </a:rPr>
              <a:t>由于存在大量的异步读写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因此我们需要一个专门的内存调度器来处理大量的数据</a:t>
            </a:r>
            <a:r>
              <a:rPr lang="en-US" altLang="zh-CN" dirty="0">
                <a:sym typeface="+mn-ea"/>
              </a:rPr>
              <a:t>IO</a:t>
            </a:r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dirty="0">
                <a:sym typeface="+mn-ea"/>
              </a:rPr>
              <a:t>设计参考了</a:t>
            </a:r>
            <a:r>
              <a:rPr lang="en-US" altLang="zh-CN" dirty="0" err="1">
                <a:sym typeface="+mn-ea"/>
              </a:rPr>
              <a:t>linux</a:t>
            </a:r>
            <a:r>
              <a:rPr lang="zh-CN" altLang="en-US" dirty="0">
                <a:sym typeface="+mn-ea"/>
              </a:rPr>
              <a:t>内核中经典的</a:t>
            </a:r>
            <a:r>
              <a:rPr lang="en-US" altLang="zh-CN" dirty="0" err="1">
                <a:sym typeface="+mn-ea"/>
              </a:rPr>
              <a:t>io_uring</a:t>
            </a:r>
            <a:r>
              <a:rPr lang="zh-CN" altLang="en-US" dirty="0">
                <a:sym typeface="+mn-ea"/>
              </a:rPr>
              <a:t>模型</a:t>
            </a:r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dirty="0">
                <a:sym typeface="+mn-ea"/>
              </a:rPr>
              <a:t>将所有异步操作视为事务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这样可以最小化等待时间</a:t>
            </a:r>
            <a:endParaRPr lang="zh-CN" altLang="en-US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972185" y="1411605"/>
            <a:ext cx="5751830" cy="733425"/>
            <a:chOff x="1531" y="2223"/>
            <a:chExt cx="9058" cy="1155"/>
          </a:xfrm>
        </p:grpSpPr>
        <p:sp>
          <p:nvSpPr>
            <p:cNvPr id="4" name="矩形 3"/>
            <p:cNvSpPr/>
            <p:nvPr/>
          </p:nvSpPr>
          <p:spPr>
            <a:xfrm>
              <a:off x="1531" y="2223"/>
              <a:ext cx="1705" cy="115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取数</a:t>
              </a:r>
              <a:endParaRPr lang="zh-CN" altLang="en-US" sz="16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8884" y="2223"/>
              <a:ext cx="1705" cy="115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写入缓冲区</a:t>
              </a:r>
              <a:endParaRPr lang="zh-CN" alt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33" y="2223"/>
              <a:ext cx="1705" cy="115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写入内存</a:t>
              </a:r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982" y="2223"/>
              <a:ext cx="1705" cy="115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计算</a:t>
              </a:r>
              <a:endParaRPr lang="zh-CN" altLang="en-US" sz="1600" dirty="0"/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2283460" y="820420"/>
            <a:ext cx="17145" cy="530288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839845" y="820420"/>
            <a:ext cx="17145" cy="530288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396230" y="820420"/>
            <a:ext cx="17145" cy="530288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944360" y="820420"/>
            <a:ext cx="17145" cy="530288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492490" y="820420"/>
            <a:ext cx="36195" cy="532066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0064750" y="820420"/>
            <a:ext cx="17145" cy="530288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646420" y="5069205"/>
            <a:ext cx="1082675" cy="7334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取数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10292080" y="5069205"/>
            <a:ext cx="1082675" cy="7334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写入内存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216140" y="5069205"/>
            <a:ext cx="1082675" cy="7334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计算</a:t>
            </a:r>
            <a:endParaRPr lang="zh-CN" altLang="en-US" sz="1600" dirty="0"/>
          </a:p>
        </p:txBody>
      </p:sp>
      <p:sp>
        <p:nvSpPr>
          <p:cNvPr id="52" name="椭圆 51"/>
          <p:cNvSpPr/>
          <p:nvPr/>
        </p:nvSpPr>
        <p:spPr>
          <a:xfrm>
            <a:off x="8788400" y="5092065"/>
            <a:ext cx="1066165" cy="69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气泡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28570" y="2630805"/>
            <a:ext cx="5751830" cy="733425"/>
            <a:chOff x="1531" y="2223"/>
            <a:chExt cx="9058" cy="1155"/>
          </a:xfrm>
        </p:grpSpPr>
        <p:sp>
          <p:nvSpPr>
            <p:cNvPr id="14" name="矩形 13"/>
            <p:cNvSpPr/>
            <p:nvPr/>
          </p:nvSpPr>
          <p:spPr>
            <a:xfrm>
              <a:off x="1531" y="2223"/>
              <a:ext cx="1705" cy="115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取数</a:t>
              </a:r>
              <a:endParaRPr lang="zh-CN" altLang="en-US" sz="16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884" y="2223"/>
              <a:ext cx="1705" cy="115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写入缓冲区</a:t>
              </a:r>
              <a:endParaRPr lang="zh-CN" altLang="en-US" sz="16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33" y="2223"/>
              <a:ext cx="1705" cy="115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写入内存</a:t>
              </a:r>
              <a:endParaRPr lang="zh-CN" altLang="en-US" sz="16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982" y="2223"/>
              <a:ext cx="1705" cy="115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计算</a:t>
              </a:r>
              <a:endParaRPr lang="zh-CN" altLang="en-US" sz="16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02735" y="3850005"/>
            <a:ext cx="5751830" cy="733425"/>
            <a:chOff x="1531" y="2223"/>
            <a:chExt cx="9058" cy="1155"/>
          </a:xfrm>
        </p:grpSpPr>
        <p:sp>
          <p:nvSpPr>
            <p:cNvPr id="19" name="矩形 18"/>
            <p:cNvSpPr/>
            <p:nvPr/>
          </p:nvSpPr>
          <p:spPr>
            <a:xfrm>
              <a:off x="1531" y="2223"/>
              <a:ext cx="1705" cy="115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取数</a:t>
              </a:r>
              <a:endParaRPr lang="zh-CN" altLang="en-US" sz="16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8884" y="2223"/>
              <a:ext cx="1705" cy="115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写入缓冲区</a:t>
              </a:r>
              <a:endParaRPr lang="zh-CN" altLang="en-US" sz="16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433" y="2223"/>
              <a:ext cx="1705" cy="115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写入内存</a:t>
              </a:r>
              <a:endParaRPr lang="zh-CN" altLang="en-US" sz="16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82" y="2223"/>
              <a:ext cx="1705" cy="115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计算</a:t>
              </a:r>
              <a:endParaRPr lang="zh-CN" altLang="en-US" sz="1600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5848733" y="2181976"/>
            <a:ext cx="655949" cy="110799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3</a:t>
            </a:r>
            <a:endParaRPr lang="en-US" altLang="zh-CN" sz="6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目前进度</a:t>
            </a:r>
            <a:endParaRPr lang="zh-CN" altLang="en-US" dirty="0">
              <a:sym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5577367" y="1958149"/>
            <a:ext cx="1427629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300" kern="2600" spc="200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THREE</a:t>
            </a:r>
            <a:endParaRPr lang="en-US" altLang="zh-CN" sz="1300" kern="2600" spc="2000">
              <a:solidFill>
                <a:schemeClr val="tx1">
                  <a:lumMod val="7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87526" y="4474030"/>
            <a:ext cx="10970099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微软雅黑" panose="020B0503020204020204" charset="-122"/>
              </a:rPr>
              <a:t>运行时间对比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87526" y="5214256"/>
            <a:ext cx="10973399" cy="1043939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lstStyle/>
          <a:p>
            <a:r>
              <a:rPr lang="zh-CN" altLang="en-US" dirty="0">
                <a:sym typeface="+mn-ea"/>
              </a:rPr>
              <a:t>目前的测试用例是 </a:t>
            </a:r>
            <a:r>
              <a:rPr lang="en-US" altLang="zh-CN" dirty="0">
                <a:sym typeface="+mn-ea"/>
              </a:rPr>
              <a:t>1024</a:t>
            </a:r>
            <a:r>
              <a:rPr lang="zh-CN" altLang="en-US" dirty="0">
                <a:sym typeface="+mn-ea"/>
              </a:rPr>
              <a:t>*</a:t>
            </a:r>
            <a:r>
              <a:rPr lang="en-US" altLang="zh-CN" dirty="0">
                <a:sym typeface="+mn-ea"/>
              </a:rPr>
              <a:t>1024</a:t>
            </a:r>
            <a:r>
              <a:rPr lang="zh-CN" altLang="en-US" dirty="0">
                <a:sym typeface="+mn-ea"/>
              </a:rPr>
              <a:t> 的海明窗乘法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效果如图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可以看出</a:t>
            </a:r>
            <a:r>
              <a:rPr lang="en-US" altLang="zh-CN" dirty="0">
                <a:sym typeface="+mn-ea"/>
              </a:rPr>
              <a:t>, FPGA </a:t>
            </a:r>
            <a:r>
              <a:rPr lang="zh-CN" altLang="en-US" dirty="0">
                <a:sym typeface="+mn-ea"/>
              </a:rPr>
              <a:t>的运行极快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以数个数量级领先 </a:t>
            </a:r>
            <a:r>
              <a:rPr lang="en-US" altLang="zh-CN" dirty="0">
                <a:sym typeface="+mn-ea"/>
              </a:rPr>
              <a:t>CPU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一个有趣的观察是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只要 </a:t>
            </a:r>
            <a:r>
              <a:rPr lang="en-US" altLang="zh-CN" dirty="0">
                <a:sym typeface="+mn-ea"/>
              </a:rPr>
              <a:t>CPU </a:t>
            </a:r>
            <a:r>
              <a:rPr lang="zh-CN" altLang="en-US" dirty="0">
                <a:sym typeface="+mn-ea"/>
              </a:rPr>
              <a:t>将数据发送到</a:t>
            </a:r>
            <a:r>
              <a:rPr lang="en-US" altLang="zh-CN">
                <a:sym typeface="+mn-ea"/>
              </a:rPr>
              <a:t>DMA, </a:t>
            </a:r>
            <a:r>
              <a:rPr lang="zh-CN" altLang="en-US" dirty="0">
                <a:sym typeface="+mn-ea"/>
              </a:rPr>
              <a:t>在函数调用返回之前</a:t>
            </a:r>
            <a:r>
              <a:rPr lang="en-US" altLang="zh-CN" dirty="0">
                <a:sym typeface="+mn-ea"/>
              </a:rPr>
              <a:t>, FPGA</a:t>
            </a:r>
            <a:r>
              <a:rPr lang="zh-CN" altLang="en-US" dirty="0">
                <a:sym typeface="+mn-ea"/>
              </a:rPr>
              <a:t> 计算已经完成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甚至不需要等待</a:t>
            </a:r>
            <a:r>
              <a:rPr lang="en-US" altLang="zh-CN" dirty="0">
                <a:sym typeface="+mn-ea"/>
              </a:rPr>
              <a:t>.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进一步的实验可能会使用更大量的数据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例如更大规模矩阵乘法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 err="1">
                <a:sym typeface="+mn-ea"/>
              </a:rPr>
              <a:t>fft</a:t>
            </a:r>
            <a:r>
              <a:rPr lang="zh-CN" altLang="en-US" dirty="0">
                <a:sym typeface="+mn-ea"/>
              </a:rPr>
              <a:t>等</a:t>
            </a:r>
            <a:endParaRPr lang="en-US" altLang="zh-CN" dirty="0"/>
          </a:p>
          <a:p>
            <a:endParaRPr lang="zh-CN" altLang="en-US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98" y="564370"/>
            <a:ext cx="4689987" cy="35155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5848733" y="2181976"/>
            <a:ext cx="655949" cy="110799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4</a:t>
            </a:r>
            <a:endParaRPr lang="en-US" altLang="zh-CN" sz="6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后期计划</a:t>
            </a:r>
            <a:endParaRPr lang="zh-CN" altLang="en-US" dirty="0">
              <a:sym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5340985" y="1958340"/>
            <a:ext cx="1671955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300" kern="2600" spc="200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FOUR</a:t>
            </a:r>
            <a:endParaRPr lang="en-US" altLang="zh-CN" sz="1300" kern="2600" spc="2000">
              <a:solidFill>
                <a:schemeClr val="tx1">
                  <a:lumMod val="7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后续推进</a:t>
            </a:r>
            <a:endParaRPr lang="zh-CN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457200" indent="-4572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AutoNum type="arabicPeriod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在板上运行</a:t>
            </a:r>
            <a:r>
              <a:rPr lang="en-US" altLang="zh-CN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petalinux</a:t>
            </a: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，并修改其系统调用，使得矩阵乘法能够以系统调用的形式进行运算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AutoNum type="arabicPeriod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增加功能模块如：</a:t>
            </a:r>
            <a:r>
              <a:rPr lang="en-US" altLang="zh-CN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DCT</a:t>
            </a: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变换，矩阵加法，卷积等功能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AutoNum type="arabicPeriod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测量增添模块的性能进行改进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AutoNum type="arabicPeriod"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对系统调用给出最小指令集，形成近似</a:t>
            </a:r>
            <a:r>
              <a:rPr lang="en-US" altLang="zh-CN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opengl</a:t>
            </a: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的用户良好</a:t>
            </a:r>
            <a:r>
              <a:rPr lang="en-US" altLang="zh-CN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endParaRPr lang="en-US" altLang="zh-CN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noProof="0" dirty="0">
                <a:sym typeface="+mn-lt"/>
              </a:rPr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5"/>
          <p:cNvSpPr/>
          <p:nvPr userDrawn="1">
            <p:custDataLst>
              <p:tags r:id="rId1"/>
            </p:custDataLst>
          </p:nvPr>
        </p:nvSpPr>
        <p:spPr>
          <a:xfrm rot="10800000" flipH="1">
            <a:off x="-1" y="-1"/>
            <a:ext cx="3309257" cy="6858001"/>
          </a:xfrm>
          <a:custGeom>
            <a:avLst/>
            <a:gdLst>
              <a:gd name="connsiteX0" fmla="*/ 0 w 3309257"/>
              <a:gd name="connsiteY0" fmla="*/ 6858001 h 6858001"/>
              <a:gd name="connsiteX1" fmla="*/ 3309257 w 3309257"/>
              <a:gd name="connsiteY1" fmla="*/ 6858001 h 6858001"/>
              <a:gd name="connsiteX2" fmla="*/ 1718889 w 3309257"/>
              <a:gd name="connsiteY2" fmla="*/ 0 h 6858001"/>
              <a:gd name="connsiteX3" fmla="*/ 0 w 3309257"/>
              <a:gd name="connsiteY3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9257" h="6858001">
                <a:moveTo>
                  <a:pt x="0" y="6858001"/>
                </a:moveTo>
                <a:lnTo>
                  <a:pt x="3309257" y="6858001"/>
                </a:lnTo>
                <a:lnTo>
                  <a:pt x="171888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6"/>
          <p:cNvSpPr/>
          <p:nvPr userDrawn="1">
            <p:custDataLst>
              <p:tags r:id="rId2"/>
            </p:custDataLst>
          </p:nvPr>
        </p:nvSpPr>
        <p:spPr>
          <a:xfrm rot="11574254">
            <a:off x="2509618" y="-200140"/>
            <a:ext cx="971535" cy="7258276"/>
          </a:xfrm>
          <a:custGeom>
            <a:avLst/>
            <a:gdLst>
              <a:gd name="connsiteX0" fmla="*/ 0 w 971535"/>
              <a:gd name="connsiteY0" fmla="*/ 7258276 h 7258276"/>
              <a:gd name="connsiteX1" fmla="*/ 932891 w 971535"/>
              <a:gd name="connsiteY1" fmla="*/ 8853 h 7258276"/>
              <a:gd name="connsiteX2" fmla="*/ 971535 w 971535"/>
              <a:gd name="connsiteY2" fmla="*/ 0 h 7258276"/>
              <a:gd name="connsiteX3" fmla="*/ 971535 w 971535"/>
              <a:gd name="connsiteY3" fmla="*/ 7035689 h 725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535" h="7258276">
                <a:moveTo>
                  <a:pt x="0" y="7258276"/>
                </a:moveTo>
                <a:lnTo>
                  <a:pt x="932891" y="8853"/>
                </a:lnTo>
                <a:lnTo>
                  <a:pt x="971535" y="0"/>
                </a:lnTo>
                <a:lnTo>
                  <a:pt x="971535" y="703568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1743317" y="3937000"/>
            <a:ext cx="1393003" cy="2921000"/>
          </a:xfrm>
          <a:custGeom>
            <a:avLst/>
            <a:gdLst>
              <a:gd name="connsiteX0" fmla="*/ 1089482 w 1393003"/>
              <a:gd name="connsiteY0" fmla="*/ 0 h 2921000"/>
              <a:gd name="connsiteX1" fmla="*/ 1393003 w 1393003"/>
              <a:gd name="connsiteY1" fmla="*/ 2921000 h 2921000"/>
              <a:gd name="connsiteX2" fmla="*/ 0 w 1393003"/>
              <a:gd name="connsiteY2" fmla="*/ 2921000 h 292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003" h="2921000">
                <a:moveTo>
                  <a:pt x="1089482" y="0"/>
                </a:moveTo>
                <a:lnTo>
                  <a:pt x="1393003" y="2921000"/>
                </a:lnTo>
                <a:lnTo>
                  <a:pt x="0" y="2921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4"/>
            </p:custDataLst>
          </p:nvPr>
        </p:nvSpPr>
        <p:spPr>
          <a:xfrm>
            <a:off x="6268085" y="1337310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1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>
            <p:custDataLst>
              <p:tags r:id="rId5"/>
            </p:custDataLst>
          </p:nvPr>
        </p:nvGrpSpPr>
        <p:grpSpPr>
          <a:xfrm>
            <a:off x="5760720" y="1543685"/>
            <a:ext cx="279400" cy="347980"/>
            <a:chOff x="9072" y="2431"/>
            <a:chExt cx="440" cy="548"/>
          </a:xfrm>
        </p:grpSpPr>
        <p:sp>
          <p:nvSpPr>
            <p:cNvPr id="34" name="任意多边形: 形状 33"/>
            <p:cNvSpPr/>
            <p:nvPr>
              <p:custDataLst>
                <p:tags r:id="rId6"/>
              </p:custDataLst>
            </p:nvPr>
          </p:nvSpPr>
          <p:spPr>
            <a:xfrm rot="697528">
              <a:off x="9072" y="2431"/>
              <a:ext cx="390" cy="548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等腰三角形 34"/>
            <p:cNvSpPr/>
            <p:nvPr>
              <p:custDataLst>
                <p:tags r:id="rId7"/>
              </p:custDataLst>
            </p:nvPr>
          </p:nvSpPr>
          <p:spPr>
            <a:xfrm>
              <a:off x="9170" y="2474"/>
              <a:ext cx="343" cy="46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9" name="文本框 28"/>
          <p:cNvSpPr txBox="1"/>
          <p:nvPr>
            <p:custDataLst>
              <p:tags r:id="rId8"/>
            </p:custDataLst>
          </p:nvPr>
        </p:nvSpPr>
        <p:spPr>
          <a:xfrm>
            <a:off x="6268085" y="2518410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</a:t>
            </a:r>
            <a:endParaRPr lang="zh-CN" altLang="en-US" sz="48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>
            <p:custDataLst>
              <p:tags r:id="rId9"/>
            </p:custDataLst>
          </p:nvPr>
        </p:nvGrpSpPr>
        <p:grpSpPr>
          <a:xfrm>
            <a:off x="5760720" y="2760345"/>
            <a:ext cx="279400" cy="347980"/>
            <a:chOff x="9072" y="4347"/>
            <a:chExt cx="440" cy="548"/>
          </a:xfrm>
        </p:grpSpPr>
        <p:sp>
          <p:nvSpPr>
            <p:cNvPr id="37" name="任意多边形: 形状 36"/>
            <p:cNvSpPr/>
            <p:nvPr>
              <p:custDataLst>
                <p:tags r:id="rId10"/>
              </p:custDataLst>
            </p:nvPr>
          </p:nvSpPr>
          <p:spPr>
            <a:xfrm rot="697528">
              <a:off x="9072" y="4347"/>
              <a:ext cx="390" cy="548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等腰三角形 37"/>
            <p:cNvSpPr/>
            <p:nvPr>
              <p:custDataLst>
                <p:tags r:id="rId11"/>
              </p:custDataLst>
            </p:nvPr>
          </p:nvSpPr>
          <p:spPr>
            <a:xfrm>
              <a:off x="9170" y="4390"/>
              <a:ext cx="343" cy="46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0" name="文本框 29"/>
          <p:cNvSpPr txBox="1"/>
          <p:nvPr>
            <p:custDataLst>
              <p:tags r:id="rId12"/>
            </p:custDataLst>
          </p:nvPr>
        </p:nvSpPr>
        <p:spPr>
          <a:xfrm>
            <a:off x="6268085" y="3698875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3</a:t>
            </a:r>
            <a:endParaRPr lang="en-US" altLang="zh-CN" sz="48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>
            <p:custDataLst>
              <p:tags r:id="rId13"/>
            </p:custDataLst>
          </p:nvPr>
        </p:nvGrpSpPr>
        <p:grpSpPr>
          <a:xfrm>
            <a:off x="5760720" y="3940810"/>
            <a:ext cx="279400" cy="347980"/>
            <a:chOff x="9072" y="6206"/>
            <a:chExt cx="440" cy="548"/>
          </a:xfrm>
        </p:grpSpPr>
        <p:sp>
          <p:nvSpPr>
            <p:cNvPr id="40" name="任意多边形: 形状 39"/>
            <p:cNvSpPr/>
            <p:nvPr>
              <p:custDataLst>
                <p:tags r:id="rId14"/>
              </p:custDataLst>
            </p:nvPr>
          </p:nvSpPr>
          <p:spPr>
            <a:xfrm rot="697528">
              <a:off x="9072" y="6206"/>
              <a:ext cx="390" cy="548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等腰三角形 40"/>
            <p:cNvSpPr/>
            <p:nvPr>
              <p:custDataLst>
                <p:tags r:id="rId15"/>
              </p:custDataLst>
            </p:nvPr>
          </p:nvSpPr>
          <p:spPr>
            <a:xfrm>
              <a:off x="9170" y="6249"/>
              <a:ext cx="343" cy="46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1" name="文本框 30"/>
          <p:cNvSpPr txBox="1"/>
          <p:nvPr>
            <p:custDataLst>
              <p:tags r:id="rId16"/>
            </p:custDataLst>
          </p:nvPr>
        </p:nvSpPr>
        <p:spPr>
          <a:xfrm>
            <a:off x="6268085" y="4879340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4</a:t>
            </a:r>
            <a:endParaRPr lang="en-US" altLang="zh-CN" sz="48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>
            <p:custDataLst>
              <p:tags r:id="rId17"/>
            </p:custDataLst>
          </p:nvPr>
        </p:nvGrpSpPr>
        <p:grpSpPr>
          <a:xfrm>
            <a:off x="5760720" y="5121275"/>
            <a:ext cx="279400" cy="347980"/>
            <a:chOff x="9072" y="8065"/>
            <a:chExt cx="440" cy="548"/>
          </a:xfrm>
        </p:grpSpPr>
        <p:sp>
          <p:nvSpPr>
            <p:cNvPr id="43" name="任意多边形: 形状 42"/>
            <p:cNvSpPr/>
            <p:nvPr>
              <p:custDataLst>
                <p:tags r:id="rId18"/>
              </p:custDataLst>
            </p:nvPr>
          </p:nvSpPr>
          <p:spPr>
            <a:xfrm rot="697528">
              <a:off x="9072" y="8065"/>
              <a:ext cx="390" cy="548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等腰三角形 43"/>
            <p:cNvSpPr/>
            <p:nvPr>
              <p:custDataLst>
                <p:tags r:id="rId19"/>
              </p:custDataLst>
            </p:nvPr>
          </p:nvSpPr>
          <p:spPr>
            <a:xfrm>
              <a:off x="9170" y="8108"/>
              <a:ext cx="343" cy="46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3" name="文本框 12"/>
          <p:cNvSpPr txBox="1"/>
          <p:nvPr>
            <p:custDataLst>
              <p:tags r:id="rId20"/>
            </p:custDataLst>
          </p:nvPr>
        </p:nvSpPr>
        <p:spPr>
          <a:xfrm>
            <a:off x="7037070" y="1337311"/>
            <a:ext cx="2879725" cy="86106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zh-CN" altLang="en-US" sz="28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应用场景</a:t>
            </a:r>
            <a:endParaRPr lang="zh-CN" altLang="en-US" sz="2800" spc="15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66" name="文本框 65"/>
          <p:cNvSpPr txBox="1"/>
          <p:nvPr>
            <p:custDataLst>
              <p:tags r:id="rId21"/>
            </p:custDataLst>
          </p:nvPr>
        </p:nvSpPr>
        <p:spPr>
          <a:xfrm>
            <a:off x="7037070" y="2518411"/>
            <a:ext cx="2879725" cy="86106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zh-CN" altLang="en-US" sz="28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设计结构</a:t>
            </a:r>
            <a:endParaRPr lang="zh-CN" altLang="en-US" sz="2800" spc="15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68" name="文本框 67"/>
          <p:cNvSpPr txBox="1"/>
          <p:nvPr>
            <p:custDataLst>
              <p:tags r:id="rId22"/>
            </p:custDataLst>
          </p:nvPr>
        </p:nvSpPr>
        <p:spPr>
          <a:xfrm>
            <a:off x="7037070" y="3699511"/>
            <a:ext cx="2879725" cy="86106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zh-CN" altLang="en-US" sz="28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目前进度</a:t>
            </a:r>
            <a:endParaRPr lang="zh-CN" altLang="en-US" sz="2800" spc="15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0" name="文本框 69"/>
          <p:cNvSpPr txBox="1"/>
          <p:nvPr>
            <p:custDataLst>
              <p:tags r:id="rId23"/>
            </p:custDataLst>
          </p:nvPr>
        </p:nvSpPr>
        <p:spPr>
          <a:xfrm>
            <a:off x="7037070" y="4880611"/>
            <a:ext cx="2879725" cy="86106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zh-CN" altLang="en-US" sz="28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后期计划</a:t>
            </a:r>
            <a:endParaRPr lang="zh-CN" altLang="en-US" sz="2800" spc="15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24"/>
            </p:custDataLst>
          </p:nvPr>
        </p:nvSpPr>
        <p:spPr>
          <a:xfrm>
            <a:off x="582295" y="457200"/>
            <a:ext cx="1402080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480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  <a:endParaRPr lang="zh-CN" altLang="en-US" sz="4800">
              <a:solidFill>
                <a:schemeClr val="bg1"/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5"/>
            </p:custDataLst>
          </p:nvPr>
        </p:nvSpPr>
        <p:spPr>
          <a:xfrm>
            <a:off x="645795" y="1224915"/>
            <a:ext cx="1598295" cy="4000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CONTENTS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2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5848733" y="2181976"/>
            <a:ext cx="655949" cy="110799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1</a:t>
            </a:r>
            <a:endParaRPr lang="en-US" altLang="zh-CN" sz="6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应用场景</a:t>
            </a:r>
            <a:endParaRPr lang="zh-CN" altLang="en-US" dirty="0">
              <a:sym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5577367" y="1958149"/>
            <a:ext cx="1427629" cy="30670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1400" kern="2600" spc="200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ONE</a:t>
            </a:r>
            <a:endParaRPr lang="en-US" altLang="zh-CN" sz="1400" kern="2600" spc="2000">
              <a:solidFill>
                <a:schemeClr val="tx1">
                  <a:lumMod val="7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>
                <a:sym typeface="+mn-ea"/>
              </a:rPr>
              <a:t>问题背景</a:t>
            </a:r>
            <a:endParaRPr lang="zh-CN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29" y="952508"/>
            <a:ext cx="5373061" cy="5388907"/>
          </a:xfrm>
        </p:spPr>
        <p:txBody>
          <a:bodyPr/>
          <a:lstStyle/>
          <a:p>
            <a:r>
              <a:rPr>
                <a:sym typeface="+mn-ea"/>
              </a:rPr>
              <a:t>不同的计算器件对应不同的使用场景</a:t>
            </a:r>
            <a:r>
              <a:rPr lang="en-US" altLang="zh-CN">
                <a:sym typeface="+mn-ea"/>
              </a:rPr>
              <a:t>, </a:t>
            </a:r>
            <a:r>
              <a:rPr>
                <a:sym typeface="+mn-ea"/>
              </a:rPr>
              <a:t>为了高效运算需要同时使用多种器件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>
                <a:sym typeface="+mn-ea"/>
              </a:rPr>
              <a:t>所谓 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异构计算</a:t>
            </a:r>
            <a:r>
              <a:rPr lang="en-US" altLang="zh-CN">
                <a:sym typeface="+mn-ea"/>
              </a:rPr>
              <a:t>”, </a:t>
            </a:r>
            <a:r>
              <a:rPr>
                <a:sym typeface="+mn-ea"/>
              </a:rPr>
              <a:t>现有的 </a:t>
            </a:r>
            <a:r>
              <a:rPr lang="en-US" altLang="zh-CN" dirty="0" err="1">
                <a:sym typeface="+mn-ea"/>
              </a:rPr>
              <a:t>opengl</a:t>
            </a:r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仅支持 </a:t>
            </a:r>
            <a:r>
              <a:rPr lang="en-US" altLang="zh-CN">
                <a:sym typeface="+mn-ea"/>
              </a:rPr>
              <a:t>CPU+GPU </a:t>
            </a:r>
            <a:r>
              <a:rPr>
                <a:sym typeface="+mn-ea"/>
              </a:rPr>
              <a:t>协作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>
                <a:sym typeface="+mn-ea"/>
              </a:rPr>
              <a:t>但 </a:t>
            </a:r>
            <a:r>
              <a:rPr lang="en-US" altLang="zh-CN">
                <a:sym typeface="+mn-ea"/>
              </a:rPr>
              <a:t>CPU+FPGA </a:t>
            </a:r>
            <a:r>
              <a:rPr>
                <a:sym typeface="+mn-ea"/>
              </a:rPr>
              <a:t>由于时序同步等问题</a:t>
            </a:r>
            <a:r>
              <a:rPr lang="en-US" altLang="zh-CN">
                <a:sym typeface="+mn-ea"/>
              </a:rPr>
              <a:t>, </a:t>
            </a:r>
            <a:r>
              <a:rPr>
                <a:sym typeface="+mn-ea"/>
              </a:rPr>
              <a:t>难度较大</a:t>
            </a:r>
            <a:r>
              <a:rPr lang="en-US" altLang="zh-CN">
                <a:sym typeface="+mn-ea"/>
              </a:rPr>
              <a:t>, FPGA </a:t>
            </a:r>
            <a:r>
              <a:rPr>
                <a:sym typeface="+mn-ea"/>
              </a:rPr>
              <a:t>中调用 </a:t>
            </a:r>
            <a:r>
              <a:rPr lang="en-US" altLang="zh-CN">
                <a:sym typeface="+mn-ea"/>
              </a:rPr>
              <a:t>CPU </a:t>
            </a:r>
            <a:r>
              <a:rPr>
                <a:sym typeface="+mn-ea"/>
              </a:rPr>
              <a:t>是一个创新方向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>
                <a:sym typeface="+mn-ea"/>
              </a:rPr>
              <a:t>需要高效的</a:t>
            </a:r>
            <a:r>
              <a:rPr lang="en-US" altLang="zh-CN">
                <a:sym typeface="+mn-ea"/>
              </a:rPr>
              <a:t>, </a:t>
            </a:r>
            <a:r>
              <a:rPr>
                <a:sym typeface="+mn-ea"/>
              </a:rPr>
              <a:t>最好是对用户透明的上下文切换</a:t>
            </a:r>
            <a:r>
              <a:rPr lang="en-US" altLang="zh-CN">
                <a:sym typeface="+mn-ea"/>
              </a:rPr>
              <a:t>, </a:t>
            </a:r>
            <a:r>
              <a:rPr>
                <a:sym typeface="+mn-ea"/>
              </a:rPr>
              <a:t>解放开发者</a:t>
            </a:r>
            <a:endParaRPr lang="zh-CN" altLang="en-US" dirty="0"/>
          </a:p>
        </p:txBody>
      </p:sp>
      <p:pic>
        <p:nvPicPr>
          <p:cNvPr id="2" name="内容占位符 1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38875" y="1984375"/>
            <a:ext cx="5373370" cy="3323590"/>
          </a:xfrm>
          <a:prstGeom prst="rect">
            <a:avLst/>
          </a:prstGeom>
        </p:spPr>
      </p:pic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 rot="16200000">
            <a:off x="11442069" y="-87887"/>
            <a:ext cx="738165" cy="916458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6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>
            <p:custDataLst>
              <p:tags r:id="rId7"/>
            </p:custDataLst>
          </p:nvPr>
        </p:nvGrpSpPr>
        <p:grpSpPr>
          <a:xfrm rot="5400000">
            <a:off x="11893" y="6030689"/>
            <a:ext cx="738165" cy="916458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8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>
              <p:custDataLst>
                <p:tags r:id="rId9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应用场景</a:t>
            </a:r>
            <a:endParaRPr lang="zh-CN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dirty="0">
                <a:sym typeface="+mn-ea"/>
              </a:rPr>
              <a:t>结合 </a:t>
            </a:r>
            <a:r>
              <a:rPr lang="en-US" altLang="zh-CN" dirty="0">
                <a:sym typeface="+mn-ea"/>
              </a:rPr>
              <a:t>CPU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dirty="0">
                <a:sym typeface="+mn-ea"/>
              </a:rPr>
              <a:t>FPGA </a:t>
            </a:r>
            <a:r>
              <a:rPr lang="zh-CN" altLang="en-US" dirty="0">
                <a:sym typeface="+mn-ea"/>
              </a:rPr>
              <a:t>需要开发者同时了解两方面的机制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需要一个封装好的开源库来降低学习成本</a:t>
            </a:r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dirty="0">
                <a:sym typeface="+mn-ea"/>
              </a:rPr>
              <a:t>现有成果对异步执行支持不强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难以并行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流水执行多种任务</a:t>
            </a:r>
            <a:r>
              <a:rPr lang="en-US" altLang="zh-CN" dirty="0">
                <a:sym typeface="+mn-ea"/>
              </a:rPr>
              <a:t>.</a:t>
            </a:r>
            <a:endParaRPr lang="en-US" altLang="zh-CN" dirty="0">
              <a:sym typeface="+mn-ea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zh-CN" altLang="en-US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CPU</a:t>
            </a:r>
            <a:r>
              <a:rPr lang="zh-CN" altLang="en-US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FPGA</a:t>
            </a:r>
            <a:r>
              <a:rPr lang="zh-CN" altLang="en-US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各有其擅长的领域通过用户良好的接口调用可以发挥双方的优势，合理利用计算资源</a:t>
            </a:r>
            <a:endParaRPr lang="zh-CN" altLang="en-US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5848733" y="2181976"/>
            <a:ext cx="655949" cy="110799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</a:t>
            </a:r>
            <a:endParaRPr lang="en-US" altLang="zh-CN" sz="6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设计结构</a:t>
            </a:r>
            <a:endParaRPr lang="zh-CN" altLang="en-US" dirty="0">
              <a:sym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5577367" y="1958149"/>
            <a:ext cx="1427629" cy="30670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1400" kern="2600" spc="200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TWO</a:t>
            </a:r>
            <a:endParaRPr lang="en-US" altLang="zh-CN" sz="1400" kern="2600" spc="2000">
              <a:solidFill>
                <a:schemeClr val="tx1">
                  <a:lumMod val="7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实验环境</a:t>
            </a:r>
            <a:endParaRPr lang="zh-CN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dirty="0">
                <a:sym typeface="+mn-ea"/>
              </a:rPr>
              <a:t>利用</a:t>
            </a:r>
            <a:r>
              <a:rPr lang="en-US" altLang="zh-CN" dirty="0" err="1">
                <a:sym typeface="+mn-ea"/>
              </a:rPr>
              <a:t>zedboard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以及其上的</a:t>
            </a:r>
            <a:r>
              <a:rPr lang="en-US" altLang="zh-CN" dirty="0" err="1">
                <a:sym typeface="+mn-ea"/>
              </a:rPr>
              <a:t>zynq</a:t>
            </a:r>
            <a:r>
              <a:rPr lang="zh-CN" altLang="en-US" dirty="0">
                <a:sym typeface="+mn-ea"/>
              </a:rPr>
              <a:t>硬核进行计算</a:t>
            </a:r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dirty="0">
                <a:sym typeface="+mn-ea"/>
              </a:rPr>
              <a:t>硬核上目前是裸机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只能执行加减乘除运算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后续可以运行</a:t>
            </a:r>
            <a:r>
              <a:rPr lang="en-US" altLang="zh-CN" dirty="0" err="1">
                <a:sym typeface="+mn-ea"/>
              </a:rPr>
              <a:t>petalinux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支持系统级操作</a:t>
            </a:r>
            <a:r>
              <a:rPr lang="en-US" altLang="zh-CN" dirty="0">
                <a:sym typeface="+mn-ea"/>
              </a:rPr>
              <a:t>.</a:t>
            </a:r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dirty="0">
                <a:sym typeface="+mn-ea"/>
              </a:rPr>
              <a:t>在</a:t>
            </a:r>
            <a:r>
              <a:rPr lang="en-US" altLang="zh-CN" dirty="0" err="1">
                <a:sym typeface="+mn-ea"/>
              </a:rPr>
              <a:t>petalinux</a:t>
            </a:r>
            <a:r>
              <a:rPr lang="zh-CN" altLang="en-US" dirty="0">
                <a:sym typeface="+mn-ea"/>
              </a:rPr>
              <a:t>上可以将调用</a:t>
            </a:r>
            <a:r>
              <a:rPr lang="en-US" altLang="zh-CN" dirty="0">
                <a:sym typeface="+mn-ea"/>
              </a:rPr>
              <a:t>FPGA</a:t>
            </a:r>
            <a:r>
              <a:rPr lang="zh-CN" altLang="en-US" dirty="0">
                <a:sym typeface="+mn-ea"/>
              </a:rPr>
              <a:t>操作视为系统调用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利用中断和特权级切换操作</a:t>
            </a:r>
            <a:r>
              <a:rPr lang="en-US" altLang="zh-CN" dirty="0">
                <a:sym typeface="+mn-ea"/>
              </a:rPr>
              <a:t>.</a:t>
            </a:r>
            <a:endParaRPr lang="zh-CN" altLang="en-US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88315" y="1383030"/>
            <a:ext cx="5186680" cy="3927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88455" y="1383030"/>
            <a:ext cx="5186045" cy="3927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287905" y="1846580"/>
            <a:ext cx="728980" cy="709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模块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5" name="矩形 14"/>
          <p:cNvSpPr/>
          <p:nvPr/>
        </p:nvSpPr>
        <p:spPr>
          <a:xfrm>
            <a:off x="3147695" y="1846580"/>
            <a:ext cx="728980" cy="709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模块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16" name="矩形 15"/>
          <p:cNvSpPr/>
          <p:nvPr/>
        </p:nvSpPr>
        <p:spPr>
          <a:xfrm>
            <a:off x="4007485" y="1842770"/>
            <a:ext cx="728980" cy="709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模块</a:t>
            </a:r>
            <a:r>
              <a:rPr lang="en-US" altLang="zh-CN" sz="1200"/>
              <a:t>3</a:t>
            </a:r>
            <a:endParaRPr lang="en-US" altLang="zh-CN" sz="1200"/>
          </a:p>
        </p:txBody>
      </p:sp>
      <p:sp>
        <p:nvSpPr>
          <p:cNvPr id="17" name="矩形 16"/>
          <p:cNvSpPr/>
          <p:nvPr/>
        </p:nvSpPr>
        <p:spPr>
          <a:xfrm>
            <a:off x="4867275" y="1845945"/>
            <a:ext cx="728980" cy="709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模块</a:t>
            </a:r>
            <a:r>
              <a:rPr lang="en-US" altLang="zh-CN" sz="1200"/>
              <a:t>4</a:t>
            </a:r>
            <a:endParaRPr lang="en-US" altLang="zh-CN" sz="1200"/>
          </a:p>
        </p:txBody>
      </p:sp>
      <p:sp>
        <p:nvSpPr>
          <p:cNvPr id="18" name="矩形 17"/>
          <p:cNvSpPr/>
          <p:nvPr/>
        </p:nvSpPr>
        <p:spPr>
          <a:xfrm>
            <a:off x="614680" y="3235325"/>
            <a:ext cx="4981575" cy="709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中断模块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14680" y="1846580"/>
            <a:ext cx="1486535" cy="9937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缓冲区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14680" y="4430395"/>
            <a:ext cx="2204720" cy="709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函数地址注册模块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392170" y="4430395"/>
            <a:ext cx="2204085" cy="709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函数地址映射模块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88315" y="1474470"/>
            <a:ext cx="135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FPGA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6688455" y="1474470"/>
            <a:ext cx="135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CPU</a:t>
            </a:r>
            <a:endParaRPr lang="en-US" altLang="zh-CN"/>
          </a:p>
        </p:txBody>
      </p:sp>
      <p:cxnSp>
        <p:nvCxnSpPr>
          <p:cNvPr id="28" name="直接箭头连接符 27"/>
          <p:cNvCxnSpPr>
            <a:endCxn id="19" idx="2"/>
          </p:cNvCxnSpPr>
          <p:nvPr/>
        </p:nvCxnSpPr>
        <p:spPr>
          <a:xfrm flipH="1" flipV="1">
            <a:off x="1358265" y="2840355"/>
            <a:ext cx="4445" cy="479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154545" y="4430395"/>
            <a:ext cx="4456430" cy="709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函数地址映射表</a:t>
            </a:r>
            <a:endParaRPr lang="en-US" altLang="zh-CN"/>
          </a:p>
        </p:txBody>
      </p:sp>
      <p:cxnSp>
        <p:nvCxnSpPr>
          <p:cNvPr id="32" name="肘形连接符 31"/>
          <p:cNvCxnSpPr>
            <a:stCxn id="20" idx="2"/>
            <a:endCxn id="30" idx="2"/>
          </p:cNvCxnSpPr>
          <p:nvPr/>
        </p:nvCxnSpPr>
        <p:spPr>
          <a:xfrm rot="5400000" flipV="1">
            <a:off x="5549900" y="1307465"/>
            <a:ext cx="3175" cy="7665720"/>
          </a:xfrm>
          <a:prstGeom prst="bentConnector3">
            <a:avLst>
              <a:gd name="adj1" fmla="val 281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1" idx="0"/>
          </p:cNvCxnSpPr>
          <p:nvPr/>
        </p:nvCxnSpPr>
        <p:spPr>
          <a:xfrm>
            <a:off x="4486275" y="3953510"/>
            <a:ext cx="8255" cy="4768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154545" y="1880870"/>
            <a:ext cx="1684655" cy="9937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缓冲区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9664065" y="1880870"/>
            <a:ext cx="1969135" cy="9931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函数功能区</a:t>
            </a:r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8849995" y="2552700"/>
            <a:ext cx="79502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8830945" y="2117090"/>
            <a:ext cx="823595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肘形连接符 40"/>
          <p:cNvCxnSpPr/>
          <p:nvPr/>
        </p:nvCxnSpPr>
        <p:spPr>
          <a:xfrm flipV="1">
            <a:off x="11610975" y="2377440"/>
            <a:ext cx="22225" cy="2407920"/>
          </a:xfrm>
          <a:prstGeom prst="bentConnector3">
            <a:avLst>
              <a:gd name="adj1" fmla="val 74571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132955" y="3253105"/>
            <a:ext cx="4478020" cy="709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中断模块</a:t>
            </a:r>
            <a:endParaRPr lang="zh-CN" altLang="en-US"/>
          </a:p>
        </p:txBody>
      </p:sp>
      <p:cxnSp>
        <p:nvCxnSpPr>
          <p:cNvPr id="44" name="直接箭头连接符 43"/>
          <p:cNvCxnSpPr>
            <a:stCxn id="43" idx="2"/>
            <a:endCxn id="30" idx="0"/>
          </p:cNvCxnSpPr>
          <p:nvPr/>
        </p:nvCxnSpPr>
        <p:spPr>
          <a:xfrm>
            <a:off x="9371965" y="3963035"/>
            <a:ext cx="10795" cy="467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18" idx="3"/>
            <a:endCxn id="43" idx="1"/>
          </p:cNvCxnSpPr>
          <p:nvPr/>
        </p:nvCxnSpPr>
        <p:spPr>
          <a:xfrm>
            <a:off x="5596255" y="3590290"/>
            <a:ext cx="1536700" cy="177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1" idx="2"/>
          </p:cNvCxnSpPr>
          <p:nvPr/>
        </p:nvCxnSpPr>
        <p:spPr>
          <a:xfrm flipH="1">
            <a:off x="2648585" y="2556510"/>
            <a:ext cx="3810" cy="6781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15" idx="2"/>
          </p:cNvCxnSpPr>
          <p:nvPr/>
        </p:nvCxnSpPr>
        <p:spPr>
          <a:xfrm flipH="1">
            <a:off x="3500755" y="2556510"/>
            <a:ext cx="11430" cy="6470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16" idx="2"/>
          </p:cNvCxnSpPr>
          <p:nvPr/>
        </p:nvCxnSpPr>
        <p:spPr>
          <a:xfrm flipH="1">
            <a:off x="4368165" y="2552700"/>
            <a:ext cx="3810" cy="666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17" idx="2"/>
          </p:cNvCxnSpPr>
          <p:nvPr/>
        </p:nvCxnSpPr>
        <p:spPr>
          <a:xfrm flipH="1">
            <a:off x="5220335" y="2555875"/>
            <a:ext cx="11430" cy="6635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718627" y="2840355"/>
            <a:ext cx="0" cy="394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5" idx="2"/>
          </p:cNvCxnSpPr>
          <p:nvPr/>
        </p:nvCxnSpPr>
        <p:spPr>
          <a:xfrm>
            <a:off x="7996873" y="2874645"/>
            <a:ext cx="0" cy="3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7600950" y="2874010"/>
            <a:ext cx="0" cy="36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28600" y="371475"/>
            <a:ext cx="6101080" cy="611505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14680" y="653098"/>
            <a:ext cx="220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近似于陷入内核态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系统架构</a:t>
            </a:r>
            <a:endParaRPr lang="zh-CN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dirty="0">
                <a:sym typeface="+mn-ea"/>
              </a:rPr>
              <a:t>目前以 </a:t>
            </a:r>
            <a:r>
              <a:rPr lang="en-US" altLang="zh-CN" dirty="0">
                <a:sym typeface="+mn-ea"/>
              </a:rPr>
              <a:t>CPU </a:t>
            </a:r>
            <a:r>
              <a:rPr lang="zh-CN" altLang="en-US" dirty="0">
                <a:sym typeface="+mn-ea"/>
              </a:rPr>
              <a:t>为主</a:t>
            </a:r>
            <a:r>
              <a:rPr lang="en-US" altLang="zh-CN" dirty="0">
                <a:sym typeface="+mn-ea"/>
              </a:rPr>
              <a:t>, FPGA </a:t>
            </a:r>
            <a:r>
              <a:rPr lang="zh-CN" altLang="en-US" dirty="0">
                <a:sym typeface="+mn-ea"/>
              </a:rPr>
              <a:t>为具备计算功能的外设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来实现 </a:t>
            </a:r>
            <a:r>
              <a:rPr lang="en-US" altLang="zh-CN" dirty="0">
                <a:sym typeface="+mn-ea"/>
              </a:rPr>
              <a:t>FPGA-CPU </a:t>
            </a:r>
            <a:r>
              <a:rPr lang="zh-CN" altLang="en-US" dirty="0">
                <a:sym typeface="+mn-ea"/>
              </a:rPr>
              <a:t>的异构计算</a:t>
            </a:r>
            <a:r>
              <a:rPr lang="en-US" altLang="zh-CN" dirty="0">
                <a:sym typeface="+mn-ea"/>
              </a:rPr>
              <a:t>.</a:t>
            </a:r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dirty="0">
                <a:sym typeface="+mn-ea"/>
              </a:rPr>
              <a:t>以一定格式向 </a:t>
            </a:r>
            <a:r>
              <a:rPr lang="en-US" altLang="zh-CN" dirty="0">
                <a:sym typeface="+mn-ea"/>
              </a:rPr>
              <a:t>FPGA </a:t>
            </a:r>
            <a:r>
              <a:rPr lang="zh-CN" altLang="en-US" dirty="0">
                <a:sym typeface="+mn-ea"/>
              </a:rPr>
              <a:t>进行数据交互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从而实现二者之间的通信</a:t>
            </a:r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dirty="0">
                <a:sym typeface="+mn-ea"/>
              </a:rPr>
              <a:t>可以通过</a:t>
            </a:r>
            <a:r>
              <a:rPr lang="en-US" altLang="zh-CN" dirty="0">
                <a:sym typeface="+mn-ea"/>
              </a:rPr>
              <a:t>: </a:t>
            </a:r>
            <a:r>
              <a:rPr lang="zh-CN" altLang="en-US" dirty="0">
                <a:sym typeface="+mn-ea"/>
              </a:rPr>
              <a:t>中断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共享内存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串口等方式</a:t>
            </a:r>
            <a:r>
              <a:rPr lang="en-US" altLang="zh-CN" dirty="0">
                <a:sym typeface="+mn-ea"/>
              </a:rPr>
              <a:t>.</a:t>
            </a:r>
            <a:endParaRPr lang="zh-CN" altLang="en-US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16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202545_4*i*5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6"/>
  <p:tag name="KSO_WM_UNIT_ID" val="custom20202545_4*i*6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7"/>
  <p:tag name="KSO_WM_UNIT_ID" val="custom20202545_4*i*7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545_4*l_h_i*1_1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DIAGRAM_VIRTUALLY_FRAME" val="{&quot;height&quot;:346.80007874015746,&quot;left&quot;:453.6,&quot;top&quot;:105.3,&quot;width&quot;:327.25}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545_4*i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DIAGRAM_VIRTUALLY_FRAME" val="{&quot;height&quot;:346.80007874015746,&quot;left&quot;:453.6,&quot;top&quot;:105.3,&quot;width&quot;:327.25}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545_4*l_h_i*1_1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  <p:tag name="KSO_WM_DIAGRAM_VIRTUALLY_FRAME" val="{&quot;height&quot;:346.80007874015746,&quot;left&quot;:453.6,&quot;top&quot;:105.3,&quot;width&quot;:327.25}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2545_4*l_h_i*1_1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  <p:tag name="KSO_WM_DIAGRAM_VIRTUALLY_FRAME" val="{&quot;height&quot;:346.80007874015746,&quot;left&quot;:453.6,&quot;top&quot;:105.3,&quot;width&quot;:327.25}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545_4*l_h_i*1_2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DIAGRAM_VIRTUALLY_FRAME" val="{&quot;height&quot;:346.80007874015746,&quot;left&quot;:453.6,&quot;top&quot;:105.3,&quot;width&quot;:327.25}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2545_4*i*2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DIAGRAM_VIRTUALLY_FRAME" val="{&quot;height&quot;:346.80007874015746,&quot;left&quot;:453.6,&quot;top&quot;:105.3,&quot;width&quot;:327.25}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545_4*l_h_i*1_2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  <p:tag name="KSO_WM_DIAGRAM_VIRTUALLY_FRAME" val="{&quot;height&quot;:346.80007874015746,&quot;left&quot;:453.6,&quot;top&quot;:105.3,&quot;width&quot;:327.25}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2545_4*l_h_i*1_2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  <p:tag name="KSO_WM_DIAGRAM_VIRTUALLY_FRAME" val="{&quot;height&quot;:346.80007874015746,&quot;left&quot;:453.6,&quot;top&quot;:105.3,&quot;width&quot;:327.25}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2545_4*l_h_i*1_3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DIAGRAM_VIRTUALLY_FRAME" val="{&quot;height&quot;:346.80007874015746,&quot;left&quot;:453.6,&quot;top&quot;:105.3,&quot;width&quot;:327.25}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02545_4*i*3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DIAGRAM_VIRTUALLY_FRAME" val="{&quot;height&quot;:346.80007874015746,&quot;left&quot;:453.6,&quot;top&quot;:105.3,&quot;width&quot;:327.25}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545_4*l_h_i*1_3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  <p:tag name="KSO_WM_DIAGRAM_VIRTUALLY_FRAME" val="{&quot;height&quot;:346.80007874015746,&quot;left&quot;:453.6,&quot;top&quot;:105.3,&quot;width&quot;:327.25}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545_4*l_h_i*1_3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  <p:tag name="KSO_WM_DIAGRAM_VIRTUALLY_FRAME" val="{&quot;height&quot;:346.80007874015746,&quot;left&quot;:453.6,&quot;top&quot;:105.3,&quot;width&quot;:327.25}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545_4*l_h_i*1_4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DIAGRAM_VIRTUALLY_FRAME" val="{&quot;height&quot;:346.80007874015746,&quot;left&quot;:453.6,&quot;top&quot;:105.3,&quot;width&quot;:327.25}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202545_4*i*4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DIAGRAM_VIRTUALLY_FRAME" val="{&quot;height&quot;:346.80007874015746,&quot;left&quot;:453.6,&quot;top&quot;:105.3,&quot;width&quot;:327.25}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2545_4*l_h_i*1_4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  <p:tag name="KSO_WM_DIAGRAM_VIRTUALLY_FRAME" val="{&quot;height&quot;:346.80007874015746,&quot;left&quot;:453.6,&quot;top&quot;:105.3,&quot;width&quot;:327.25}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2545_4*l_h_i*1_4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  <p:tag name="KSO_WM_DIAGRAM_VIRTUALLY_FRAME" val="{&quot;height&quot;:346.80007874015746,&quot;left&quot;:453.6,&quot;top&quot;:105.3,&quot;width&quot;:327.25}"/>
</p:tagLst>
</file>

<file path=ppt/tags/tag181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545_4*l_h_f*1_1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DIAGRAM_VIRTUALLY_FRAME" val="{&quot;height&quot;:346.80007874015746,&quot;left&quot;:453.6,&quot;top&quot;:105.3,&quot;width&quot;:327.25}"/>
</p:tagLst>
</file>

<file path=ppt/tags/tag182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2545_4*l_h_f*1_2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DIAGRAM_VIRTUALLY_FRAME" val="{&quot;height&quot;:346.80007874015746,&quot;left&quot;:453.6,&quot;top&quot;:105.3,&quot;width&quot;:327.25}"/>
</p:tagLst>
</file>

<file path=ppt/tags/tag183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2545_4*l_h_f*1_3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DIAGRAM_VIRTUALLY_FRAME" val="{&quot;height&quot;:346.80007874015746,&quot;left&quot;:453.6,&quot;top&quot;:105.3,&quot;width&quot;:327.25}"/>
</p:tagLst>
</file>

<file path=ppt/tags/tag184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2545_4*l_h_f*1_4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DIAGRAM_VIRTUALLY_FRAME" val="{&quot;height&quot;:346.80007874015746,&quot;left&quot;:453.6,&quot;top&quot;:105.3,&quot;width&quot;:327.25}"/>
</p:tagLst>
</file>

<file path=ppt/tags/tag18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545_4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45_4*b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SLIDE_ID" val="custom20202545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545"/>
  <p:tag name="KSO_WM_SLIDE_LAYOUT" val="a_b_l"/>
  <p:tag name="KSO_WM_SLIDE_LAYOUT_CNT" val="1_1_1"/>
</p:tagLst>
</file>

<file path=ppt/tags/tag188.xml><?xml version="1.0" encoding="utf-8"?>
<p:tagLst xmlns:p="http://schemas.openxmlformats.org/presentationml/2006/main">
  <p:tag name="KSO_WM_UNIT_PRESET_TEXT" val="1"/>
  <p:tag name="KSO_WM_UNIT_NOCLEAR" val="0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5_7*e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7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545_7*i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ID" val="custom2020254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5"/>
  <p:tag name="KSO_WM_SLIDE_LAYOUT" val="a_b_e"/>
  <p:tag name="KSO_WM_SLIDE_LAYOUT_CNT" val="1_1_1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2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根据需要可酌情增减文字，以便观者准确的理解您传达的思想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0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12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545_12*i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2545_12*i*2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2545_12*i*3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2545_12*i*4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2545_12*i*5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2545_12*i*6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ID" val="custom20202545_12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2"/>
  <p:tag name="KSO_WM_SLIDE_SIZE" val="958*554"/>
  <p:tag name="KSO_WM_SLIDE_POSITION" val="0*-7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2"/>
</p:tagLst>
</file>

<file path=ppt/tags/tag20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9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</p:tagLst>
</file>

<file path=ppt/tags/tag204.xml><?xml version="1.0" encoding="utf-8"?>
<p:tagLst xmlns:p="http://schemas.openxmlformats.org/presentationml/2006/main">
  <p:tag name="KSO_WM_UNIT_PRESET_TEXT" val="1"/>
  <p:tag name="KSO_WM_UNIT_NOCLEAR" val="0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5_7*e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7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545_7*i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ID" val="custom2020254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5"/>
  <p:tag name="KSO_WM_SLIDE_LAYOUT" val="a_b_e"/>
  <p:tag name="KSO_WM_SLIDE_LAYOUT_CNT" val="1_1_1"/>
</p:tagLst>
</file>

<file path=ppt/tags/tag20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9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</p:tagLst>
</file>

<file path=ppt/tags/tag2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9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9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</p:tagLst>
</file>

<file path=ppt/tags/tag21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9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9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</p:tagLst>
</file>

<file path=ppt/tags/tag223.xml><?xml version="1.0" encoding="utf-8"?>
<p:tagLst xmlns:p="http://schemas.openxmlformats.org/presentationml/2006/main">
  <p:tag name="KSO_WM_UNIT_PRESET_TEXT" val="1"/>
  <p:tag name="KSO_WM_UNIT_NOCLEAR" val="0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5_7*e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7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545_7*i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ID" val="custom2020254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5"/>
  <p:tag name="KSO_WM_SLIDE_LAYOUT" val="a_b_e"/>
  <p:tag name="KSO_WM_SLIDE_LAYOUT_CNT" val="1_1_1"/>
</p:tagLst>
</file>

<file path=ppt/tags/tag22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8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8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ID" val="custom20202545_8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8"/>
  <p:tag name="KSO_WM_SLIDE_SIZE" val="865*444"/>
  <p:tag name="KSO_WM_SLIDE_POSITION" val="46*48"/>
  <p:tag name="KSO_WM_TAG_VERSION" val="1.0"/>
  <p:tag name="KSO_WM_BEAUTIFY_FLAG" val="#wm#"/>
  <p:tag name="KSO_WM_TEMPLATE_CATEGORY" val="custom"/>
  <p:tag name="KSO_WM_TEMPLATE_INDEX" val="20202545"/>
  <p:tag name="KSO_WM_SLIDE_LAYOUT" val="a_d_f"/>
  <p:tag name="KSO_WM_SLIDE_LAYOUT_CNT" val="1_1_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PRESET_TEXT" val="1"/>
  <p:tag name="KSO_WM_UNIT_NOCLEAR" val="0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5_7*e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7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545_7*i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ID" val="custom2020254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5"/>
  <p:tag name="KSO_WM_SLIDE_LAYOUT" val="a_b_e"/>
  <p:tag name="KSO_WM_SLIDE_LAYOUT_CNT" val="1_1_1"/>
</p:tagLst>
</file>

<file path=ppt/tags/tag23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9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5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PRESET_TEXT" val="THANKS"/>
</p:tagLst>
</file>

<file path=ppt/tags/tag238.xml><?xml version="1.0" encoding="utf-8"?>
<p:tagLst xmlns:p="http://schemas.openxmlformats.org/presentationml/2006/main">
  <p:tag name="KSO_WM_SLIDE_ID" val="custom20202545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545"/>
  <p:tag name="KSO_WM_SLIDE_LAYOUT" val="a"/>
  <p:tag name="KSO_WM_SLIDE_LAYOUT_CNT" val="1"/>
</p:tagLst>
</file>

<file path=ppt/tags/tag239.xml><?xml version="1.0" encoding="utf-8"?>
<p:tagLst xmlns:p="http://schemas.openxmlformats.org/presentationml/2006/main">
  <p:tag name="commondata" val="eyJoZGlkIjoiYjRjYzI5NjBkMTRkYmMyNWVkMmRjNGRlYjI2N2I1YTkifQ==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4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1353</Words>
  <Application>WPS 演示</Application>
  <PresentationFormat>宽屏</PresentationFormat>
  <Paragraphs>186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汉仪旗黑-85S</vt:lpstr>
      <vt:lpstr>黑体</vt:lpstr>
      <vt:lpstr>Viner Hand ITC</vt:lpstr>
      <vt:lpstr>2_Office 主题​​</vt:lpstr>
      <vt:lpstr>PowerPoint 演示文稿</vt:lpstr>
      <vt:lpstr>PowerPoint 演示文稿</vt:lpstr>
      <vt:lpstr>单击此处添加标题</vt:lpstr>
      <vt:lpstr>单击此处添加标题</vt:lpstr>
      <vt:lpstr>单击此处添加标题</vt:lpstr>
      <vt:lpstr>单击此处添加标题</vt:lpstr>
      <vt:lpstr>应用场景</vt:lpstr>
      <vt:lpstr>PowerPoint 演示文稿</vt:lpstr>
      <vt:lpstr>实验环境</vt:lpstr>
      <vt:lpstr>系统架构</vt:lpstr>
      <vt:lpstr>数据传输及其协议</vt:lpstr>
      <vt:lpstr>数据协议具体实现</vt:lpstr>
      <vt:lpstr>PowerPoint 演示文稿</vt:lpstr>
      <vt:lpstr>单击此处添加标题</vt:lpstr>
      <vt:lpstr>PowerPoint 演示文稿</vt:lpstr>
      <vt:lpstr>单击此处添加标题</vt:lpstr>
      <vt:lpstr>单击此处添加标题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不作死会死星人</cp:lastModifiedBy>
  <cp:revision>168</cp:revision>
  <dcterms:created xsi:type="dcterms:W3CDTF">2019-06-19T02:08:00Z</dcterms:created>
  <dcterms:modified xsi:type="dcterms:W3CDTF">2024-04-01T13:37:50Z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86CA1769D3E04558AFA56552E6FE7766_11</vt:lpwstr>
  </property>
</Properties>
</file>