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  <p:sldMasterId id="2147483713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DM Sans Light" panose="020B0604020202020204" charset="0"/>
      <p:regular r:id="rId17"/>
      <p:bold r:id="rId18"/>
      <p:italic r:id="rId19"/>
      <p:boldItalic r:id="rId20"/>
    </p:embeddedFont>
    <p:embeddedFont>
      <p:font typeface="DM Sans SemiBold" panose="020B0604020202020204" charset="0"/>
      <p:regular r:id="rId21"/>
      <p:bold r:id="rId22"/>
      <p:italic r:id="rId23"/>
      <p:boldItalic r:id="rId24"/>
    </p:embeddedFont>
    <p:embeddedFont>
      <p:font typeface="Newsreader" panose="020B0604020202020204" charset="0"/>
      <p:regular r:id="rId25"/>
      <p:bold r:id="rId26"/>
      <p:italic r:id="rId27"/>
      <p:boldItalic r:id="rId28"/>
    </p:embeddedFont>
    <p:embeddedFont>
      <p:font typeface="Newsreader SemiBold" panose="020B0604020202020204" charset="0"/>
      <p:regular r:id="rId29"/>
      <p:bold r:id="rId30"/>
      <p:italic r:id="rId31"/>
      <p:boldItalic r:id="rId32"/>
    </p:embeddedFont>
    <p:embeddedFont>
      <p:font typeface="Roboto Mono" panose="00000009000000000000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A0D3FA-D881-4954-AA06-E65B4FEC6D23}">
  <a:tblStyle styleId="{ECA0D3FA-D881-4954-AA06-E65B4FEC6D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322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ca879974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ca879974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ca879974e_1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ca879974e_1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ca879974e_1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ca879974e_1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ca879974e_1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ca879974e_1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ca879974e_1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ca879974e_1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ca879974e_1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5ca879974e_1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ca879974e_1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ca879974e_1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cd88f9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cd88f9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ca879974e_1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ca879974e_1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only">
  <p:cSld name="BLANK_1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BLANK_1_1_1_1_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2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3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4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5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yebrow ">
  <p:cSld name="BLANK_1_1_1_1_2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2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agenda">
  <p:cSld name="BLANK_1_1_1_1_1_1_1_1_1_1_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2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4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7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- Horizontal - Light">
  <p:cSld name="BLANK_1_1_1_1_1_1_1_1_1_1_1_1_1_1_2">
    <p:bg>
      <p:bgPr>
        <a:solidFill>
          <a:schemeClr val="accent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3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5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6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7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- Horizontal - Light - Alt 1">
  <p:cSld name="BLANK_1_1_1_1_1_1_1_1_1_1_1_1_1_1_2_2">
    <p:bg>
      <p:bgPr>
        <a:solidFill>
          <a:schemeClr val="accent6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5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7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9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- Horizontal - Dark">
  <p:cSld name="BLANK_1_1_1_1_1_1_1_1_1_1_1_1_1_1_2_1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marL="914400" lvl="1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marL="1828800" lvl="3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marL="2286000" lvl="4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marL="2743200" lvl="5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marL="3200400" lvl="6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marL="3657600" lvl="7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marL="4114800" lvl="8" indent="-2921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7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8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four big ideas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2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3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4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5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6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7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8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9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3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big ideas">
  <p:cSld name="BLANK_1_1_1_1_1_1_1_1_1_1_1_1_1_1_1_3">
    <p:bg>
      <p:bgPr>
        <a:solidFill>
          <a:schemeClr val="accen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2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3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4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5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6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7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8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9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3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4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5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1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2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5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6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7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8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9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13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4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15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16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7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_7_1_1_1_1_1_1_1_1_1_1_1_1_1_1_1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>
            <a:spLocks noGrp="1"/>
          </p:cNvSpPr>
          <p:nvPr>
            <p:ph type="pic" idx="2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1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3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Four steps">
  <p:cSld name="CUSTOM_7_1_1_1_1_1_1_1_1_1_1_1_1_1_1_1_1_1_2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2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3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4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5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6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7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8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9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CUSTOM_7_1_1_1_1_1_1_1_1_1_1_1_1_1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6"/>
          <p:cNvSpPr>
            <a:spLocks noGrp="1"/>
          </p:cNvSpPr>
          <p:nvPr>
            <p:ph type="pic" idx="2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>
            <a:spLocks noGrp="1"/>
          </p:cNvSpPr>
          <p:nvPr>
            <p:ph type="subTitle" idx="3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subTitle" idx="4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CUSTOM_7_1_1_1_1_1_1_1_1_1_1_1_1_1_1_1_1_1_1_1_1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7"/>
          <p:cNvSpPr>
            <a:spLocks noGrp="1"/>
          </p:cNvSpPr>
          <p:nvPr>
            <p:ph type="pic" idx="2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>
            <a:spLocks noGrp="1"/>
          </p:cNvSpPr>
          <p:nvPr>
            <p:ph type="subTitle" idx="3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4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modules">
  <p:cSld name="CUSTOM"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2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3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4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 idx="5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6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7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8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9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3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4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modules">
  <p:cSld name="CUSTOM_1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2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3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4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5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marL="914400" lvl="1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marL="1828800" lvl="3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marL="2286000" lvl="4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marL="2743200" lvl="5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marL="3200400" lvl="6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marL="3657600" lvl="7" indent="-2921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marL="4114800" lvl="8" indent="-2921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subTitle" idx="6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7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subTitle" idx="8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9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13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4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15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modules">
  <p:cSld name="CUSTOM_1_1"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2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3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4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5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6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modules">
  <p:cSld name="CUSTOM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2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with image - Alt 1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>
            <a:spLocks noGrp="1"/>
          </p:cNvSpPr>
          <p:nvPr>
            <p:ph type="pic" idx="2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1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subTitle" idx="3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with image - Alt 2">
  <p:cSld name="CUSTOM_2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subTitle" idx="3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253" name="Google Shape;253;p33"/>
          <p:cNvSpPr>
            <a:spLocks noGrp="1"/>
          </p:cNvSpPr>
          <p:nvPr>
            <p:ph type="pic" idx="4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with image - Alt 3">
  <p:cSld name="CUSTOM_2_1_2">
    <p:bg>
      <p:bgPr>
        <a:solidFill>
          <a:schemeClr val="accen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2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>
            <a:endParaRPr/>
          </a:p>
        </p:txBody>
      </p:sp>
      <p:sp>
        <p:nvSpPr>
          <p:cNvPr id="259" name="Google Shape;259;p34"/>
          <p:cNvSpPr>
            <a:spLocks noGrp="1"/>
          </p:cNvSpPr>
          <p:nvPr>
            <p:ph type="pic" idx="3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4"/>
          <p:cNvSpPr/>
          <p:nvPr/>
        </p:nvSpPr>
        <p:spPr>
          <a:xfrm>
            <a:off x="363175" y="868700"/>
            <a:ext cx="8527500" cy="148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348450" y="2547200"/>
            <a:ext cx="8490300" cy="232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header">
  <p:cSld name="CUSTOM_2_1_2_1_2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>
            <a:spLocks noGrp="1"/>
          </p:cNvSpPr>
          <p:nvPr>
            <p:ph type="pic" idx="2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5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3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4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with image - Alt 5">
  <p:cSld name="CUSTOM_2_1_2_1_1">
    <p:bg>
      <p:bgPr>
        <a:solidFill>
          <a:schemeClr val="accent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6" descr="The reflective glass facade of a skyscraper. "/>
          <p:cNvPicPr preferRelativeResize="0"/>
          <p:nvPr/>
        </p:nvPicPr>
        <p:blipFill rotWithShape="1">
          <a:blip r:embed="rId2">
            <a:alphaModFix amt="14000"/>
          </a:blip>
          <a:srcRect b="15604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2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marL="914400" lvl="1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marL="1371600" lvl="2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marL="1828800" lvl="3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marL="2286000" lvl="4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marL="2743200" lvl="5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marL="3200400" lvl="6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marL="3657600" lvl="7" indent="-2921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marL="4114800" lvl="8" indent="-2921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subTitle" idx="3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276" name="Google Shape;276;p36"/>
          <p:cNvSpPr>
            <a:spLocks noGrp="1"/>
          </p:cNvSpPr>
          <p:nvPr>
            <p:ph type="pic" idx="4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- Alt 2">
  <p:cSld name="CUSTOM_2_1_1_1">
    <p:bg>
      <p:bgPr>
        <a:solidFill>
          <a:schemeClr val="accen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7" descr="A modern glass skyscraper. "/>
          <p:cNvPicPr preferRelativeResize="0"/>
          <p:nvPr/>
        </p:nvPicPr>
        <p:blipFill rotWithShape="1">
          <a:blip r:embed="rId2">
            <a:alphaModFix amt="14000"/>
          </a:blip>
          <a:srcRect b="15604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7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subTitle" idx="2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verview - Six modules">
  <p:cSld name="CUSTOM_3"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2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3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4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38"/>
          <p:cNvSpPr txBox="1">
            <a:spLocks noGrp="1"/>
          </p:cNvSpPr>
          <p:nvPr>
            <p:ph type="subTitle" idx="5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subTitle" idx="6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subTitle" idx="7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96" name="Google Shape;296;p38"/>
          <p:cNvSpPr txBox="1">
            <a:spLocks noGrp="1"/>
          </p:cNvSpPr>
          <p:nvPr>
            <p:ph type="subTitle" idx="8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8"/>
          <p:cNvSpPr txBox="1">
            <a:spLocks noGrp="1"/>
          </p:cNvSpPr>
          <p:nvPr>
            <p:ph type="subTitle" idx="9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298" name="Google Shape;298;p38"/>
          <p:cNvSpPr txBox="1">
            <a:spLocks noGrp="1"/>
          </p:cNvSpPr>
          <p:nvPr>
            <p:ph type="subTitle" idx="13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8"/>
          <p:cNvSpPr txBox="1">
            <a:spLocks noGrp="1"/>
          </p:cNvSpPr>
          <p:nvPr>
            <p:ph type="subTitle" idx="14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5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6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- Alt 1">
  <p:cSld name="CUSTOM_4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subTitle" idx="1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body" idx="2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05" name="Google Shape;305;p39"/>
          <p:cNvSpPr>
            <a:spLocks noGrp="1"/>
          </p:cNvSpPr>
          <p:nvPr>
            <p:ph type="pic" idx="3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39"/>
          <p:cNvSpPr txBox="1">
            <a:spLocks noGrp="1"/>
          </p:cNvSpPr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307" name="Google Shape;307;p39"/>
          <p:cNvSpPr txBox="1">
            <a:spLocks noGrp="1"/>
          </p:cNvSpPr>
          <p:nvPr>
            <p:ph type="subTitle" idx="4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9"/>
          <p:cNvSpPr txBox="1">
            <a:spLocks noGrp="1"/>
          </p:cNvSpPr>
          <p:nvPr>
            <p:ph type="subTitle" idx="5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subTitle" idx="6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subTitle" idx="7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body" idx="8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subTitle" idx="9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body" idx="13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body" idx="14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- Alt 2">
  <p:cSld name="CUSTOM_4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>
            <a:spLocks noGrp="1"/>
          </p:cNvSpPr>
          <p:nvPr>
            <p:ph type="pic" idx="2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0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subTitle" idx="1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 Four members">
  <p:cSld name="CUSTOM_5"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body" idx="1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2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body" idx="3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24" name="Google Shape;324;p41"/>
          <p:cNvSpPr txBox="1">
            <a:spLocks noGrp="1"/>
          </p:cNvSpPr>
          <p:nvPr>
            <p:ph type="body" idx="4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25" name="Google Shape;325;p41"/>
          <p:cNvSpPr>
            <a:spLocks noGrp="1"/>
          </p:cNvSpPr>
          <p:nvPr>
            <p:ph type="pic" idx="5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1"/>
          <p:cNvSpPr>
            <a:spLocks noGrp="1"/>
          </p:cNvSpPr>
          <p:nvPr>
            <p:ph type="pic" idx="6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1"/>
          <p:cNvSpPr>
            <a:spLocks noGrp="1"/>
          </p:cNvSpPr>
          <p:nvPr>
            <p:ph type="pic" idx="7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8" name="Google Shape;328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41"/>
          <p:cNvSpPr>
            <a:spLocks noGrp="1"/>
          </p:cNvSpPr>
          <p:nvPr>
            <p:ph type="pic" idx="8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41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9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13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ubTitle" idx="14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15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subTitle" idx="16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subTitle" idx="17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subTitle" idx="18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41" name="Google Shape;341;p41"/>
          <p:cNvSpPr txBox="1">
            <a:spLocks noGrp="1"/>
          </p:cNvSpPr>
          <p:nvPr>
            <p:ph type="subTitle" idx="19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subTitle" idx="20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41"/>
          <p:cNvSpPr txBox="1">
            <a:spLocks noGrp="1"/>
          </p:cNvSpPr>
          <p:nvPr>
            <p:ph type="subTitle" idx="21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44" name="Google Shape;344;p41"/>
          <p:cNvSpPr txBox="1">
            <a:spLocks noGrp="1"/>
          </p:cNvSpPr>
          <p:nvPr>
            <p:ph type="subTitle" idx="22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41"/>
          <p:cNvSpPr txBox="1">
            <a:spLocks noGrp="1"/>
          </p:cNvSpPr>
          <p:nvPr>
            <p:ph type="subTitle" idx="23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41"/>
          <p:cNvSpPr txBox="1">
            <a:spLocks noGrp="1"/>
          </p:cNvSpPr>
          <p:nvPr>
            <p:ph type="subTitle" idx="24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- Eight members">
  <p:cSld name="CUSTOM_6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subTitle" idx="1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subTitle" idx="2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subTitle" idx="3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51" name="Google Shape;351;p42"/>
          <p:cNvSpPr>
            <a:spLocks noGrp="1"/>
          </p:cNvSpPr>
          <p:nvPr>
            <p:ph type="pic" idx="4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2"/>
          <p:cNvSpPr txBox="1">
            <a:spLocks noGrp="1"/>
          </p:cNvSpPr>
          <p:nvPr>
            <p:ph type="subTitle" idx="5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subTitle" idx="6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subTitle" idx="7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55" name="Google Shape;355;p42"/>
          <p:cNvSpPr>
            <a:spLocks noGrp="1"/>
          </p:cNvSpPr>
          <p:nvPr>
            <p:ph type="pic" idx="8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2"/>
          <p:cNvSpPr txBox="1">
            <a:spLocks noGrp="1"/>
          </p:cNvSpPr>
          <p:nvPr>
            <p:ph type="subTitle" idx="9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7" name="Google Shape;357;p42"/>
          <p:cNvSpPr txBox="1">
            <a:spLocks noGrp="1"/>
          </p:cNvSpPr>
          <p:nvPr>
            <p:ph type="subTitle" idx="13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8" name="Google Shape;358;p42"/>
          <p:cNvSpPr txBox="1">
            <a:spLocks noGrp="1"/>
          </p:cNvSpPr>
          <p:nvPr>
            <p:ph type="subTitle" idx="14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59" name="Google Shape;359;p42"/>
          <p:cNvSpPr>
            <a:spLocks noGrp="1"/>
          </p:cNvSpPr>
          <p:nvPr>
            <p:ph type="pic" idx="15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2"/>
          <p:cNvSpPr txBox="1">
            <a:spLocks noGrp="1"/>
          </p:cNvSpPr>
          <p:nvPr>
            <p:ph type="subTitle" idx="16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1" name="Google Shape;361;p42"/>
          <p:cNvSpPr txBox="1">
            <a:spLocks noGrp="1"/>
          </p:cNvSpPr>
          <p:nvPr>
            <p:ph type="subTitle" idx="17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62" name="Google Shape;362;p42"/>
          <p:cNvSpPr txBox="1">
            <a:spLocks noGrp="1"/>
          </p:cNvSpPr>
          <p:nvPr>
            <p:ph type="subTitle" idx="18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63" name="Google Shape;363;p42"/>
          <p:cNvSpPr>
            <a:spLocks noGrp="1"/>
          </p:cNvSpPr>
          <p:nvPr>
            <p:ph type="pic" idx="19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42"/>
          <p:cNvSpPr txBox="1">
            <a:spLocks noGrp="1"/>
          </p:cNvSpPr>
          <p:nvPr>
            <p:ph type="subTitle" idx="20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subTitle" idx="21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subTitle" idx="22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67" name="Google Shape;367;p42"/>
          <p:cNvSpPr>
            <a:spLocks noGrp="1"/>
          </p:cNvSpPr>
          <p:nvPr>
            <p:ph type="pic" idx="23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42"/>
          <p:cNvSpPr txBox="1">
            <a:spLocks noGrp="1"/>
          </p:cNvSpPr>
          <p:nvPr>
            <p:ph type="subTitle" idx="24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9" name="Google Shape;369;p42"/>
          <p:cNvSpPr txBox="1">
            <a:spLocks noGrp="1"/>
          </p:cNvSpPr>
          <p:nvPr>
            <p:ph type="subTitle" idx="25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subTitle" idx="26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71" name="Google Shape;371;p42"/>
          <p:cNvSpPr>
            <a:spLocks noGrp="1"/>
          </p:cNvSpPr>
          <p:nvPr>
            <p:ph type="pic" idx="27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42"/>
          <p:cNvSpPr txBox="1">
            <a:spLocks noGrp="1"/>
          </p:cNvSpPr>
          <p:nvPr>
            <p:ph type="subTitle" idx="28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subTitle" idx="29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30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75" name="Google Shape;375;p42"/>
          <p:cNvSpPr>
            <a:spLocks noGrp="1"/>
          </p:cNvSpPr>
          <p:nvPr>
            <p:ph type="pic" idx="31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42"/>
          <p:cNvSpPr txBox="1">
            <a:spLocks noGrp="1"/>
          </p:cNvSpPr>
          <p:nvPr>
            <p:ph type="subTitle" idx="32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33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34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79" name="Google Shape;379;p42"/>
          <p:cNvSpPr>
            <a:spLocks noGrp="1"/>
          </p:cNvSpPr>
          <p:nvPr>
            <p:ph type="pic" idx="35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42"/>
          <p:cNvSpPr txBox="1">
            <a:spLocks noGrp="1"/>
          </p:cNvSpPr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36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otlight - Alt 2">
  <p:cSld name="CUSTOM_7_1">
    <p:bg>
      <p:bgPr>
        <a:solidFill>
          <a:schemeClr val="accen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43"/>
          <p:cNvSpPr txBox="1">
            <a:spLocks noGrp="1"/>
          </p:cNvSpPr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86" name="Google Shape;386;p43"/>
          <p:cNvSpPr>
            <a:spLocks noGrp="1"/>
          </p:cNvSpPr>
          <p:nvPr>
            <p:ph type="pic" idx="2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43"/>
          <p:cNvSpPr txBox="1">
            <a:spLocks noGrp="1"/>
          </p:cNvSpPr>
          <p:nvPr>
            <p:ph type="body" idx="1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3"/>
          <p:cNvSpPr txBox="1">
            <a:spLocks noGrp="1"/>
          </p:cNvSpPr>
          <p:nvPr>
            <p:ph type="body" idx="3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subTitle" idx="4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391" name="Google Shape;391;p43"/>
          <p:cNvSpPr txBox="1">
            <a:spLocks noGrp="1"/>
          </p:cNvSpPr>
          <p:nvPr>
            <p:ph type="subTitle" idx="5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2" name="Google Shape;392;p43"/>
          <p:cNvSpPr txBox="1">
            <a:spLocks noGrp="1"/>
          </p:cNvSpPr>
          <p:nvPr>
            <p:ph type="subTitle" idx="6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 chart background">
  <p:cSld name="CUSTOM_8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5" name="Google Shape;395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4" name="Google Shape;404;p44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subTitle" idx="1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44"/>
          <p:cNvSpPr txBox="1">
            <a:spLocks noGrp="1"/>
          </p:cNvSpPr>
          <p:nvPr>
            <p:ph type="subTitle" idx="2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CUSTOM_8_1">
    <p:bg>
      <p:bgPr>
        <a:solidFill>
          <a:schemeClr val="accent2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subTitle" idx="1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3" name="Google Shape;413;p4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4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7" name="Google Shape;427;p5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2" name="Google Shape;432;p5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3" name="Google Shape;433;p5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5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57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" name="Google Shape;443;p57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4" name="Google Shape;444;p57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5" name="Google Shape;445;p57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6" name="Google Shape;446;p57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7" name="Google Shape;447;p57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1" name="Google Shape;451;p58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9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4" name="Google Shape;454;p59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5" name="Google Shape;455;p59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59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59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0" name="Google Shape;460;p60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1" name="Google Shape;461;p60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2" name="Google Shape;462;p60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60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4" name="Google Shape;464;p60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60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8" name="Google Shape;468;p61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9" name="Google Shape;469;p61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0" name="Google Shape;470;p61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1" name="Google Shape;471;p61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2" name="Google Shape;472;p61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3" name="Google Shape;473;p61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4" name="Google Shape;474;p61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5" name="Google Shape;475;p61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62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63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63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63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4" name="Google Shape;48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63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6" name="Google Shape;486;p63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9" name="Google Shape;489;p64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64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2" name="Google Shape;492;p64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64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4" name="Google Shape;49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64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6" name="Google Shape;496;p64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7" name="Google Shape;497;p64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5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66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66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66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66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67" descr="A close-up of a modern glass structure. "/>
          <p:cNvPicPr preferRelativeResize="0"/>
          <p:nvPr/>
        </p:nvPicPr>
        <p:blipFill rotWithShape="1">
          <a:blip r:embed="rId3">
            <a:alphaModFix/>
          </a:blip>
          <a:srcRect l="21736" r="19116" b="79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7"/>
          <p:cNvSpPr txBox="1">
            <a:spLocks noGrp="1"/>
          </p:cNvSpPr>
          <p:nvPr>
            <p:ph type="title"/>
          </p:nvPr>
        </p:nvSpPr>
        <p:spPr>
          <a:xfrm>
            <a:off x="363825" y="864375"/>
            <a:ext cx="38601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  <p:sp>
        <p:nvSpPr>
          <p:cNvPr id="517" name="Google Shape;517;p67"/>
          <p:cNvSpPr txBox="1">
            <a:spLocks noGrp="1"/>
          </p:cNvSpPr>
          <p:nvPr>
            <p:ph type="subTitle" idx="1"/>
          </p:nvPr>
        </p:nvSpPr>
        <p:spPr>
          <a:xfrm>
            <a:off x="399750" y="1895408"/>
            <a:ext cx="38601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1: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Happy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Nicholai</a:t>
            </a:r>
            <a:endParaRPr sz="1400"/>
          </a:p>
        </p:txBody>
      </p:sp>
      <p:sp>
        <p:nvSpPr>
          <p:cNvPr id="518" name="Google Shape;518;p67"/>
          <p:cNvSpPr txBox="1">
            <a:spLocks noGrp="1"/>
          </p:cNvSpPr>
          <p:nvPr>
            <p:ph type="body" idx="3"/>
          </p:nvPr>
        </p:nvSpPr>
        <p:spPr>
          <a:xfrm>
            <a:off x="547575" y="2580147"/>
            <a:ext cx="3492600" cy="13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build a classifier that is able to distinguish between ‘real’ and ‘fake’ news..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>
            <a:spLocks noGrp="1"/>
          </p:cNvSpPr>
          <p:nvPr>
            <p:ph type="title"/>
          </p:nvPr>
        </p:nvSpPr>
        <p:spPr>
          <a:xfrm>
            <a:off x="384900" y="1124250"/>
            <a:ext cx="5356800" cy="135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main approaches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Classic ML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Deep Learning</a:t>
            </a:r>
            <a:br>
              <a:rPr lang="en" sz="1200"/>
            </a:b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to no preprocessing for BERT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a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BERT model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jy46604790/Fake-News-Bert-Detect</a:t>
            </a:r>
            <a:br>
              <a:rPr lang="en" sz="1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Loaded via Hugging Face’s </a:t>
            </a:r>
            <a:r>
              <a:rPr lang="en" sz="1200">
                <a:solidFill>
                  <a:srgbClr val="188038"/>
                </a:solidFill>
              </a:rPr>
              <a:t>pipeline</a:t>
            </a:r>
            <a:br>
              <a:rPr lang="en" sz="1200">
                <a:solidFill>
                  <a:srgbClr val="188038"/>
                </a:solidFill>
              </a:rPr>
            </a:br>
            <a:endParaRPr sz="1200">
              <a:solidFill>
                <a:srgbClr val="188038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Batched inference for efficiency</a:t>
            </a:r>
            <a:endParaRPr sz="2000"/>
          </a:p>
        </p:txBody>
      </p:sp>
      <p:sp>
        <p:nvSpPr>
          <p:cNvPr id="524" name="Google Shape;524;p68"/>
          <p:cNvSpPr txBox="1">
            <a:spLocks noGrp="1"/>
          </p:cNvSpPr>
          <p:nvPr>
            <p:ph type="subTitle" idx="3"/>
          </p:nvPr>
        </p:nvSpPr>
        <p:spPr>
          <a:xfrm>
            <a:off x="342150" y="369300"/>
            <a:ext cx="4163100" cy="53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8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Approach &amp; Methodology</a:t>
            </a:r>
            <a:endParaRPr sz="1500"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525" name="Google Shape;525;p68" descr="A glass ceiling"/>
          <p:cNvPicPr preferRelativeResize="0"/>
          <p:nvPr/>
        </p:nvPicPr>
        <p:blipFill rotWithShape="1">
          <a:blip r:embed="rId3">
            <a:alphaModFix/>
          </a:blip>
          <a:srcRect t="10955" b="10955"/>
          <a:stretch/>
        </p:blipFill>
        <p:spPr>
          <a:xfrm>
            <a:off x="6289150" y="1793125"/>
            <a:ext cx="2853300" cy="335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6" name="Google Shape;526;p68"/>
          <p:cNvCxnSpPr/>
          <p:nvPr/>
        </p:nvCxnSpPr>
        <p:spPr>
          <a:xfrm>
            <a:off x="356100" y="3843349"/>
            <a:ext cx="536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9"/>
          <p:cNvSpPr txBox="1">
            <a:spLocks noGrp="1"/>
          </p:cNvSpPr>
          <p:nvPr>
            <p:ph type="subTitle" idx="2"/>
          </p:nvPr>
        </p:nvSpPr>
        <p:spPr>
          <a:xfrm>
            <a:off x="391200" y="369300"/>
            <a:ext cx="8385300" cy="4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Approach and Methodology (Other models )</a:t>
            </a:r>
            <a:endParaRPr>
              <a:latin typeface="Newsreader"/>
              <a:ea typeface="Newsreader"/>
              <a:cs typeface="Newsreader"/>
              <a:sym typeface="Newsreader"/>
            </a:endParaRPr>
          </a:p>
        </p:txBody>
      </p:sp>
      <p:graphicFrame>
        <p:nvGraphicFramePr>
          <p:cNvPr id="533" name="Google Shape;533;p69"/>
          <p:cNvGraphicFramePr/>
          <p:nvPr>
            <p:extLst>
              <p:ext uri="{D42A27DB-BD31-4B8C-83A1-F6EECF244321}">
                <p14:modId xmlns:p14="http://schemas.microsoft.com/office/powerpoint/2010/main" val="1554811482"/>
              </p:ext>
            </p:extLst>
          </p:nvPr>
        </p:nvGraphicFramePr>
        <p:xfrm>
          <a:off x="339906" y="2526981"/>
          <a:ext cx="8507273" cy="2370813"/>
        </p:xfrm>
        <a:graphic>
          <a:graphicData uri="http://schemas.openxmlformats.org/drawingml/2006/table">
            <a:tbl>
              <a:tblPr>
                <a:noFill/>
                <a:tableStyleId>{ECA0D3FA-D881-4954-AA06-E65B4FEC6D23}</a:tableStyleId>
              </a:tblPr>
              <a:tblGrid>
                <a:gridCol w="169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8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Model</a:t>
                      </a:r>
                      <a:endParaRPr sz="11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Type</a:t>
                      </a:r>
                      <a:endParaRPr sz="11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Strengths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Notes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0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Logistic Regression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Linear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Simple, interpretable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Good baseline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0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Naive Bayes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Probabilistic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Fast, works well on text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Assumes feature independence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Random Forest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Ensemble</a:t>
                      </a:r>
                      <a:endParaRPr sz="1400" b="0" i="0" u="none" strike="noStrike" cap="none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Reduces overfitting, robust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Slower, more complex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XGBoost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Boosting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High performance, regularized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lt1"/>
                          </a:solidFill>
                          <a:latin typeface="DM Sans"/>
                          <a:sym typeface="Arial"/>
                        </a:rPr>
                        <a:t>Requires tuning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DM Sans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553;p71">
            <a:extLst>
              <a:ext uri="{FF2B5EF4-FFF2-40B4-BE49-F238E27FC236}">
                <a16:creationId xmlns:a16="http://schemas.microsoft.com/office/drawing/2014/main" id="{A15279A0-186F-B1E5-3BBC-8628ED59A41F}"/>
              </a:ext>
            </a:extLst>
          </p:cNvPr>
          <p:cNvSpPr txBox="1"/>
          <p:nvPr/>
        </p:nvSpPr>
        <p:spPr>
          <a:xfrm>
            <a:off x="391200" y="863825"/>
            <a:ext cx="4612058" cy="124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</a:pPr>
            <a:r>
              <a:rPr lang="nl-NL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Cleaning Methods: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nl-NL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Convert to lowercase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-US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Remove punctuation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-US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Remove numbers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-US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Strip whitespace</a:t>
            </a:r>
          </a:p>
        </p:txBody>
      </p:sp>
      <p:sp>
        <p:nvSpPr>
          <p:cNvPr id="3" name="Google Shape;553;p71">
            <a:extLst>
              <a:ext uri="{FF2B5EF4-FFF2-40B4-BE49-F238E27FC236}">
                <a16:creationId xmlns:a16="http://schemas.microsoft.com/office/drawing/2014/main" id="{CB90D4A2-45A7-0766-D23B-BE88CD098F50}"/>
              </a:ext>
            </a:extLst>
          </p:cNvPr>
          <p:cNvSpPr txBox="1"/>
          <p:nvPr/>
        </p:nvSpPr>
        <p:spPr>
          <a:xfrm>
            <a:off x="3264642" y="863825"/>
            <a:ext cx="5625624" cy="124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</a:pPr>
            <a:r>
              <a:rPr lang="nl-NL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Combined Columns:</a:t>
            </a:r>
          </a:p>
          <a:p>
            <a:pPr marL="457200" indent="-323850">
              <a:lnSpc>
                <a:spcPct val="115000"/>
              </a:lnSpc>
              <a:buClr>
                <a:schemeClr val="lt1"/>
              </a:buClr>
              <a:buSzPts val="1500"/>
              <a:buFont typeface="DM Sans"/>
              <a:buChar char="❖"/>
            </a:pPr>
            <a:r>
              <a:rPr lang="nl-NL" sz="16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-NL" sz="1600" dirty="0"/>
              <a:t> + </a:t>
            </a:r>
            <a:r>
              <a:rPr lang="nl-NL" sz="16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nl-NL" sz="1600" dirty="0"/>
              <a:t> = </a:t>
            </a:r>
            <a:r>
              <a:rPr lang="nl-NL" sz="16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cleaned</a:t>
            </a:r>
          </a:p>
          <a:p>
            <a:pPr marL="133350">
              <a:lnSpc>
                <a:spcPct val="115000"/>
              </a:lnSpc>
              <a:buClr>
                <a:schemeClr val="lt1"/>
              </a:buClr>
              <a:buSzPts val="1500"/>
            </a:pPr>
            <a:r>
              <a:rPr lang="nl-NL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Tool Used:</a:t>
            </a:r>
            <a:endParaRPr lang="nl-NL" sz="16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indent="-323850">
              <a:lnSpc>
                <a:spcPct val="115000"/>
              </a:lnSpc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-US" sz="16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-US" sz="1600" dirty="0"/>
              <a:t> with English stop words removed</a:t>
            </a:r>
            <a:endParaRPr lang="nl-NL" sz="16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indent="-323850">
              <a:lnSpc>
                <a:spcPct val="115000"/>
              </a:lnSpc>
              <a:buClr>
                <a:schemeClr val="lt1"/>
              </a:buClr>
              <a:buSzPts val="1500"/>
              <a:buFont typeface="DM Sans"/>
              <a:buChar char="❖"/>
            </a:pPr>
            <a:endParaRPr lang="nl-NL" sz="16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/>
          <p:nvPr/>
        </p:nvSpPr>
        <p:spPr>
          <a:xfrm>
            <a:off x="6467600" y="1287850"/>
            <a:ext cx="25962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0" name="Google Shape;540;p70"/>
          <p:cNvSpPr/>
          <p:nvPr/>
        </p:nvSpPr>
        <p:spPr>
          <a:xfrm>
            <a:off x="63800" y="1285875"/>
            <a:ext cx="63510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1" name="Google Shape;541;p70"/>
          <p:cNvSpPr txBox="1">
            <a:spLocks noGrp="1"/>
          </p:cNvSpPr>
          <p:nvPr>
            <p:ph type="title"/>
          </p:nvPr>
        </p:nvSpPr>
        <p:spPr>
          <a:xfrm>
            <a:off x="721825" y="211050"/>
            <a:ext cx="6087000" cy="8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Scores (Other models)</a:t>
            </a:r>
            <a:endParaRPr/>
          </a:p>
        </p:txBody>
      </p:sp>
      <p:pic>
        <p:nvPicPr>
          <p:cNvPr id="542" name="Google Shape;54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0" y="1314090"/>
            <a:ext cx="4427188" cy="311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378" y="1273300"/>
            <a:ext cx="1500847" cy="800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365" y="2123339"/>
            <a:ext cx="1766345" cy="800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6365" y="3794126"/>
            <a:ext cx="1500847" cy="7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6365" y="2973365"/>
            <a:ext cx="1933939" cy="77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7596" y="1782200"/>
            <a:ext cx="2596204" cy="227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"/>
          <p:cNvSpPr txBox="1">
            <a:spLocks noGrp="1"/>
          </p:cNvSpPr>
          <p:nvPr>
            <p:ph type="title"/>
          </p:nvPr>
        </p:nvSpPr>
        <p:spPr>
          <a:xfrm>
            <a:off x="500275" y="369300"/>
            <a:ext cx="77277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BERT</a:t>
            </a:r>
            <a:endParaRPr/>
          </a:p>
        </p:txBody>
      </p:sp>
      <p:sp>
        <p:nvSpPr>
          <p:cNvPr id="553" name="Google Shape;553;p71"/>
          <p:cNvSpPr txBox="1"/>
          <p:nvPr/>
        </p:nvSpPr>
        <p:spPr>
          <a:xfrm>
            <a:off x="459475" y="1167300"/>
            <a:ext cx="7809300" cy="3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Stands for Bidirectional Encoder Representations from </a:t>
            </a:r>
            <a:r>
              <a:rPr lang="en" sz="1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Transformers</a:t>
            </a:r>
            <a:br>
              <a:rPr lang="en" sz="1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5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Pretrained on massive datasets</a:t>
            </a:r>
            <a:b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5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Little to no pre-processing</a:t>
            </a:r>
            <a:br>
              <a:rPr lang="en" sz="1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5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Reads entire text in both directions—understands context, not just keywords</a:t>
            </a:r>
            <a:b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5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Outperforms classic ML</a:t>
            </a:r>
            <a:b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5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❖"/>
            </a:pPr>
            <a: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Limitations</a:t>
            </a:r>
            <a:endParaRPr sz="15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➢"/>
            </a:pPr>
            <a:r>
              <a:rPr lang="en" dirty="0">
                <a:solidFill>
                  <a:srgbClr val="212121"/>
                </a:solidFill>
              </a:rPr>
              <a:t>Generalization to new types of fake news</a:t>
            </a:r>
            <a:endParaRPr dirty="0">
              <a:solidFill>
                <a:srgbClr val="21212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➢"/>
            </a:pPr>
            <a:r>
              <a:rPr lang="en" dirty="0">
                <a:solidFill>
                  <a:srgbClr val="212121"/>
                </a:solidFill>
              </a:rPr>
              <a:t>Computational cost</a:t>
            </a:r>
            <a:endParaRPr sz="15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title"/>
          </p:nvPr>
        </p:nvSpPr>
        <p:spPr>
          <a:xfrm>
            <a:off x="522550" y="754050"/>
            <a:ext cx="6886200" cy="228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457200" marR="203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Leading open-source platform for Natural Language Processing (NLP)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marR="203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 library that provides access to </a:t>
            </a:r>
            <a:r>
              <a:rPr lang="en" sz="1500" i="1">
                <a:latin typeface="Arial"/>
                <a:ea typeface="Arial"/>
                <a:cs typeface="Arial"/>
                <a:sym typeface="Arial"/>
              </a:rPr>
              <a:t>thousands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of pretrained models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jy46604790/Fake-News-Bert-Detect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(pre-trained model)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marR="203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particular model is trained by over 40,000 news sources from different media based on the 'roberta-base'.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marR="203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2"/>
          <p:cNvSpPr txBox="1"/>
          <p:nvPr/>
        </p:nvSpPr>
        <p:spPr>
          <a:xfrm>
            <a:off x="408950" y="291900"/>
            <a:ext cx="6775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  Hugging Face </a:t>
            </a:r>
            <a:endParaRPr sz="28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560" name="Google Shape;56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50" y="66525"/>
            <a:ext cx="9048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5" name="Google Shape;565;p73"/>
          <p:cNvCxnSpPr/>
          <p:nvPr/>
        </p:nvCxnSpPr>
        <p:spPr>
          <a:xfrm>
            <a:off x="6849550" y="2298382"/>
            <a:ext cx="0" cy="2249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73"/>
          <p:cNvCxnSpPr/>
          <p:nvPr/>
        </p:nvCxnSpPr>
        <p:spPr>
          <a:xfrm>
            <a:off x="4565474" y="2298382"/>
            <a:ext cx="0" cy="2249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73"/>
          <p:cNvCxnSpPr/>
          <p:nvPr/>
        </p:nvCxnSpPr>
        <p:spPr>
          <a:xfrm>
            <a:off x="2286118" y="2298382"/>
            <a:ext cx="0" cy="2249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8" name="Google Shape;568;p73"/>
          <p:cNvSpPr txBox="1">
            <a:spLocks noGrp="1"/>
          </p:cNvSpPr>
          <p:nvPr>
            <p:ph type="sldNum" idx="12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69" name="Google Shape;569;p73"/>
          <p:cNvSpPr txBox="1">
            <a:spLocks noGrp="1"/>
          </p:cNvSpPr>
          <p:nvPr>
            <p:ph type="title"/>
          </p:nvPr>
        </p:nvSpPr>
        <p:spPr>
          <a:xfrm>
            <a:off x="1359600" y="451732"/>
            <a:ext cx="63309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 (BERT)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✅ Accuracy: 0.9993991287366681</a:t>
            </a:r>
            <a:endParaRPr sz="2700"/>
          </a:p>
        </p:txBody>
      </p:sp>
      <p:pic>
        <p:nvPicPr>
          <p:cNvPr id="570" name="Google Shape;57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0" y="1384260"/>
            <a:ext cx="4020375" cy="303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338" y="1350100"/>
            <a:ext cx="3841125" cy="3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4"/>
          <p:cNvSpPr/>
          <p:nvPr/>
        </p:nvSpPr>
        <p:spPr>
          <a:xfrm>
            <a:off x="1443450" y="1285850"/>
            <a:ext cx="6351000" cy="32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7" name="Google Shape;577;p74"/>
          <p:cNvSpPr txBox="1">
            <a:spLocks noGrp="1"/>
          </p:cNvSpPr>
          <p:nvPr>
            <p:ph type="title"/>
          </p:nvPr>
        </p:nvSpPr>
        <p:spPr>
          <a:xfrm>
            <a:off x="721825" y="211050"/>
            <a:ext cx="6087000" cy="8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Scores (Other models + BERT Pulk17)</a:t>
            </a:r>
            <a:endParaRPr/>
          </a:p>
        </p:txBody>
      </p:sp>
      <p:pic>
        <p:nvPicPr>
          <p:cNvPr id="578" name="Google Shape;57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000" y="1296825"/>
            <a:ext cx="5433051" cy="324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5"/>
          <p:cNvSpPr txBox="1">
            <a:spLocks noGrp="1"/>
          </p:cNvSpPr>
          <p:nvPr>
            <p:ph type="title"/>
          </p:nvPr>
        </p:nvSpPr>
        <p:spPr>
          <a:xfrm>
            <a:off x="657675" y="1066100"/>
            <a:ext cx="6886200" cy="228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opportunity to explore deep learning and the Hugging Face ecosystem has been the most valuable outcome of this project for our team.</a:t>
            </a:r>
            <a:br>
              <a:rPr lang="en" sz="180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The worst has yet to present itself. </a:t>
            </a:r>
            <a:endParaRPr dirty="0">
              <a:solidFill>
                <a:srgbClr val="21212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212121"/>
              </a:solidFill>
            </a:endParaRPr>
          </a:p>
        </p:txBody>
      </p:sp>
      <p:sp>
        <p:nvSpPr>
          <p:cNvPr id="584" name="Google Shape;584;p75"/>
          <p:cNvSpPr txBox="1"/>
          <p:nvPr/>
        </p:nvSpPr>
        <p:spPr>
          <a:xfrm>
            <a:off x="789125" y="369300"/>
            <a:ext cx="69051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Discussion</a:t>
            </a:r>
            <a:endParaRPr sz="28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298</Words>
  <Application>Microsoft Office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Courier New</vt:lpstr>
      <vt:lpstr>DM Sans</vt:lpstr>
      <vt:lpstr>DM Sans Light</vt:lpstr>
      <vt:lpstr>Roboto Mono</vt:lpstr>
      <vt:lpstr>Arial</vt:lpstr>
      <vt:lpstr>Newsreader</vt:lpstr>
      <vt:lpstr>DM Sans SemiBold</vt:lpstr>
      <vt:lpstr>Newsreader SemiBold</vt:lpstr>
      <vt:lpstr>Simple Light</vt:lpstr>
      <vt:lpstr>Business Plan Presentation</vt:lpstr>
      <vt:lpstr>NLP</vt:lpstr>
      <vt:lpstr>Two main approaches  Classic ML Deep Learning  Minimal to no preprocessing for BERT  Use of a pre-trained BERT model: jy46604790/Fake-News-Bert-Detect  Loaded via Hugging Face’s pipeline  Batched inference for efficiency</vt:lpstr>
      <vt:lpstr>PowerPoint Presentation</vt:lpstr>
      <vt:lpstr>Scores (Other models)</vt:lpstr>
      <vt:lpstr>BERT</vt:lpstr>
      <vt:lpstr>         Leading open-source platform for Natural Language Processing (NLP)  A library that provides access to thousands of pretrained models   jy46604790/Fake-News-Bert-Detect (pre-trained model)  This particular model is trained by over 40,000 news sources from different media based on the 'roberta-base'.   </vt:lpstr>
      <vt:lpstr>Results (BERT) ✅ Accuracy: 0.9993991287366681</vt:lpstr>
      <vt:lpstr>Scores (Other models + BERT Pulk17)</vt:lpstr>
      <vt:lpstr>The opportunity to explore deep learning and the Hugging Face ecosystem has been the most valuable outcome of this project for our team.  The worst has yet to present itself.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Gwen Blas</cp:lastModifiedBy>
  <cp:revision>1</cp:revision>
  <cp:lastPrinted>2025-05-24T15:35:14Z</cp:lastPrinted>
  <dcterms:modified xsi:type="dcterms:W3CDTF">2025-05-24T15:35:25Z</dcterms:modified>
</cp:coreProperties>
</file>