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Newsreader"/>
      <p:regular r:id="rId17"/>
      <p:bold r:id="rId18"/>
      <p:italic r:id="rId19"/>
      <p:boldItalic r:id="rId20"/>
    </p:embeddedFont>
    <p:embeddedFont>
      <p:font typeface="DM Sans Light"/>
      <p:regular r:id="rId21"/>
      <p:bold r:id="rId22"/>
      <p:italic r:id="rId23"/>
      <p:boldItalic r:id="rId24"/>
    </p:embeddedFont>
    <p:embeddedFont>
      <p:font typeface="DM Sans SemiBol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  <p:embeddedFont>
      <p:font typeface="Newsreader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0D3FA-D881-4954-AA06-E65B4FEC6D23}">
  <a:tblStyle styleId="{ECA0D3FA-D881-4954-AA06-E65B4FEC6D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wsreader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33" Type="http://schemas.openxmlformats.org/officeDocument/2006/relationships/font" Target="fonts/DMSans-regular.fntdata"/><Relationship Id="rId32" Type="http://schemas.openxmlformats.org/officeDocument/2006/relationships/font" Target="fonts/RobotoMono-boldItalic.fntdata"/><Relationship Id="rId35" Type="http://schemas.openxmlformats.org/officeDocument/2006/relationships/font" Target="fonts/DMSans-italic.fntdata"/><Relationship Id="rId34" Type="http://schemas.openxmlformats.org/officeDocument/2006/relationships/font" Target="fonts/DMSans-bold.fntdata"/><Relationship Id="rId37" Type="http://schemas.openxmlformats.org/officeDocument/2006/relationships/font" Target="fonts/NewsreaderSemiBold-regular.fntdata"/><Relationship Id="rId36" Type="http://schemas.openxmlformats.org/officeDocument/2006/relationships/font" Target="fonts/DMSans-boldItalic.fntdata"/><Relationship Id="rId39" Type="http://schemas.openxmlformats.org/officeDocument/2006/relationships/font" Target="fonts/NewsreaderSemiBold-italic.fntdata"/><Relationship Id="rId38" Type="http://schemas.openxmlformats.org/officeDocument/2006/relationships/font" Target="fonts/NewsreaderSemiBold-bold.fntdata"/><Relationship Id="rId20" Type="http://schemas.openxmlformats.org/officeDocument/2006/relationships/font" Target="fonts/Newsreader-boldItalic.fntdata"/><Relationship Id="rId22" Type="http://schemas.openxmlformats.org/officeDocument/2006/relationships/font" Target="fonts/DMSansLight-bold.fntdata"/><Relationship Id="rId21" Type="http://schemas.openxmlformats.org/officeDocument/2006/relationships/font" Target="fonts/DMSansLight-regular.fntdata"/><Relationship Id="rId24" Type="http://schemas.openxmlformats.org/officeDocument/2006/relationships/font" Target="fonts/DMSansLight-boldItalic.fntdata"/><Relationship Id="rId23" Type="http://schemas.openxmlformats.org/officeDocument/2006/relationships/font" Target="fonts/DMSansLight-italic.fntdata"/><Relationship Id="rId26" Type="http://schemas.openxmlformats.org/officeDocument/2006/relationships/font" Target="fonts/DMSansSemiBold-bold.fntdata"/><Relationship Id="rId25" Type="http://schemas.openxmlformats.org/officeDocument/2006/relationships/font" Target="fonts/DMSansSemiBold-regular.fntdata"/><Relationship Id="rId28" Type="http://schemas.openxmlformats.org/officeDocument/2006/relationships/font" Target="fonts/DMSansSemiBold-boldItalic.fntdata"/><Relationship Id="rId27" Type="http://schemas.openxmlformats.org/officeDocument/2006/relationships/font" Target="fonts/DMSansSemiBold-italic.fntdata"/><Relationship Id="rId29" Type="http://schemas.openxmlformats.org/officeDocument/2006/relationships/font" Target="fonts/RobotoMon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ewsreader-regular.fntdata"/><Relationship Id="rId16" Type="http://schemas.openxmlformats.org/officeDocument/2006/relationships/slide" Target="slides/slide9.xml"/><Relationship Id="rId19" Type="http://schemas.openxmlformats.org/officeDocument/2006/relationships/font" Target="fonts/Newsreader-italic.fntdata"/><Relationship Id="rId18" Type="http://schemas.openxmlformats.org/officeDocument/2006/relationships/font" Target="fonts/Newsread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ca879974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ca879974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ca879974e_1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ca879974e_1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ca879974e_1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ca879974e_1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ca879974e_1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ca879974e_1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ca879974e_1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ca879974e_1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ca879974e_1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ca879974e_1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ca879974e_1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ca879974e_1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cd88f9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cd88f9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ca879974e_1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ca879974e_1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4"/>
          <p:cNvSpPr/>
          <p:nvPr/>
        </p:nvSpPr>
        <p:spPr>
          <a:xfrm>
            <a:off x="363175" y="868700"/>
            <a:ext cx="8527500" cy="14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48450" y="2547200"/>
            <a:ext cx="8490300" cy="23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70" name="Google Shape;270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4" name="Google Shape;274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6" name="Google Shape;276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8" name="Google Shape;278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4" name="Google Shape;304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5" name="Google Shape;305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7" name="Google Shape;307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5" name="Google Shape;315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5" name="Google Shape;325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8" name="Google Shape;328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5" name="Google Shape;345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9" name="Google Shape;349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0" name="Google Shape;350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1" name="Google Shape;351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3" name="Google Shape;353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4" name="Google Shape;354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5" name="Google Shape;355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7" name="Google Shape;357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8" name="Google Shape;358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9" name="Google Shape;359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1" name="Google Shape;361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2" name="Google Shape;362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3" name="Google Shape;363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5" name="Google Shape;365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6" name="Google Shape;366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7" name="Google Shape;367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9" name="Google Shape;369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0" name="Google Shape;370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1" name="Google Shape;371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3" name="Google Shape;373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4" name="Google Shape;374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5" name="Google Shape;375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7" name="Google Shape;377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8" name="Google Shape;378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9" name="Google Shape;379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1" name="Google Shape;381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6" name="Google Shape;386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90" name="Google Shape;390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1" name="Google Shape;391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2" name="Google Shape;392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5" name="Google Shape;395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7" name="Google Shape;427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2" name="Google Shape;432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3" name="Google Shape;4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" name="Google Shape;447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5" name="Google Shape;455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0" name="Google Shape;460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2" name="Google Shape;462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4" name="Google Shape;464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0" name="Google Shape;470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2" name="Google Shape;472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5" name="Google Shape;475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1" name="Google Shape;481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4" name="Google Shape;48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6" name="Google Shape;486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6" name="Google Shape;496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7" name="Google Shape;497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5" name="Google Shape;515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7"/>
          <p:cNvSpPr txBox="1"/>
          <p:nvPr>
            <p:ph type="title"/>
          </p:nvPr>
        </p:nvSpPr>
        <p:spPr>
          <a:xfrm>
            <a:off x="363825" y="86437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517" name="Google Shape;517;p67"/>
          <p:cNvSpPr txBox="1"/>
          <p:nvPr>
            <p:ph idx="1" type="subTitle"/>
          </p:nvPr>
        </p:nvSpPr>
        <p:spPr>
          <a:xfrm>
            <a:off x="399750" y="1895408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1: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Happy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Nicholai</a:t>
            </a:r>
            <a:endParaRPr sz="1400"/>
          </a:p>
        </p:txBody>
      </p:sp>
      <p:sp>
        <p:nvSpPr>
          <p:cNvPr id="518" name="Google Shape;518;p67"/>
          <p:cNvSpPr txBox="1"/>
          <p:nvPr>
            <p:ph idx="3" type="body"/>
          </p:nvPr>
        </p:nvSpPr>
        <p:spPr>
          <a:xfrm>
            <a:off x="547575" y="258014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build a classifier that is able to distinguish between ‘real’ and ‘fake’ news..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384900" y="1124250"/>
            <a:ext cx="53568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approaches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Classic ML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Deep Learning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to no preprocessing for BERT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BERT model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jy46604790/Fake-News-Bert-Detect</a:t>
            </a:r>
            <a:br>
              <a:rPr lang="en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Loaded via Hugging Face’s </a:t>
            </a:r>
            <a:r>
              <a:rPr lang="en" sz="1200">
                <a:solidFill>
                  <a:srgbClr val="188038"/>
                </a:solidFill>
              </a:rPr>
              <a:t>pipeline</a:t>
            </a:r>
            <a:br>
              <a:rPr lang="en" sz="1200">
                <a:solidFill>
                  <a:srgbClr val="188038"/>
                </a:solidFill>
              </a:rPr>
            </a:br>
            <a:endParaRPr sz="1200">
              <a:solidFill>
                <a:srgbClr val="188038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Batched inference for efficiency</a:t>
            </a:r>
            <a:endParaRPr sz="2000"/>
          </a:p>
        </p:txBody>
      </p:sp>
      <p:sp>
        <p:nvSpPr>
          <p:cNvPr id="524" name="Google Shape;524;p68"/>
          <p:cNvSpPr txBox="1"/>
          <p:nvPr>
            <p:ph idx="3" type="subTitle"/>
          </p:nvPr>
        </p:nvSpPr>
        <p:spPr>
          <a:xfrm>
            <a:off x="342150" y="369300"/>
            <a:ext cx="4163100" cy="53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8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Approach &amp; Methodology</a:t>
            </a:r>
            <a:endParaRPr sz="1500"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descr="A glass ceiling" id="525" name="Google Shape;525;p68"/>
          <p:cNvPicPr preferRelativeResize="0"/>
          <p:nvPr/>
        </p:nvPicPr>
        <p:blipFill rotWithShape="1">
          <a:blip r:embed="rId3">
            <a:alphaModFix/>
          </a:blip>
          <a:srcRect b="10955" l="0" r="0" t="10955"/>
          <a:stretch/>
        </p:blipFill>
        <p:spPr>
          <a:xfrm>
            <a:off x="6289150" y="1793125"/>
            <a:ext cx="2853300" cy="33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68"/>
          <p:cNvCxnSpPr/>
          <p:nvPr/>
        </p:nvCxnSpPr>
        <p:spPr>
          <a:xfrm>
            <a:off x="356100" y="3843349"/>
            <a:ext cx="536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/>
          <p:nvPr>
            <p:ph idx="2" type="subTitle"/>
          </p:nvPr>
        </p:nvSpPr>
        <p:spPr>
          <a:xfrm>
            <a:off x="391200" y="369300"/>
            <a:ext cx="8385300" cy="431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Approach and Methodology (Other models )</a:t>
            </a:r>
            <a:endParaRPr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3489000" y="943425"/>
            <a:ext cx="53496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Combined Columns: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100"/>
              <a:t> +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1100"/>
              <a:t> =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cleaned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Tool Used: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" sz="1100"/>
              <a:t> with English stop words removed</a:t>
            </a:r>
            <a:endParaRPr sz="1100"/>
          </a:p>
        </p:txBody>
      </p:sp>
      <p:graphicFrame>
        <p:nvGraphicFramePr>
          <p:cNvPr id="533" name="Google Shape;533;p69"/>
          <p:cNvGraphicFramePr/>
          <p:nvPr/>
        </p:nvGraphicFramePr>
        <p:xfrm>
          <a:off x="320050" y="25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{ECA0D3FA-D881-4954-AA06-E65B4FEC6D23}</a:tableStyleId>
              </a:tblPr>
              <a:tblGrid>
                <a:gridCol w="1811400"/>
                <a:gridCol w="1156550"/>
                <a:gridCol w="2772850"/>
                <a:gridCol w="2786775"/>
              </a:tblGrid>
              <a:tr h="35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Strengths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Simple, interpretable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baseline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Fast, works well on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Assumes feature independence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Reduces overfitting, robust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Slower, more complex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performance, regularized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tuning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4" name="Google Shape;534;p69"/>
          <p:cNvSpPr txBox="1"/>
          <p:nvPr/>
        </p:nvSpPr>
        <p:spPr>
          <a:xfrm>
            <a:off x="523350" y="986925"/>
            <a:ext cx="300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Cleaning Steps: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Convert to lowercase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Remove punctuation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Remove numbers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Strip whitespace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/>
          <p:nvPr/>
        </p:nvSpPr>
        <p:spPr>
          <a:xfrm>
            <a:off x="6467600" y="1287850"/>
            <a:ext cx="25962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70"/>
          <p:cNvSpPr/>
          <p:nvPr/>
        </p:nvSpPr>
        <p:spPr>
          <a:xfrm>
            <a:off x="63800" y="1285875"/>
            <a:ext cx="63510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1" name="Google Shape;541;p70"/>
          <p:cNvSpPr txBox="1"/>
          <p:nvPr>
            <p:ph type="title"/>
          </p:nvPr>
        </p:nvSpPr>
        <p:spPr>
          <a:xfrm>
            <a:off x="721825" y="211050"/>
            <a:ext cx="6087000" cy="86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Scores (Other models)</a:t>
            </a:r>
            <a:endParaRPr/>
          </a:p>
        </p:txBody>
      </p:sp>
      <p:pic>
        <p:nvPicPr>
          <p:cNvPr id="542" name="Google Shape;5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" y="1314090"/>
            <a:ext cx="4427188" cy="31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78" y="1273300"/>
            <a:ext cx="1500847" cy="8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365" y="2123339"/>
            <a:ext cx="1766345" cy="8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365" y="3794126"/>
            <a:ext cx="1500847" cy="7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365" y="2973365"/>
            <a:ext cx="1933939" cy="77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7596" y="1782200"/>
            <a:ext cx="2596204" cy="22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type="title"/>
          </p:nvPr>
        </p:nvSpPr>
        <p:spPr>
          <a:xfrm>
            <a:off x="500275" y="369300"/>
            <a:ext cx="77277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BERT</a:t>
            </a:r>
            <a:endParaRPr/>
          </a:p>
        </p:txBody>
      </p:sp>
      <p:sp>
        <p:nvSpPr>
          <p:cNvPr id="553" name="Google Shape;553;p71"/>
          <p:cNvSpPr txBox="1"/>
          <p:nvPr/>
        </p:nvSpPr>
        <p:spPr>
          <a:xfrm>
            <a:off x="459475" y="1167300"/>
            <a:ext cx="78093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Stands for Bidirectional Encoder Representations from </a:t>
            </a: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Transformers</a:t>
            </a:r>
            <a:b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Pretrained on massive datasets</a:t>
            </a:r>
            <a:b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Little to no pre-processing</a:t>
            </a:r>
            <a:b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Reads entire text in both directions—understands context, not just keywords</a:t>
            </a:r>
            <a:b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Outperforms classic ML</a:t>
            </a:r>
            <a:b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Limitations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➢"/>
            </a:pPr>
            <a:r>
              <a:rPr lang="en">
                <a:solidFill>
                  <a:srgbClr val="212121"/>
                </a:solidFill>
              </a:rPr>
              <a:t>Generalization to new types of fake news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➢"/>
            </a:pPr>
            <a:r>
              <a:rPr lang="en">
                <a:solidFill>
                  <a:srgbClr val="212121"/>
                </a:solidFill>
              </a:rPr>
              <a:t>Computational cost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522550" y="75405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03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Leading open-source platform for Natural Language Processing (NLP)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03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library that provides access to 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thousands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of pretrained models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jy46604790/Fake-News-Bert-Detect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(pre-trained model)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03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particular model is trained by over 40,000 news sources from different media based on the 'roberta-base'.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0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2"/>
          <p:cNvSpPr txBox="1"/>
          <p:nvPr/>
        </p:nvSpPr>
        <p:spPr>
          <a:xfrm>
            <a:off x="408950" y="291900"/>
            <a:ext cx="6775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  Hugging Face </a:t>
            </a:r>
            <a:endParaRPr sz="28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60" name="Google Shape;5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50" y="66525"/>
            <a:ext cx="9048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73"/>
          <p:cNvCxnSpPr/>
          <p:nvPr/>
        </p:nvCxnSpPr>
        <p:spPr>
          <a:xfrm>
            <a:off x="6849550" y="2298382"/>
            <a:ext cx="0" cy="224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73"/>
          <p:cNvCxnSpPr/>
          <p:nvPr/>
        </p:nvCxnSpPr>
        <p:spPr>
          <a:xfrm>
            <a:off x="4565474" y="2298382"/>
            <a:ext cx="0" cy="224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73"/>
          <p:cNvCxnSpPr/>
          <p:nvPr/>
        </p:nvCxnSpPr>
        <p:spPr>
          <a:xfrm>
            <a:off x="2286118" y="2298382"/>
            <a:ext cx="0" cy="2249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7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73"/>
          <p:cNvSpPr txBox="1"/>
          <p:nvPr>
            <p:ph type="title"/>
          </p:nvPr>
        </p:nvSpPr>
        <p:spPr>
          <a:xfrm>
            <a:off x="1359600" y="451732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(BERT)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✅ Accuracy: 0.9993991287366681</a:t>
            </a:r>
            <a:endParaRPr sz="2700"/>
          </a:p>
        </p:txBody>
      </p:sp>
      <p:pic>
        <p:nvPicPr>
          <p:cNvPr id="570" name="Google Shape;5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" y="1384260"/>
            <a:ext cx="4020375" cy="303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38" y="1350100"/>
            <a:ext cx="38411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4"/>
          <p:cNvSpPr/>
          <p:nvPr/>
        </p:nvSpPr>
        <p:spPr>
          <a:xfrm>
            <a:off x="1443450" y="1285850"/>
            <a:ext cx="63510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7" name="Google Shape;577;p74"/>
          <p:cNvSpPr txBox="1"/>
          <p:nvPr>
            <p:ph type="title"/>
          </p:nvPr>
        </p:nvSpPr>
        <p:spPr>
          <a:xfrm>
            <a:off x="721825" y="211050"/>
            <a:ext cx="6087000" cy="86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Scores (Other models + BERT Pulk17)</a:t>
            </a:r>
            <a:endParaRPr/>
          </a:p>
        </p:txBody>
      </p:sp>
      <p:pic>
        <p:nvPicPr>
          <p:cNvPr id="578" name="Google Shape;5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00" y="1296825"/>
            <a:ext cx="5433051" cy="3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5"/>
          <p:cNvSpPr txBox="1"/>
          <p:nvPr>
            <p:ph type="title"/>
          </p:nvPr>
        </p:nvSpPr>
        <p:spPr>
          <a:xfrm>
            <a:off x="657675" y="10661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opportunity to explore deep learning and the Hugging Face ecosystem has been the most valuable outcome of this project for our team.</a:t>
            </a:r>
            <a:br>
              <a:rPr lang="en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worst has yet to present itself 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584" name="Google Shape;584;p75"/>
          <p:cNvSpPr txBox="1"/>
          <p:nvPr/>
        </p:nvSpPr>
        <p:spPr>
          <a:xfrm>
            <a:off x="789125" y="369300"/>
            <a:ext cx="6905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Discussion</a:t>
            </a:r>
            <a:endParaRPr sz="28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