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8D84082-8340-4C58-8C3B-78B69A9B8E93}">
  <a:tblStyle styleId="{88D84082-8340-4C58-8C3B-78B69A9B8E93}" styleName="Table_0">
    <a:wholeTbl>
      <a:tcTxStyle>
        <a:srgbClr val="000000"/>
      </a:tcTxStyle>
      <a:tcStyle>
        <a:tcBdr>
          <a:left>
            <a:ln w="9525">
              <a:solidFill>
                <a:srgbClr val="9E9E9E"/>
              </a:solidFill>
            </a:ln>
          </a:left>
          <a:right>
            <a:ln w="9525">
              <a:solidFill>
                <a:srgbClr val="9E9E9E"/>
              </a:solidFill>
            </a:ln>
          </a:right>
          <a:top>
            <a:ln w="9525">
              <a:solidFill>
                <a:srgbClr val="9E9E9E"/>
              </a:solidFill>
            </a:ln>
          </a:top>
          <a:bottom>
            <a:ln w="9525">
              <a:solidFill>
                <a:srgbClr val="9E9E9E"/>
              </a:solidFill>
            </a:ln>
          </a:bottom>
          <a:insideH>
            <a:ln w="9525">
              <a:solidFill>
                <a:srgbClr val="9E9E9E"/>
              </a:solidFill>
            </a:ln>
          </a:insideH>
          <a:insideV>
            <a:ln w="9525">
              <a:solidFill>
                <a:srgbClr val="9E9E9E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56" d="100"/>
          <a:sy n="156" d="100"/>
        </p:scale>
        <p:origin x="808" y="168"/>
      </p:cViewPr>
      <p:guideLst>
        <p:guide pos="2880"/>
        <p:guide pos="162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" name="Google Shape;51;g6dac6d00fd_0_0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dac6d00fd_0_0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" name="Google Shape;110;g6dac6d00fd_0_896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dac6d00fd_0_896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" name="Google Shape;60;g9dbdcfaa99_0_8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dbdcfaa99_0_8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" name="Google Shape;67;gcf3c508d0c_1_0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f3c508d0c_1_0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" name="Google Shape;74;gcf3c508d0c_1_6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f3c508d0c_1_6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Google Shape;81;gcf3c508d0c_1_18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f3c508d0c_1_18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Google Shape;88;gcf3c508d0c_1_12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f3c508d0c_1_12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Google Shape;88;gcf3c508d0c_1_12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f3c508d0c_1_12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" name="Google Shape;95;gcf3c508d0c_1_24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f3c508d0c_1_24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" name="Google Shape;102;gcd0c190ed6_8_0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d0c190ed6_8_0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showMasterSp="1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 bwMode="auto"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 bwMode="auto"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showMasterSp="1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 bwMode="auto"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 bwMode="auto"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showMasterSp="1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 bwMode="auto"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showMasterSp="1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showMasterSp="1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 bwMode="auto"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 bwMode="auto">
          <a:xfrm>
            <a:off x="4832399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showMasterSp="1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showMasterSp="1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 bwMode="auto"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showMasterSp="1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 bwMode="auto"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showMasterSp="1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 bwMode="auto"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 bwMode="auto">
          <a:xfrm>
            <a:off x="265500" y="1233175"/>
            <a:ext cx="4045199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 bwMode="auto">
          <a:xfrm>
            <a:off x="265500" y="28030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 bwMode="auto"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showMasterSp="1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 bwMode="auto"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>
            <a:alphaModFix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 bwMode="auto">
          <a:xfrm>
            <a:off x="311700" y="3153074"/>
            <a:ext cx="8520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latin typeface="Roboto Medium"/>
                <a:ea typeface="Roboto Medium"/>
                <a:cs typeface="Roboto Medium"/>
              </a:rPr>
              <a:t>AI Engineering</a:t>
            </a:r>
            <a:endParaRPr lang="en-US" sz="1800">
              <a:latin typeface="Roboto Medium"/>
              <a:ea typeface="Roboto Medium"/>
              <a:cs typeface="Roboto Medium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Bootcamp</a:t>
            </a:r>
            <a:endParaRPr sz="1800">
              <a:solidFill>
                <a:srgbClr val="000000"/>
              </a:solidFill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55" name="Google Shape;55;p13"/>
          <p:cNvSpPr txBox="1"/>
          <p:nvPr/>
        </p:nvSpPr>
        <p:spPr bwMode="auto">
          <a:xfrm>
            <a:off x="311700" y="3560975"/>
            <a:ext cx="8520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595959"/>
                </a:solidFill>
                <a:latin typeface="Roboto Light"/>
                <a:ea typeface="Roboto Light"/>
                <a:cs typeface="Roboto Light"/>
              </a:rPr>
              <a:t>IRON KAGGLE</a:t>
            </a:r>
            <a:endParaRPr>
              <a:solidFill>
                <a:srgbClr val="595959"/>
              </a:solidFill>
              <a:latin typeface="Roboto Light"/>
              <a:ea typeface="Roboto Light"/>
              <a:cs typeface="Roboto Light"/>
            </a:endParaRPr>
          </a:p>
        </p:txBody>
      </p:sp>
      <p:pic>
        <p:nvPicPr>
          <p:cNvPr id="56" name="Google Shape;56;p13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3786563" y="1393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/>
          <p:nvPr/>
        </p:nvPicPr>
        <p:blipFill>
          <a:blip r:embed="rId5">
            <a:alphaModFix/>
          </a:blip>
          <a:stretch/>
        </p:blipFill>
        <p:spPr bwMode="auto"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/>
          <p:nvPr/>
        </p:nvPicPr>
        <p:blipFill>
          <a:blip r:embed="rId5">
            <a:alphaModFix/>
          </a:blip>
          <a:stretch/>
        </p:blipFill>
        <p:spPr bwMode="auto"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>
            <a:alphaModFix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 bwMode="auto">
          <a:xfrm>
            <a:off x="311700" y="3076875"/>
            <a:ext cx="8520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Roboto Medium"/>
                <a:ea typeface="Roboto Medium"/>
                <a:cs typeface="Roboto Medium"/>
              </a:rPr>
              <a:t>Good luck</a:t>
            </a:r>
            <a:endParaRPr sz="1800">
              <a:solidFill>
                <a:srgbClr val="000000"/>
              </a:solidFill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114" name="Google Shape;114;p21"/>
          <p:cNvSpPr txBox="1"/>
          <p:nvPr/>
        </p:nvSpPr>
        <p:spPr bwMode="auto">
          <a:xfrm>
            <a:off x="311700" y="3408575"/>
            <a:ext cx="8520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595959"/>
                </a:solidFill>
                <a:latin typeface="Roboto Light"/>
                <a:ea typeface="Roboto Light"/>
                <a:cs typeface="Roboto Light"/>
              </a:rPr>
              <a:t>Let’s get started!</a:t>
            </a:r>
            <a:endParaRPr>
              <a:solidFill>
                <a:srgbClr val="595959"/>
              </a:solidFill>
              <a:latin typeface="Roboto Light"/>
              <a:ea typeface="Roboto Light"/>
              <a:cs typeface="Roboto Light"/>
            </a:endParaRPr>
          </a:p>
        </p:txBody>
      </p:sp>
      <p:pic>
        <p:nvPicPr>
          <p:cNvPr id="115" name="Google Shape;115;p21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3786563" y="1393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/>
          <p:nvPr/>
        </p:nvPicPr>
        <p:blipFill>
          <a:blip r:embed="rId5">
            <a:alphaModFix/>
          </a:blip>
          <a:stretch/>
        </p:blipFill>
        <p:spPr bwMode="auto">
          <a:xfrm>
            <a:off x="7222674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/>
          <p:nvPr/>
        </p:nvPicPr>
        <p:blipFill>
          <a:blip r:embed="rId5">
            <a:alphaModFix/>
          </a:blip>
          <a:stretch/>
        </p:blipFill>
        <p:spPr bwMode="auto"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>
            <a:alphaModFix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 bwMode="auto">
          <a:xfrm>
            <a:off x="719375" y="842675"/>
            <a:ext cx="69687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" sz="1800" b="1">
                <a:solidFill>
                  <a:srgbClr val="2DC5FA"/>
                </a:solidFill>
                <a:latin typeface="Roboto"/>
                <a:ea typeface="Roboto"/>
                <a:cs typeface="Roboto"/>
              </a:rPr>
              <a:t>Iron Kaggle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b="1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LETS COMPETE! Before you jump further, we want you to have an end-to-end experience of solving a Machine Learning problem.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So let’s try and predict the sales of shops, shall we?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You have a dataset containing information on shops’ sales per day (and several characteristics of them) - your goal is to predict the sales!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45720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45720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64" name="Google Shape;64;p14"/>
          <p:cNvSpPr txBox="1"/>
          <p:nvPr/>
        </p:nvSpPr>
        <p:spPr bwMode="auto">
          <a:xfrm rot="-5400000">
            <a:off x="8235150" y="4109125"/>
            <a:ext cx="1460700" cy="3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65" name="Google Shape;65;p14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>
            <a:alphaModFix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 bwMode="auto">
          <a:xfrm>
            <a:off x="719375" y="842675"/>
            <a:ext cx="7710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" sz="1800" b="1">
                <a:solidFill>
                  <a:srgbClr val="2DC5FA"/>
                </a:solidFill>
                <a:latin typeface="Roboto"/>
                <a:ea typeface="Roboto"/>
                <a:cs typeface="Roboto"/>
              </a:rPr>
              <a:t>Iron Kaggle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b="1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Training data (640841 entries): we will share with you a training set of store sales per day, with bits of information of what happened in that day in that store.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Real-Life Data (+70k entries): we will also share with you entries without the sales. This will be used (on the teachers side) to verify how good your model really is!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45720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71" name="Google Shape;71;p15"/>
          <p:cNvSpPr txBox="1"/>
          <p:nvPr/>
        </p:nvSpPr>
        <p:spPr bwMode="auto">
          <a:xfrm rot="-5400000">
            <a:off x="8235150" y="4109125"/>
            <a:ext cx="1460700" cy="3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72" name="Google Shape;72;p15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>
            <a:alphaModFix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 bwMode="auto">
          <a:xfrm>
            <a:off x="719375" y="842675"/>
            <a:ext cx="7710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" sz="1800" b="1">
                <a:solidFill>
                  <a:srgbClr val="2DC5FA"/>
                </a:solidFill>
                <a:latin typeface="Roboto"/>
                <a:ea typeface="Roboto"/>
                <a:cs typeface="Roboto"/>
              </a:rPr>
              <a:t>Iron Kaggle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b="1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Expected Deliver: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  <a:defRPr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“Real-life data set” with an extra column called “sales”, with your predictions (in .csv)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  <a:defRPr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An expected value of R2 of performance of your model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  <a:defRPr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A 5’ presentation on the choices you did and the road you took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45720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78" name="Google Shape;78;p16"/>
          <p:cNvSpPr txBox="1"/>
          <p:nvPr/>
        </p:nvSpPr>
        <p:spPr bwMode="auto">
          <a:xfrm rot="-5400000">
            <a:off x="8235150" y="4109125"/>
            <a:ext cx="1460700" cy="3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79" name="Google Shape;79;p16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>
            <a:alphaModFix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 bwMode="auto">
          <a:xfrm>
            <a:off x="719375" y="842675"/>
            <a:ext cx="7710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" sz="1800" b="1">
                <a:solidFill>
                  <a:srgbClr val="2DC5FA"/>
                </a:solidFill>
                <a:latin typeface="Roboto"/>
                <a:ea typeface="Roboto"/>
                <a:cs typeface="Roboto"/>
              </a:rPr>
              <a:t>Iron Kaggle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b="1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b="1">
                <a:solidFill>
                  <a:schemeClr val="dk1"/>
                </a:solidFill>
                <a:latin typeface="Roboto"/>
                <a:ea typeface="Roboto"/>
                <a:cs typeface="Roboto"/>
              </a:rPr>
              <a:t>Groups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b="1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457200" lvl="0" indent="-3048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  <a:defRPr/>
            </a:pP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91440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45720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85" name="Google Shape;85;p17"/>
          <p:cNvSpPr txBox="1"/>
          <p:nvPr/>
        </p:nvSpPr>
        <p:spPr bwMode="auto">
          <a:xfrm rot="-5400000">
            <a:off x="8235150" y="4109125"/>
            <a:ext cx="1460700" cy="3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86" name="Google Shape;86;p17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>
            <a:alphaModFix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 bwMode="auto">
          <a:xfrm>
            <a:off x="719375" y="538843"/>
            <a:ext cx="7710900" cy="390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" sz="1800" b="1">
                <a:solidFill>
                  <a:srgbClr val="2DC5FA"/>
                </a:solidFill>
                <a:latin typeface="Roboto"/>
                <a:ea typeface="Roboto"/>
                <a:cs typeface="Roboto"/>
              </a:rPr>
              <a:t>Iron Kaggle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b="1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Schedule: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  <a:defRPr/>
            </a:pPr>
            <a:r>
              <a:rPr lang="en-US" sz="1200">
                <a:solidFill>
                  <a:srgbClr val="24292E"/>
                </a:solidFill>
              </a:rPr>
              <a:t>10am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: Introduction, Group organization, framing the problem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  <a:defRPr/>
            </a:pPr>
            <a:r>
              <a:rPr lang="en-US" sz="1200">
                <a:solidFill>
                  <a:srgbClr val="24292E"/>
                </a:solidFill>
              </a:rPr>
              <a:t>10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.30am: Development time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  <a:defRPr/>
            </a:pPr>
            <a:r>
              <a:rPr lang="en-US" sz="1200">
                <a:solidFill>
                  <a:srgbClr val="24292E"/>
                </a:solidFill>
              </a:rPr>
              <a:t>?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: Lunch break</a:t>
            </a:r>
            <a:endParaRPr/>
          </a:p>
          <a:p>
            <a:pPr marL="457200" lvl="0" indent="-3048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  <a:defRPr/>
            </a:pPr>
            <a:r>
              <a:rPr lang="en-US" sz="1200">
                <a:solidFill>
                  <a:srgbClr val="24292E"/>
                </a:solidFill>
              </a:rPr>
              <a:t>2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pm: You will receive the “real-life” data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  <a:defRPr/>
            </a:pPr>
            <a:r>
              <a:rPr lang="en-US" sz="1200">
                <a:solidFill>
                  <a:srgbClr val="24292E"/>
                </a:solidFill>
              </a:rPr>
              <a:t>4:00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pm: Development time + presentation creation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  <a:defRPr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4.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</a:rPr>
              <a:t>15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pm: Delivery of the real life data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  <a:defRPr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430pm-5pm: Finish your presentation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  <a:defRPr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</a:rPr>
              <a:t>Tuesday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: presentations + winner announcement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92" name="Google Shape;92;p18"/>
          <p:cNvSpPr txBox="1"/>
          <p:nvPr/>
        </p:nvSpPr>
        <p:spPr bwMode="auto">
          <a:xfrm rot="-5400000">
            <a:off x="8235150" y="4109125"/>
            <a:ext cx="1460700" cy="3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93" name="Google Shape;93;p18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-809150" y="3741888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>
            <a:alphaModFix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 bwMode="auto">
          <a:xfrm>
            <a:off x="719375" y="538843"/>
            <a:ext cx="7710900" cy="390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" sz="1800" b="1">
                <a:solidFill>
                  <a:srgbClr val="2DC5FA"/>
                </a:solidFill>
                <a:latin typeface="Roboto"/>
                <a:ea typeface="Roboto"/>
                <a:cs typeface="Roboto"/>
              </a:rPr>
              <a:t>Iron Kaggle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b="1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DELIVERABLE:</a:t>
            </a:r>
            <a:endParaRPr/>
          </a:p>
          <a:p>
            <a:pPr marL="171450" lvl="0" indent="-1714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A .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csv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 file 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called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with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your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groupd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name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 (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e.g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, ‘G1.csv’, ‘G2.csv’)</a:t>
            </a:r>
            <a:endParaRPr/>
          </a:p>
          <a:p>
            <a:pPr marL="171450" lvl="0" indent="-1714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The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value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of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 R2 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you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 are 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expecting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 to 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get</a:t>
            </a:r>
            <a:endParaRPr lang="pt-PT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171450" lvl="0" indent="-1714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PT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171450" lvl="0" indent="-1714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Send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this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 in a .zip file 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containing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two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elements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:</a:t>
            </a:r>
            <a:endParaRPr/>
          </a:p>
          <a:p>
            <a:pPr marL="171450" lvl="2" indent="-171450" algn="just">
              <a:lnSpc>
                <a:spcPct val="150000"/>
              </a:lnSpc>
              <a:buFont typeface="Arial"/>
              <a:buChar char="•"/>
              <a:defRPr/>
            </a:pP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      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the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csv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 file</a:t>
            </a:r>
            <a:endParaRPr/>
          </a:p>
          <a:p>
            <a:pPr marL="171450" lvl="2" indent="-171450" algn="just">
              <a:lnSpc>
                <a:spcPct val="150000"/>
              </a:lnSpc>
              <a:buFont typeface="Arial"/>
              <a:buChar char="•"/>
              <a:defRPr/>
            </a:pP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      a 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txt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 file 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with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the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 R2 score 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</a:rPr>
              <a:t>inside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45720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92" name="Google Shape;92;p18"/>
          <p:cNvSpPr txBox="1"/>
          <p:nvPr/>
        </p:nvSpPr>
        <p:spPr bwMode="auto">
          <a:xfrm rot="-5400000">
            <a:off x="8235150" y="4109125"/>
            <a:ext cx="1460700" cy="3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93" name="Google Shape;93;p18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-809150" y="3741888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>
            <a:alphaModFix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 bwMode="auto">
          <a:xfrm>
            <a:off x="719375" y="842675"/>
            <a:ext cx="7710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" sz="1800" b="1">
                <a:solidFill>
                  <a:srgbClr val="2DC5FA"/>
                </a:solidFill>
                <a:latin typeface="Roboto"/>
                <a:ea typeface="Roboto"/>
                <a:cs typeface="Roboto"/>
              </a:rPr>
              <a:t>Iron Kaggle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b="1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Winners: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  <a:defRPr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Winner 1 -&gt; Group with the highest R2 score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  <a:defRPr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Winner 2 -&gt; Group with the most correct prediction of their own R2 score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BOTH CAN BE THE SAME GROUP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45720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99" name="Google Shape;99;p19"/>
          <p:cNvSpPr txBox="1"/>
          <p:nvPr/>
        </p:nvSpPr>
        <p:spPr bwMode="auto">
          <a:xfrm rot="-5400000">
            <a:off x="8235150" y="4109125"/>
            <a:ext cx="1460700" cy="3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100" name="Google Shape;100;p19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>
            <a:alphaModFix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 bwMode="auto">
          <a:xfrm>
            <a:off x="719375" y="842675"/>
            <a:ext cx="7710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" sz="1800" b="1">
                <a:solidFill>
                  <a:srgbClr val="2DC5FA"/>
                </a:solidFill>
                <a:latin typeface="Roboto"/>
                <a:ea typeface="Roboto"/>
                <a:cs typeface="Roboto"/>
              </a:rPr>
              <a:t>Iron Kaggle - Results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b="1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45720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06" name="Google Shape;106;p20"/>
          <p:cNvSpPr txBox="1"/>
          <p:nvPr/>
        </p:nvSpPr>
        <p:spPr bwMode="auto">
          <a:xfrm rot="-5400000">
            <a:off x="8235150" y="4109125"/>
            <a:ext cx="1460700" cy="3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107" name="Google Shape;107;p20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8" name="Google Shape;108;p20"/>
          <p:cNvGraphicFramePr>
            <a:graphicFrameLocks xmlns:a="http://schemas.openxmlformats.org/drawingml/2006/main"/>
          </p:cNvGraphicFramePr>
          <p:nvPr/>
        </p:nvGraphicFramePr>
        <p:xfrm>
          <a:off x="779675" y="1689150"/>
          <a:ext cx="7710900" cy="2809415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{88D84082-8340-4C58-8C3B-78B69A9B8E93}</a:tableStyleId>
                <a:noFill/>
              </a:tblPr>
              <a:tblGrid>
                <a:gridCol w="1366819"/>
                <a:gridCol w="1203480"/>
                <a:gridCol w="1285150"/>
                <a:gridCol w="1285150"/>
                <a:gridCol w="1285150"/>
                <a:gridCol w="1285150"/>
              </a:tblGrid>
              <a:tr h="618537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/>
                        <a:t>Group 1: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/>
                        <a:t>Group 2: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/>
                        <a:t>Group 3: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/>
                        <a:t>Group 4: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/>
                        <a:t>Group 5:</a:t>
                      </a:r>
                      <a:endParaRPr/>
                    </a:p>
                  </a:txBody>
                  <a:tcPr marL="91425" marR="91425" marT="91425" marB="91425" anchor="ctr"/>
                </a:tc>
              </a:tr>
              <a:tr h="688017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/>
                        <a:t>R2 Prediction</a:t>
                      </a:r>
                      <a:endParaRPr sz="90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900"/>
                        <a:t>(how much your thought your model would perform)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 anchor="ctr">
                    <a:noFill/>
                  </a:tcPr>
                </a:tc>
              </a:tr>
              <a:tr h="804854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/>
                        <a:t>R2 Score</a:t>
                      </a:r>
                      <a:endParaRPr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(how your model performed with real life data provided by Joao)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</a:tr>
              <a:tr h="575498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/>
                        <a:t>R2 Difference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ONLYOFFICE/8.3.2.19</Application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/>
  <cp:revision>10</cp:revision>
  <dcterms:modified xsi:type="dcterms:W3CDTF">2025-04-05T08:03:04Z</dcterms:modified>
</cp:coreProperties>
</file>