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6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4643"/>
  </p:normalViewPr>
  <p:slideViewPr>
    <p:cSldViewPr snapToGrid="0" snapToObjects="1">
      <p:cViewPr>
        <p:scale>
          <a:sx n="107" d="100"/>
          <a:sy n="107" d="100"/>
        </p:scale>
        <p:origin x="560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10F094-BECA-3041-9478-5863FC6F1E6D}" type="datetimeFigureOut">
              <a:rPr lang="en-US" smtClean="0"/>
              <a:t>6/14/15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12920A-2B9E-4843-BDD2-B7585B568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06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2920A-2B9E-4843-BDD2-B7585B568F6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7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2920A-2B9E-4843-BDD2-B7585B568F6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9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A37C-CA3A-8644-9CB6-5C0EACB371D0}" type="datetimeFigureOut">
              <a:rPr lang="en-US" smtClean="0"/>
              <a:t>6/14/15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E22DC-BCB4-074A-9B20-6CC840E0C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24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A37C-CA3A-8644-9CB6-5C0EACB371D0}" type="datetimeFigureOut">
              <a:rPr lang="en-US" smtClean="0"/>
              <a:t>6/14/15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E22DC-BCB4-074A-9B20-6CC840E0C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663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A37C-CA3A-8644-9CB6-5C0EACB371D0}" type="datetimeFigureOut">
              <a:rPr lang="en-US" smtClean="0"/>
              <a:t>6/14/15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E22DC-BCB4-074A-9B20-6CC840E0C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05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A37C-CA3A-8644-9CB6-5C0EACB371D0}" type="datetimeFigureOut">
              <a:rPr lang="en-US" smtClean="0"/>
              <a:t>6/14/15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E22DC-BCB4-074A-9B20-6CC840E0C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433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A37C-CA3A-8644-9CB6-5C0EACB371D0}" type="datetimeFigureOut">
              <a:rPr lang="en-US" smtClean="0"/>
              <a:t>6/14/15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E22DC-BCB4-074A-9B20-6CC840E0C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79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A37C-CA3A-8644-9CB6-5C0EACB371D0}" type="datetimeFigureOut">
              <a:rPr lang="en-US" smtClean="0"/>
              <a:t>6/14/15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E22DC-BCB4-074A-9B20-6CC840E0C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199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A37C-CA3A-8644-9CB6-5C0EACB371D0}" type="datetimeFigureOut">
              <a:rPr lang="en-US" smtClean="0"/>
              <a:t>6/14/15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E22DC-BCB4-074A-9B20-6CC840E0C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4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A37C-CA3A-8644-9CB6-5C0EACB371D0}" type="datetimeFigureOut">
              <a:rPr lang="en-US" smtClean="0"/>
              <a:t>6/14/15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E22DC-BCB4-074A-9B20-6CC840E0C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889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A37C-CA3A-8644-9CB6-5C0EACB371D0}" type="datetimeFigureOut">
              <a:rPr lang="en-US" smtClean="0"/>
              <a:t>6/14/15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E22DC-BCB4-074A-9B20-6CC840E0C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593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A37C-CA3A-8644-9CB6-5C0EACB371D0}" type="datetimeFigureOut">
              <a:rPr lang="en-US" smtClean="0"/>
              <a:t>6/14/15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E22DC-BCB4-074A-9B20-6CC840E0C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69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A37C-CA3A-8644-9CB6-5C0EACB371D0}" type="datetimeFigureOut">
              <a:rPr lang="en-US" smtClean="0"/>
              <a:t>6/14/15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E22DC-BCB4-074A-9B20-6CC840E0C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20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8A37C-CA3A-8644-9CB6-5C0EACB371D0}" type="datetimeFigureOut">
              <a:rPr lang="en-US" smtClean="0"/>
              <a:t>6/14/15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E22DC-BCB4-074A-9B20-6CC840E0C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299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a typeface="Source Han Sans CN Normal" charset="-122"/>
                <a:cs typeface="Source Han Sans CN Normal" charset="-122"/>
              </a:rPr>
              <a:t>Final Project Report</a:t>
            </a:r>
            <a:endParaRPr lang="en-US" dirty="0">
              <a:ea typeface="Source Han Sans CN Normal" charset="-122"/>
              <a:cs typeface="Source Han Sans CN Normal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Face Swapping: Automatically Replacing Faces in Photographs </a:t>
            </a:r>
            <a:endParaRPr lang="zh-CN" altLang="en-US" b="1" dirty="0" smtClean="0"/>
          </a:p>
          <a:p>
            <a:r>
              <a:rPr lang="zh-CN" altLang="en-US" dirty="0" smtClean="0">
                <a:latin typeface="Source Han Sans CN" charset="-122"/>
                <a:ea typeface="Source Han Sans CN" charset="-122"/>
                <a:cs typeface="Source Han Sans CN" charset="-122"/>
              </a:rPr>
              <a:t>赵睿哲 </a:t>
            </a:r>
            <a:endParaRPr lang="en-US" altLang="zh-CN" dirty="0" smtClean="0">
              <a:latin typeface="Source Han Sans CN" charset="-122"/>
              <a:ea typeface="Source Han Sans CN" charset="-122"/>
              <a:cs typeface="Source Han Sans CN" charset="-122"/>
            </a:endParaRPr>
          </a:p>
          <a:p>
            <a:r>
              <a:rPr lang="en-US" altLang="zh-CN" dirty="0" smtClean="0">
                <a:latin typeface="Source Han Sans CN" charset="-122"/>
                <a:ea typeface="Source Han Sans CN" charset="-122"/>
                <a:cs typeface="Source Han Sans CN" charset="-122"/>
              </a:rPr>
              <a:t>1200012778</a:t>
            </a:r>
            <a:endParaRPr lang="en-US" dirty="0">
              <a:latin typeface="Source Han Sans CN" charset="-122"/>
              <a:ea typeface="Source Han Sans CN" charset="-122"/>
              <a:cs typeface="Source Han Sans C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– Face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As the size of pose bin could be pretty large (~700M), we port our pose bin files onto AWS S3 server. And download the specific images we want by using the names inside the </a:t>
            </a:r>
            <a:r>
              <a:rPr lang="en-US" sz="2200" b="1" dirty="0"/>
              <a:t>index file.</a:t>
            </a:r>
            <a:endParaRPr lang="en-US" sz="2200" dirty="0"/>
          </a:p>
          <a:p>
            <a:r>
              <a:rPr lang="en-US" sz="2200" dirty="0"/>
              <a:t>The general view of a pose bin could be like this: </a:t>
            </a:r>
          </a:p>
          <a:p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889" y="3492567"/>
            <a:ext cx="5250543" cy="30242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80200" y="3492568"/>
            <a:ext cx="4397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Example:</a:t>
            </a:r>
          </a:p>
          <a:p>
            <a:r>
              <a:rPr lang="en-US" dirty="0"/>
              <a:t>We have 15 sub pose bins for different pose, and a sub pose bin with id 0 to store unrecognized face images.</a:t>
            </a:r>
          </a:p>
        </p:txBody>
      </p:sp>
    </p:spTree>
    <p:extLst>
      <p:ext uri="{BB962C8B-B14F-4D97-AF65-F5344CB8AC3E}">
        <p14:creationId xmlns:p14="http://schemas.microsoft.com/office/powerpoint/2010/main" val="124503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– Ranking and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62011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In our previous slides, we have discussed the ranking strategy. Here we’ll follow the same steps. (facelib/facerank.py)</a:t>
            </a:r>
          </a:p>
          <a:p>
            <a:r>
              <a:rPr lang="en-US" sz="2200" dirty="0"/>
              <a:t>For alignment, we’ll use </a:t>
            </a:r>
            <a:r>
              <a:rPr lang="en-US" sz="2200" b="1" dirty="0"/>
              <a:t>affine transform </a:t>
            </a:r>
            <a:r>
              <a:rPr lang="en-US" sz="2200" dirty="0"/>
              <a:t>to change the coordinate system of our input image:</a:t>
            </a:r>
          </a:p>
          <a:p>
            <a:pPr lvl="1"/>
            <a:r>
              <a:rPr lang="en-US" sz="2000" b="1" dirty="0"/>
              <a:t>Affine transform </a:t>
            </a:r>
            <a:r>
              <a:rPr lang="en-US" sz="2000" dirty="0"/>
              <a:t>is just a matrix multiplication between our input image and a </a:t>
            </a:r>
            <a:r>
              <a:rPr lang="en-US" sz="2000" b="1" dirty="0"/>
              <a:t>transform matrix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In order to calculate this transform matrix, we use 3 corresponding points to solve the transform matrix: </a:t>
            </a:r>
            <a:r>
              <a:rPr lang="en-US" sz="2000" i="1" dirty="0"/>
              <a:t>left eye center, right eye center </a:t>
            </a:r>
            <a:r>
              <a:rPr lang="en-US" sz="2000" dirty="0"/>
              <a:t>and </a:t>
            </a:r>
            <a:r>
              <a:rPr lang="en-US" sz="2000" i="1" dirty="0"/>
              <a:t>chin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We use </a:t>
            </a:r>
            <a:r>
              <a:rPr lang="en-US" sz="2000" b="1" dirty="0"/>
              <a:t>warpAffine </a:t>
            </a:r>
            <a:r>
              <a:rPr lang="en-US" sz="2000" dirty="0"/>
              <a:t>to apply the affine transform </a:t>
            </a:r>
            <a:r>
              <a:rPr lang="en-US" sz="2000" dirty="0"/>
              <a:t>and </a:t>
            </a:r>
            <a:r>
              <a:rPr lang="en-US" sz="2000" b="1" dirty="0"/>
              <a:t>getAffineTransform </a:t>
            </a:r>
            <a:r>
              <a:rPr lang="en-US" sz="2000" dirty="0"/>
              <a:t>to get the transform matrix.</a:t>
            </a:r>
            <a:endParaRPr lang="en-US" sz="2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031" y="5122573"/>
            <a:ext cx="1498600" cy="1498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548" y="5122573"/>
            <a:ext cx="1498600" cy="14986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5300353" y="5798083"/>
            <a:ext cx="10796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199" y="5122573"/>
            <a:ext cx="1498600" cy="1498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478986" y="5248898"/>
            <a:ext cx="3396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Example</a:t>
            </a:r>
          </a:p>
          <a:p>
            <a:r>
              <a:rPr lang="en-US" dirty="0"/>
              <a:t>Affine transform from left to right.</a:t>
            </a:r>
          </a:p>
        </p:txBody>
      </p:sp>
    </p:spTree>
    <p:extLst>
      <p:ext uri="{BB962C8B-B14F-4D97-AF65-F5344CB8AC3E}">
        <p14:creationId xmlns:p14="http://schemas.microsoft.com/office/powerpoint/2010/main" val="48138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– Face Swapping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The swapping phase will take 3 steps:</a:t>
            </a:r>
          </a:p>
          <a:p>
            <a:pPr lvl="1"/>
            <a:r>
              <a:rPr lang="en-US" sz="2000" b="1" dirty="0"/>
              <a:t>Extract face: </a:t>
            </a:r>
            <a:r>
              <a:rPr lang="en-US" sz="2000" dirty="0"/>
              <a:t>First we need to extract the face out of our candidate image. We use the contour landmarks provided by Face++. And we could build a mask by using OpenCV ’s </a:t>
            </a:r>
            <a:r>
              <a:rPr lang="en-US" sz="2000" b="1" dirty="0"/>
              <a:t>pointPolygonTest </a:t>
            </a:r>
            <a:r>
              <a:rPr lang="en-US" sz="2000" dirty="0"/>
              <a:t>to build the mask.</a:t>
            </a:r>
          </a:p>
          <a:p>
            <a:pPr lvl="1"/>
            <a:r>
              <a:rPr lang="en-US" sz="2000" b="1" dirty="0"/>
              <a:t>Face replace: </a:t>
            </a:r>
            <a:r>
              <a:rPr lang="en-US" sz="2000" dirty="0"/>
              <a:t>The </a:t>
            </a:r>
            <a:r>
              <a:rPr lang="en-US" sz="2000" b="1" dirty="0"/>
              <a:t>seamlessClone </a:t>
            </a:r>
            <a:r>
              <a:rPr lang="en-US" sz="2000" dirty="0"/>
              <a:t>function is quite useful in our case. We need to smooth the boundary between our target face and candidate face, and also try our best to </a:t>
            </a:r>
            <a:r>
              <a:rPr lang="en-US" sz="2000" i="1" dirty="0"/>
              <a:t>merge</a:t>
            </a:r>
            <a:r>
              <a:rPr lang="en-US" sz="2000" dirty="0"/>
              <a:t> the intensity conditions. So the seamless clone method discussed in the </a:t>
            </a:r>
            <a:r>
              <a:rPr lang="en-US" sz="2000" i="1" dirty="0"/>
              <a:t>Poisson Image Editing </a:t>
            </a:r>
            <a:r>
              <a:rPr lang="en-US" sz="2000" dirty="0"/>
              <a:t>paper will be useful.</a:t>
            </a:r>
          </a:p>
          <a:p>
            <a:pPr lvl="1"/>
            <a:r>
              <a:rPr lang="en-US" sz="2000" b="1" dirty="0"/>
              <a:t>Affine transform: </a:t>
            </a:r>
            <a:r>
              <a:rPr lang="en-US" sz="2000" dirty="0"/>
              <a:t>The last step is to transform back the result to original </a:t>
            </a:r>
            <a:r>
              <a:rPr lang="en-US" sz="2000" dirty="0" smtClean="0"/>
              <a:t>coordinate </a:t>
            </a:r>
            <a:r>
              <a:rPr lang="en-US" sz="2000" dirty="0"/>
              <a:t>system</a:t>
            </a:r>
            <a:r>
              <a:rPr lang="en-US" sz="2000" dirty="0" smtClean="0"/>
              <a:t>.</a:t>
            </a:r>
            <a:endParaRPr lang="en-US" dirty="0"/>
          </a:p>
          <a:p>
            <a:r>
              <a:rPr lang="en-US" sz="2200" dirty="0" smtClean="0"/>
              <a:t>We have a final example in the next page.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28195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908" y="986641"/>
            <a:ext cx="1966686" cy="19666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71791" y="617309"/>
            <a:ext cx="1995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 input image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701" y="986641"/>
            <a:ext cx="1966686" cy="196668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418540" y="617309"/>
            <a:ext cx="1759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Candidate image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701" y="3752602"/>
            <a:ext cx="1967675" cy="19676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72909" y="3383270"/>
            <a:ext cx="1450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Face contour 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908" y="3752602"/>
            <a:ext cx="1966686" cy="196668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621931" y="3400484"/>
            <a:ext cx="17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Affine transform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50"/>
          <a:stretch/>
        </p:blipFill>
        <p:spPr>
          <a:xfrm>
            <a:off x="8194224" y="933923"/>
            <a:ext cx="2550555" cy="23605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861706" y="617309"/>
            <a:ext cx="1215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Final result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08715" y="3611087"/>
            <a:ext cx="42949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</a:t>
            </a:r>
          </a:p>
          <a:p>
            <a:r>
              <a:rPr lang="en-US" dirty="0" smtClean="0"/>
              <a:t>In this final result, we could notice that, the light and shape of the original candidate has been changed to our input image.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03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Most of the paper’s algorithm has been implemented, especially the pose bin face library, the generic face alignment, ranking by pose and resolution, and face replace with post operation.</a:t>
            </a:r>
          </a:p>
          <a:p>
            <a:r>
              <a:rPr lang="en-US" sz="2200" dirty="0" smtClean="0"/>
              <a:t>However, as we are using a fast but yet not so specific method: seamless clone, we couldn’t reach the same performance as the paper has done, which are using harmonic spherical function and other high-level method.</a:t>
            </a:r>
          </a:p>
          <a:p>
            <a:r>
              <a:rPr lang="en-US" sz="2200" dirty="0" smtClean="0"/>
              <a:t>Anyway, here we have build a simple and workable system(you could access through website), which I think is our main contribution.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9317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38" indent="-514338">
              <a:buAutoNum type="arabicPeriod"/>
            </a:pPr>
            <a:r>
              <a:rPr lang="en-US" dirty="0" smtClean="0"/>
              <a:t>What is automatic face swapping?</a:t>
            </a:r>
          </a:p>
          <a:p>
            <a:pPr marL="514338" indent="-514338">
              <a:buAutoNum type="arabicPeriod"/>
            </a:pPr>
            <a:r>
              <a:rPr lang="en-US" dirty="0" smtClean="0"/>
              <a:t>Implementation</a:t>
            </a:r>
          </a:p>
          <a:p>
            <a:pPr marL="514338" indent="-514338">
              <a:buAutoNum type="arabicPeriod"/>
            </a:pPr>
            <a:r>
              <a:rPr lang="en-US" dirty="0" smtClean="0"/>
              <a:t>Performance </a:t>
            </a:r>
          </a:p>
          <a:p>
            <a:pPr marL="514338" indent="-514338">
              <a:buAutoNum type="arabicPeriod"/>
            </a:pPr>
            <a:r>
              <a:rPr lang="en-US" dirty="0" smtClean="0"/>
              <a:t>Discussion</a:t>
            </a:r>
          </a:p>
          <a:p>
            <a:pPr marL="514338" indent="-514338">
              <a:buAutoNum type="arabicPeriod"/>
            </a:pPr>
            <a:endParaRPr lang="en-US" dirty="0" smtClean="0"/>
          </a:p>
          <a:p>
            <a:pPr marL="514338" indent="-514338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46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Face Swapping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8"/>
            <a:ext cx="10515600" cy="493033"/>
          </a:xfrm>
        </p:spPr>
        <p:txBody>
          <a:bodyPr/>
          <a:lstStyle/>
          <a:p>
            <a:r>
              <a:rPr lang="en-US" dirty="0" smtClean="0"/>
              <a:t>We could swap the faces of two or more different people like this: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729" y="2968171"/>
            <a:ext cx="2006600" cy="2133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846" y="2968171"/>
            <a:ext cx="1993900" cy="2184400"/>
          </a:xfrm>
          <a:prstGeom prst="rect">
            <a:avLst/>
          </a:prstGeom>
        </p:spPr>
      </p:pic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3276600" y="4034971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032172" y="2895603"/>
            <a:ext cx="43216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it looks weird, and you need to specify which face you want to be replaced with. It’s not so convenient, and not </a:t>
            </a:r>
            <a:r>
              <a:rPr lang="en-US" b="1" dirty="0"/>
              <a:t>appealing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176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Face Swapping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9"/>
            <a:ext cx="10515600" cy="1668689"/>
          </a:xfrm>
        </p:spPr>
        <p:txBody>
          <a:bodyPr>
            <a:normAutofit/>
          </a:bodyPr>
          <a:lstStyle/>
          <a:p>
            <a:r>
              <a:rPr lang="en-US" sz="1800" dirty="0"/>
              <a:t>So we have an automatic face swapping algorithm:</a:t>
            </a:r>
          </a:p>
          <a:p>
            <a:pPr lvl="1"/>
            <a:r>
              <a:rPr lang="en-US" sz="1800" b="1" dirty="0"/>
              <a:t>Face Library: </a:t>
            </a:r>
            <a:r>
              <a:rPr lang="en-US" sz="1800" dirty="0"/>
              <a:t>This algorithm needs a large face library as swapping candidates.</a:t>
            </a:r>
          </a:p>
          <a:p>
            <a:pPr lvl="1"/>
            <a:r>
              <a:rPr lang="en-US" sz="1800" b="1" dirty="0"/>
              <a:t>Ranking: </a:t>
            </a:r>
            <a:r>
              <a:rPr lang="en-US" sz="1800" dirty="0"/>
              <a:t>By detecting your input image, it could search that library, find the image which could match seamlessly.</a:t>
            </a:r>
          </a:p>
          <a:p>
            <a:pPr lvl="1"/>
            <a:r>
              <a:rPr lang="en-US" sz="1800" b="1" dirty="0"/>
              <a:t>Replace: </a:t>
            </a:r>
            <a:r>
              <a:rPr lang="en-US" sz="1800" dirty="0"/>
              <a:t>Once you find the candidates with high rankings, merge them to the input image.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059" y="3686968"/>
            <a:ext cx="4622800" cy="2032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67282" y="5726956"/>
            <a:ext cx="1624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From the paper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2255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Face Swapping – Face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9"/>
            <a:ext cx="10515600" cy="1374775"/>
          </a:xfrm>
        </p:spPr>
        <p:txBody>
          <a:bodyPr>
            <a:normAutofit/>
          </a:bodyPr>
          <a:lstStyle/>
          <a:p>
            <a:r>
              <a:rPr lang="en-US" sz="1800" dirty="0"/>
              <a:t>We build face library by following the steps provided by the paper:</a:t>
            </a:r>
          </a:p>
          <a:p>
            <a:pPr lvl="1"/>
            <a:r>
              <a:rPr lang="en-US" sz="1800" b="1" dirty="0"/>
              <a:t>Pose Bin: </a:t>
            </a:r>
            <a:r>
              <a:rPr lang="en-US" sz="1800" dirty="0"/>
              <a:t>First we need to build a </a:t>
            </a:r>
            <a:r>
              <a:rPr lang="en-US" sz="1800" i="1" dirty="0"/>
              <a:t>pose bin </a:t>
            </a:r>
            <a:r>
              <a:rPr lang="en-US" sz="1800" dirty="0"/>
              <a:t>directory. Pose bin stores the faces with the same pose, by identifying their </a:t>
            </a:r>
            <a:r>
              <a:rPr lang="en-US" sz="1800" i="1" dirty="0"/>
              <a:t>yaw, pitch, roll </a:t>
            </a:r>
            <a:r>
              <a:rPr lang="en-US" sz="1800" dirty="0"/>
              <a:t>metrics.</a:t>
            </a:r>
          </a:p>
          <a:p>
            <a:pPr lvl="1"/>
            <a:r>
              <a:rPr lang="en-US" sz="1800" b="1" dirty="0"/>
              <a:t>Alignment: </a:t>
            </a:r>
            <a:r>
              <a:rPr lang="en-US" sz="1800" dirty="0"/>
              <a:t>All the faces in the pose bin should be adjusted to fit the </a:t>
            </a:r>
            <a:r>
              <a:rPr lang="en-US" sz="1800" b="1" dirty="0"/>
              <a:t>generic face </a:t>
            </a:r>
            <a:r>
              <a:rPr lang="en-US" sz="1800" dirty="0"/>
              <a:t>coordinate.  </a:t>
            </a:r>
            <a:r>
              <a:rPr lang="en-US" sz="1800" b="1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29861"/>
            <a:ext cx="5664200" cy="3594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02400" y="3753055"/>
            <a:ext cx="41801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Example:</a:t>
            </a:r>
          </a:p>
          <a:p>
            <a:r>
              <a:rPr lang="en-US" dirty="0"/>
              <a:t>There are 15 pose bins separated by using yaw and pitch metrics.</a:t>
            </a:r>
            <a:r>
              <a:rPr lang="en-US" dirty="0"/>
              <a:t> </a:t>
            </a:r>
            <a:endParaRPr lang="en-US" dirty="0"/>
          </a:p>
          <a:p>
            <a:r>
              <a:rPr lang="en-US" dirty="0"/>
              <a:t>And also all the faces should be aligned to the </a:t>
            </a:r>
            <a:r>
              <a:rPr lang="en-US" b="1" dirty="0"/>
              <a:t>generic face</a:t>
            </a:r>
            <a:r>
              <a:rPr lang="en-US" dirty="0"/>
              <a:t>(the red points are the generic face’s landmarks)</a:t>
            </a:r>
          </a:p>
        </p:txBody>
      </p:sp>
    </p:spTree>
    <p:extLst>
      <p:ext uri="{BB962C8B-B14F-4D97-AF65-F5344CB8AC3E}">
        <p14:creationId xmlns:p14="http://schemas.microsoft.com/office/powerpoint/2010/main" val="121937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Face Swapping – Ranking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8"/>
            <a:ext cx="10515600" cy="4183289"/>
          </a:xfrm>
        </p:spPr>
        <p:txBody>
          <a:bodyPr>
            <a:normAutofit/>
          </a:bodyPr>
          <a:lstStyle/>
          <a:p>
            <a:r>
              <a:rPr lang="en-US" sz="2400" dirty="0"/>
              <a:t>Now we have an input image:</a:t>
            </a:r>
          </a:p>
          <a:p>
            <a:pPr lvl="1"/>
            <a:r>
              <a:rPr lang="en-US" b="1" dirty="0" smtClean="0"/>
              <a:t>Detect: </a:t>
            </a:r>
            <a:r>
              <a:rPr lang="en-US" dirty="0" smtClean="0"/>
              <a:t>We could have this image’s pose and landmarks, for example, </a:t>
            </a:r>
            <a:r>
              <a:rPr lang="en-US" i="1" dirty="0" smtClean="0"/>
              <a:t>yaw </a:t>
            </a:r>
            <a:r>
              <a:rPr lang="en-US" dirty="0" smtClean="0"/>
              <a:t>and </a:t>
            </a:r>
            <a:r>
              <a:rPr lang="en-US" i="1" dirty="0" smtClean="0"/>
              <a:t>pitch</a:t>
            </a:r>
            <a:r>
              <a:rPr lang="en-US" dirty="0" smtClean="0"/>
              <a:t>, and the distance between eyes.</a:t>
            </a:r>
          </a:p>
          <a:p>
            <a:pPr lvl="1"/>
            <a:r>
              <a:rPr lang="en-US" b="1" dirty="0" smtClean="0"/>
              <a:t>Rank: </a:t>
            </a:r>
            <a:endParaRPr lang="en-US" dirty="0" smtClean="0"/>
          </a:p>
          <a:p>
            <a:pPr lvl="2"/>
            <a:r>
              <a:rPr lang="en-US" sz="2400" dirty="0"/>
              <a:t>According to </a:t>
            </a:r>
            <a:r>
              <a:rPr lang="en-US" sz="2400" i="1" dirty="0"/>
              <a:t>yaw </a:t>
            </a:r>
            <a:r>
              <a:rPr lang="en-US" sz="2400" dirty="0"/>
              <a:t>and </a:t>
            </a:r>
            <a:r>
              <a:rPr lang="en-US" sz="2400" i="1" dirty="0"/>
              <a:t>pitch</a:t>
            </a:r>
            <a:r>
              <a:rPr lang="en-US" sz="2400" dirty="0"/>
              <a:t>, we could find the pose bin for our input image. </a:t>
            </a:r>
          </a:p>
          <a:p>
            <a:pPr lvl="2"/>
            <a:r>
              <a:rPr lang="en-US" sz="2400" dirty="0"/>
              <a:t>Then we sort all the images in that pose bin by fitting the pose metrics and landmarks.</a:t>
            </a:r>
          </a:p>
          <a:p>
            <a:pPr marL="457189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674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Face Swapping – Replacing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rank list we got will be faces aligned to </a:t>
            </a:r>
            <a:r>
              <a:rPr lang="en-US" sz="2400" b="1" dirty="0"/>
              <a:t>generic face</a:t>
            </a:r>
            <a:r>
              <a:rPr lang="en-US" sz="2400" dirty="0"/>
              <a:t>. </a:t>
            </a:r>
          </a:p>
          <a:p>
            <a:pPr lvl="1"/>
            <a:r>
              <a:rPr lang="en-US" b="1" dirty="0" smtClean="0"/>
              <a:t>Align input image: </a:t>
            </a:r>
            <a:r>
              <a:rPr lang="en-US" dirty="0" smtClean="0"/>
              <a:t>We need also fit our input image to that generic face.</a:t>
            </a:r>
          </a:p>
          <a:p>
            <a:pPr lvl="1"/>
            <a:r>
              <a:rPr lang="en-US" b="1" dirty="0" smtClean="0"/>
              <a:t>Crop the face: </a:t>
            </a:r>
            <a:r>
              <a:rPr lang="en-US" dirty="0" smtClean="0"/>
              <a:t>From the faces in the rank list, get the contour of the face region and build a mask of face.</a:t>
            </a:r>
          </a:p>
          <a:p>
            <a:pPr lvl="1"/>
            <a:r>
              <a:rPr lang="en-US" b="1" dirty="0" smtClean="0"/>
              <a:t>Cover: </a:t>
            </a:r>
            <a:r>
              <a:rPr lang="en-US" dirty="0" smtClean="0"/>
              <a:t>By using the mask, we could cover the new face onto our input image</a:t>
            </a:r>
          </a:p>
          <a:p>
            <a:pPr lvl="1"/>
            <a:r>
              <a:rPr lang="en-US" b="1" dirty="0" smtClean="0"/>
              <a:t>Align back: </a:t>
            </a:r>
            <a:r>
              <a:rPr lang="en-US" dirty="0" smtClean="0"/>
              <a:t>Transform back our result image to the coordinate system of our input image.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38612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–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Our whole system could be divided into 2 parts:</a:t>
            </a:r>
          </a:p>
          <a:p>
            <a:pPr lvl="1"/>
            <a:r>
              <a:rPr lang="en-US" b="1" dirty="0" smtClean="0"/>
              <a:t>Training</a:t>
            </a:r>
            <a:r>
              <a:rPr lang="en-US" dirty="0" smtClean="0"/>
              <a:t>: By using a face set downloaded from internet, we could build our face library, providing index file for the ranking or other functionalities.</a:t>
            </a:r>
          </a:p>
          <a:p>
            <a:pPr lvl="1"/>
            <a:r>
              <a:rPr lang="en-US" b="1" dirty="0" smtClean="0"/>
              <a:t>Swap: </a:t>
            </a:r>
            <a:r>
              <a:rPr lang="en-US" dirty="0" smtClean="0"/>
              <a:t>The face library is ready and we could swap our input image now.</a:t>
            </a:r>
          </a:p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 Libraries:</a:t>
            </a:r>
          </a:p>
          <a:p>
            <a:pPr lvl="1"/>
            <a:r>
              <a:rPr lang="en-US" b="1" dirty="0" smtClean="0"/>
              <a:t>Python</a:t>
            </a:r>
            <a:r>
              <a:rPr lang="en-US" dirty="0" smtClean="0"/>
              <a:t> programming language</a:t>
            </a:r>
          </a:p>
          <a:p>
            <a:pPr lvl="1"/>
            <a:r>
              <a:rPr lang="en-US" b="1" dirty="0" smtClean="0"/>
              <a:t>OpenCV</a:t>
            </a:r>
            <a:r>
              <a:rPr lang="en-US" dirty="0" smtClean="0"/>
              <a:t>, with version 3.0.0-beta</a:t>
            </a:r>
          </a:p>
          <a:p>
            <a:pPr lvl="1"/>
            <a:r>
              <a:rPr lang="en-US" b="1" dirty="0" smtClean="0"/>
              <a:t>L</a:t>
            </a:r>
            <a:r>
              <a:rPr lang="en-US" dirty="0" smtClean="0"/>
              <a:t>abeled </a:t>
            </a:r>
            <a:r>
              <a:rPr lang="en-US" b="1" dirty="0" smtClean="0"/>
              <a:t>F</a:t>
            </a:r>
            <a:r>
              <a:rPr lang="en-US" dirty="0" smtClean="0"/>
              <a:t>ace in the </a:t>
            </a:r>
            <a:r>
              <a:rPr lang="en-US" b="1" dirty="0" smtClean="0"/>
              <a:t>W</a:t>
            </a:r>
            <a:r>
              <a:rPr lang="en-US" dirty="0" smtClean="0"/>
              <a:t>ild(</a:t>
            </a:r>
            <a:r>
              <a:rPr lang="en-US" b="1" dirty="0" smtClean="0"/>
              <a:t>LFW</a:t>
            </a:r>
            <a:r>
              <a:rPr lang="en-US" dirty="0" smtClean="0"/>
              <a:t>) </a:t>
            </a:r>
            <a:r>
              <a:rPr lang="en-US" b="1" dirty="0" smtClean="0"/>
              <a:t>Face Database</a:t>
            </a:r>
            <a:r>
              <a:rPr lang="en-US" dirty="0" smtClean="0"/>
              <a:t>, especially the face set </a:t>
            </a:r>
            <a:r>
              <a:rPr lang="en-US" b="1" dirty="0" smtClean="0"/>
              <a:t>aligned </a:t>
            </a:r>
            <a:r>
              <a:rPr lang="en-US" dirty="0" smtClean="0"/>
              <a:t>to generic face.</a:t>
            </a:r>
          </a:p>
          <a:p>
            <a:pPr lvl="1"/>
            <a:r>
              <a:rPr lang="en-US" b="1" dirty="0" smtClean="0"/>
              <a:t>Face++ </a:t>
            </a:r>
            <a:r>
              <a:rPr lang="en-US" dirty="0" smtClean="0"/>
              <a:t>cloud face detecting service</a:t>
            </a:r>
            <a:r>
              <a:rPr lang="en-US" dirty="0" smtClean="0"/>
              <a:t>.</a:t>
            </a:r>
          </a:p>
          <a:p>
            <a:pPr lvl="1"/>
            <a:r>
              <a:rPr lang="en-US" b="1" dirty="0" smtClean="0"/>
              <a:t>AWS S3 </a:t>
            </a:r>
            <a:r>
              <a:rPr lang="en-US" dirty="0" smtClean="0"/>
              <a:t>cloud storage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5365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– Face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9"/>
            <a:ext cx="10515600" cy="3475719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We build our library by following these steps:</a:t>
            </a:r>
          </a:p>
          <a:p>
            <a:pPr lvl="1"/>
            <a:r>
              <a:rPr lang="en-US" sz="2200" b="1" dirty="0"/>
              <a:t>Iterate the face set: </a:t>
            </a:r>
            <a:r>
              <a:rPr lang="en-US" sz="2200" dirty="0"/>
              <a:t>find the path for all images, and process those images in the next step. (facelib/faceset.py)</a:t>
            </a:r>
          </a:p>
          <a:p>
            <a:pPr lvl="1"/>
            <a:r>
              <a:rPr lang="en-US" sz="2200" b="1" dirty="0"/>
              <a:t>Process the face: </a:t>
            </a:r>
            <a:r>
              <a:rPr lang="en-US" sz="2200" dirty="0"/>
              <a:t>we process each image from the face set by first detecting their pose metrics and landmarks, and saving the cropped face image into the correct pose bin. (facelib/faceproc.py)</a:t>
            </a:r>
          </a:p>
          <a:p>
            <a:pPr lvl="1"/>
            <a:r>
              <a:rPr lang="en-US" sz="2200" b="1" dirty="0"/>
              <a:t>Add index file: </a:t>
            </a:r>
            <a:r>
              <a:rPr lang="en-US" sz="2200" dirty="0"/>
              <a:t>we store the information for each face, like pose and landmarks, to a separate index file. We will use this file for </a:t>
            </a:r>
            <a:r>
              <a:rPr lang="en-US" sz="2200" b="1" dirty="0"/>
              <a:t>faster sorting</a:t>
            </a:r>
            <a:r>
              <a:rPr lang="en-US" sz="2200" dirty="0"/>
              <a:t>.</a:t>
            </a:r>
            <a:r>
              <a:rPr lang="en-US" sz="2200" b="1" dirty="0"/>
              <a:t> </a:t>
            </a:r>
            <a:r>
              <a:rPr lang="en-US" sz="2200" dirty="0"/>
              <a:t>(facelib/faceposebin.py)</a:t>
            </a:r>
          </a:p>
          <a:p>
            <a:r>
              <a:rPr lang="en-US" sz="2200" dirty="0"/>
              <a:t>The whole training step will be driven by the </a:t>
            </a:r>
            <a:r>
              <a:rPr lang="en-US" sz="2200" b="1" dirty="0"/>
              <a:t>facelib/facetrain.py </a:t>
            </a:r>
            <a:r>
              <a:rPr lang="en-US" sz="2200" dirty="0"/>
              <a:t>script. You should specify the path to face set and the place where you want to put your pose bin. </a:t>
            </a:r>
          </a:p>
          <a:p>
            <a:r>
              <a:rPr lang="en-US" sz="2200" dirty="0"/>
              <a:t>This step will take a quite long time, depending on the </a:t>
            </a:r>
            <a:r>
              <a:rPr lang="en-US" sz="2200" b="1" dirty="0"/>
              <a:t>network status</a:t>
            </a:r>
            <a:r>
              <a:rPr lang="en-US" sz="2200" dirty="0"/>
              <a:t> (we need connect to the face++ service to get the information of one face).</a:t>
            </a:r>
          </a:p>
        </p:txBody>
      </p:sp>
    </p:spTree>
    <p:extLst>
      <p:ext uri="{BB962C8B-B14F-4D97-AF65-F5344CB8AC3E}">
        <p14:creationId xmlns:p14="http://schemas.microsoft.com/office/powerpoint/2010/main" val="136518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332</TotalTime>
  <Words>1148</Words>
  <Application>Microsoft Macintosh PowerPoint</Application>
  <PresentationFormat>Widescreen</PresentationFormat>
  <Paragraphs>86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Calibri</vt:lpstr>
      <vt:lpstr>Calibri Light</vt:lpstr>
      <vt:lpstr>Source Han Sans CN</vt:lpstr>
      <vt:lpstr>Source Han Sans CN Normal</vt:lpstr>
      <vt:lpstr>宋体</vt:lpstr>
      <vt:lpstr>Arial</vt:lpstr>
      <vt:lpstr>Office Theme</vt:lpstr>
      <vt:lpstr>Final Project Report</vt:lpstr>
      <vt:lpstr>Overview</vt:lpstr>
      <vt:lpstr>Automatic Face Swapping</vt:lpstr>
      <vt:lpstr>Automatic Face Swapping</vt:lpstr>
      <vt:lpstr>Automatic Face Swapping – Face Library</vt:lpstr>
      <vt:lpstr>Automatic Face Swapping – Ranking</vt:lpstr>
      <vt:lpstr>Automatic Face Swapping – Replacing</vt:lpstr>
      <vt:lpstr>Implementation – Overview</vt:lpstr>
      <vt:lpstr>Implementation – Face Library</vt:lpstr>
      <vt:lpstr>Implementation – Face Library</vt:lpstr>
      <vt:lpstr>Implementation – Ranking and Alignment</vt:lpstr>
      <vt:lpstr>Implementation – Face Swapping</vt:lpstr>
      <vt:lpstr>PowerPoint Presentation</vt:lpstr>
      <vt:lpstr>Discussion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Processing Final Report</dc:title>
  <dc:creator>Microsoft Office User</dc:creator>
  <cp:lastModifiedBy>Microsoft Office User</cp:lastModifiedBy>
  <cp:revision>43</cp:revision>
  <dcterms:created xsi:type="dcterms:W3CDTF">2015-06-14T02:45:35Z</dcterms:created>
  <dcterms:modified xsi:type="dcterms:W3CDTF">2015-06-14T08:22:05Z</dcterms:modified>
</cp:coreProperties>
</file>