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Economica"/>
      <p:regular r:id="rId20"/>
      <p:bold r:id="rId21"/>
      <p:italic r:id="rId22"/>
      <p:boldItalic r:id="rId23"/>
    </p:embeddedFont>
    <p:embeddedFont>
      <p:font typeface="Open Sans Light"/>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regular.fntdata"/><Relationship Id="rId22" Type="http://schemas.openxmlformats.org/officeDocument/2006/relationships/font" Target="fonts/Economica-italic.fntdata"/><Relationship Id="rId21" Type="http://schemas.openxmlformats.org/officeDocument/2006/relationships/font" Target="fonts/Economica-bold.fntdata"/><Relationship Id="rId24" Type="http://schemas.openxmlformats.org/officeDocument/2006/relationships/font" Target="fonts/OpenSansLight-regular.fntdata"/><Relationship Id="rId23" Type="http://schemas.openxmlformats.org/officeDocument/2006/relationships/font" Target="fonts/Economic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Light-italic.fntdata"/><Relationship Id="rId25" Type="http://schemas.openxmlformats.org/officeDocument/2006/relationships/font" Target="fonts/OpenSansLight-bold.fntdata"/><Relationship Id="rId28" Type="http://schemas.openxmlformats.org/officeDocument/2006/relationships/font" Target="fonts/OpenSans-regular.fntdata"/><Relationship Id="rId27" Type="http://schemas.openxmlformats.org/officeDocument/2006/relationships/font" Target="fonts/OpenSansLigh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Search and Recs on reviews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1ef27c27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1ef27c27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1200"/>
              </a:spcBef>
              <a:spcAft>
                <a:spcPts val="0"/>
              </a:spcAft>
              <a:buClr>
                <a:schemeClr val="dk1"/>
              </a:buClr>
              <a:buSzPts val="1100"/>
              <a:buFont typeface="Arial"/>
              <a:buNone/>
            </a:pPr>
            <a:r>
              <a:rPr lang="en">
                <a:solidFill>
                  <a:schemeClr val="dk1"/>
                </a:solidFill>
              </a:rPr>
              <a:t>We stretched out search functionality after that. We tried a few libraries for that, weighing search accuracy and retrieval speed. We landed on using fuzz function from rapidfuzz library, which yielded the best performance compared other libraries as well as our inhouse implementation. The search wine part is implemented with user interaction in mind, the program starts by prompting users to search for a wine title, attributes, or other short phrases they’d like to find wine that match the criteria, then search through multiple columns such as reviews, variety, winery, region, etc to find best matching wines. Then from there it will evoke the recommendations software described below, to retrieve similar wines we think the user is going to like based on their search, and other search phrase suggestions if they liked what they see.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1ef27c27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1ef27c27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355eaea9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355eaea9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300">
                <a:solidFill>
                  <a:schemeClr val="dk1"/>
                </a:solidFill>
              </a:rPr>
              <a:t>(2) sufficient instructions on how to use the software, and</a:t>
            </a:r>
            <a:endParaRPr sz="13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1300">
                <a:solidFill>
                  <a:schemeClr val="dk1"/>
                </a:solidFill>
              </a:rPr>
              <a:t> (3) at least one example of use case so as to allow a grader to use the provided use case to test the software.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1ef27c27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1ef27c27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1ef27c278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1ef27c27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1ef27c27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a1ef27c27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1ef27c27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1ef27c27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a:solidFill>
                  <a:schemeClr val="dk1"/>
                </a:solidFill>
              </a:rPr>
              <a:t>search and recommendations around wine based on their attributes and reviews.  The task is to build a program that support the following functionalities: 1) Search wine by description using free text; 2) Categorize reviews by positive, neutral, or critica sentiment; 3) Retrieve relevant wine search by variety, country, designation, etc; 3) Select a wine and click recommend similar wines via content based and collaborative filtering, and tree-based models to learn bias / weights on various discriminative features.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45720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a:solidFill>
                  <a:schemeClr val="dk1"/>
                </a:solidFill>
              </a:rPr>
              <a:t>The main selling point of the project is to combine and utilize various things we have learned this semester, including search, retrieval and ranking, NLP techniques, text classification/categorization, and recommendations. This is attractive and unique because there is no existing system that applies all these on the dataset and provides all the functionalities listed above.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Open Sans"/>
              <a:ea typeface="Open Sans"/>
              <a:cs typeface="Open Sans"/>
              <a:sym typeface="Open Sans"/>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355eaea9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a355eaea9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a1ef27c27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a1ef27c27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1200"/>
              </a:spcBef>
              <a:spcAft>
                <a:spcPts val="1200"/>
              </a:spcAft>
              <a:buClr>
                <a:schemeClr val="dk1"/>
              </a:buClr>
              <a:buSzPts val="1100"/>
              <a:buFont typeface="Arial"/>
              <a:buNone/>
            </a:pPr>
            <a:r>
              <a:rPr lang="en">
                <a:solidFill>
                  <a:schemeClr val="dk1"/>
                </a:solidFill>
              </a:rPr>
              <a:t>We began with data exploration, we performed standard cleaning tasks such as checking duplicates, filling Nan values, and ensuring the data of the same column share the same data types. We also attempted to fill missing values at this stage, such as by extracting wine year from the title, level geographic fields by existing records, and impute price info. The most significant contribution and implementation of our software at this stage is the text processing and cleaning, where we first tokenized the fields with word and sentence tokenizer, then checked spelling and removed overly long or short words, and stopwords. We then lemmatized the words, and dropped numerical and non-english words from the reviews.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1ef27c27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1ef27c27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1200"/>
              </a:spcBef>
              <a:spcAft>
                <a:spcPts val="0"/>
              </a:spcAft>
              <a:buClr>
                <a:schemeClr val="dk1"/>
              </a:buClr>
              <a:buSzPts val="1100"/>
              <a:buFont typeface="Arial"/>
              <a:buNone/>
            </a:pPr>
            <a:r>
              <a:rPr lang="en">
                <a:solidFill>
                  <a:schemeClr val="dk1"/>
                </a:solidFill>
              </a:rPr>
              <a:t>After that we implemented the sentiment analysis and fine-tuning task. Per our proposal plan, we surveyed and picked a pre-trained sentiment analyser model most suitable for our dataset, and then applied fine tune and transfer learning on top using the dataset we have. The purpose of sentiment analysis is two folds - one is to understand the opinions included in the wine dataset better, and see if there’s correlation between wine attributes and sentiment; the other is we believe sentiments can play a role in text feature based recommendations, so we want to utilize sentiment as a signal to compare different wines for similarities. Since our dataset itself does not have labels suitable for training a sentiment classifier from scratch, we applied fine-tuning with a test and train set we sampled from the dataset and used points as proxy.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1ef27c27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1ef27c27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1200"/>
              </a:spcBef>
              <a:spcAft>
                <a:spcPts val="0"/>
              </a:spcAft>
              <a:buClr>
                <a:schemeClr val="dk1"/>
              </a:buClr>
              <a:buSzPts val="1100"/>
              <a:buFont typeface="Arial"/>
              <a:buNone/>
            </a:pPr>
            <a:r>
              <a:rPr lang="en">
                <a:solidFill>
                  <a:schemeClr val="dk1"/>
                </a:solidFill>
              </a:rPr>
              <a:t>By now we had everything we needed to go into recommender system implementation, here the software is implemented by two stages. First stage is offline modeling and evaluation. At this stage all the code was first sandboxed in the data exploration notebook, we implemented various classic recommender systems, including collaborative filtering, discriminative model, instance-based learning algorithm, and text to embedding feature. From there we picked three most promising types of each to prototype - collaborative filtering using SVD, k-nearest neighbor, and random forest. We cleaned up the code and combined training, evaluation, and model and artifacts saving into their corresponding file under Model. The second stage of recommendation is online inference. We have the recommendation model and their artifacts created and stored along in the Search/ dir, where the search match results will invoke these models to be loaded into memory if have not already, and take in the matched wine as input, and perform necessary pre-processing, lookup, similarity calculation for recs, along with search recommendation for refined search or pattern mining from the wine reviews for user discovery.</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355eaea9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355eaea9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1200"/>
              </a:spcBef>
              <a:spcAft>
                <a:spcPts val="0"/>
              </a:spcAft>
              <a:buClr>
                <a:schemeClr val="dk1"/>
              </a:buClr>
              <a:buSzPts val="1100"/>
              <a:buFont typeface="Arial"/>
              <a:buNone/>
            </a:pPr>
            <a:r>
              <a:rPr lang="en">
                <a:solidFill>
                  <a:schemeClr val="dk1"/>
                </a:solidFill>
              </a:rPr>
              <a:t>By now we had everything we needed to go into recommender system implementation, here the software is implemented by two stages. First stage is offline modeling and evaluation. At this stage all the code was first sandboxed in the data exploration notebook, we implemented various classic recommender systems, including collaborative filtering, discriminative model, instance-based learning algorithm, and text to embedding feature. From there we picked three most promising types of each to prototype - collaborative filtering using SVD, k-nearest neighbor, and random forest. We cleaned up the code and combined training, evaluation, and model and artifacts saving into their corresponding file under Model. The second stage of recommendation is online inference. We have the recommendation model and their artifacts created and stored along in the Search/ dir, where the search match results will invoke these models to be loaded into memory if have not already, and take in the matched wine as input, and perform necessary pre-processing, lookup, similarity calculation for recs, along with search recommendation for refined search or pattern mining from the wine reviews for user discovery.</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355eaea9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355eaea9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1200"/>
              </a:spcBef>
              <a:spcAft>
                <a:spcPts val="0"/>
              </a:spcAft>
              <a:buClr>
                <a:schemeClr val="dk1"/>
              </a:buClr>
              <a:buSzPts val="1100"/>
              <a:buFont typeface="Arial"/>
              <a:buNone/>
            </a:pPr>
            <a:r>
              <a:rPr lang="en">
                <a:solidFill>
                  <a:schemeClr val="dk1"/>
                </a:solidFill>
              </a:rPr>
              <a:t>By now we had everything we needed to go into recommender system implementation, here the software is implemented by two stages. First stage is offline modeling and evaluation. At this stage all the code was first sandboxed in the data exploration notebook, we implemented various classic recommender systems, including collaborative filtering, discriminative model, instance-based learning algorithm, and text to embedding feature. From there we picked three most promising types of each to prototype - collaborative filtering using SVD, k-nearest neighbor, and random forest. We cleaned up the code and combined training, evaluation, and model and artifacts saving into their corresponding file under Model. The second stage of recommendation is online inference. We have the recommendation model and their artifacts created and stored along in the Search/ dir, where the search match results will invoke these models to be loaded into memory if have not already, and take in the matched wine as input, and perform necessary pre-processing, lookup, similarity calculation for recs, along with search recommendation for refined search or pattern mining from the wine reviews for user discovery.</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2028230"/>
            <a:ext cx="30546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Search, Relevance, and Recommendation for Wine Reviews</a:t>
            </a:r>
            <a:endParaRPr/>
          </a:p>
        </p:txBody>
      </p:sp>
      <p:sp>
        <p:nvSpPr>
          <p:cNvPr id="63" name="Google Shape;63;p13"/>
          <p:cNvSpPr txBox="1"/>
          <p:nvPr>
            <p:ph idx="1" type="subTitle"/>
          </p:nvPr>
        </p:nvSpPr>
        <p:spPr>
          <a:xfrm>
            <a:off x="3044700" y="3698880"/>
            <a:ext cx="3054600" cy="7014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t>CS-410 Fall 23’</a:t>
            </a:r>
            <a:endParaRPr/>
          </a:p>
          <a:p>
            <a:pPr indent="0" lvl="0" marL="0" rtl="0" algn="ctr">
              <a:spcBef>
                <a:spcPts val="0"/>
              </a:spcBef>
              <a:spcAft>
                <a:spcPts val="0"/>
              </a:spcAft>
              <a:buNone/>
            </a:pPr>
            <a:r>
              <a:rPr lang="en"/>
              <a:t>q</a:t>
            </a:r>
            <a:r>
              <a:rPr lang="en"/>
              <a:t>inxiw2@illinois.edu</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5. Search &amp; Retrieval </a:t>
            </a:r>
            <a:endParaRPr/>
          </a:p>
        </p:txBody>
      </p:sp>
      <p:pic>
        <p:nvPicPr>
          <p:cNvPr id="125" name="Google Shape;125;p22"/>
          <p:cNvPicPr preferRelativeResize="0"/>
          <p:nvPr/>
        </p:nvPicPr>
        <p:blipFill rotWithShape="1">
          <a:blip r:embed="rId3">
            <a:alphaModFix/>
          </a:blip>
          <a:srcRect b="0" l="0" r="0" t="4671"/>
          <a:stretch/>
        </p:blipFill>
        <p:spPr>
          <a:xfrm>
            <a:off x="152400" y="1708163"/>
            <a:ext cx="8839201" cy="2378925"/>
          </a:xfrm>
          <a:prstGeom prst="rect">
            <a:avLst/>
          </a:prstGeom>
          <a:noFill/>
          <a:ln>
            <a:noFill/>
          </a:ln>
        </p:spPr>
      </p:pic>
      <p:sp>
        <p:nvSpPr>
          <p:cNvPr id="126" name="Google Shape;126;p22"/>
          <p:cNvSpPr txBox="1"/>
          <p:nvPr/>
        </p:nvSpPr>
        <p:spPr>
          <a:xfrm>
            <a:off x="701825" y="1147213"/>
            <a:ext cx="4449300" cy="8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100">
                <a:solidFill>
                  <a:schemeClr val="dk1"/>
                </a:solidFill>
                <a:latin typeface="Courier New"/>
                <a:ea typeface="Courier New"/>
                <a:cs typeface="Courier New"/>
                <a:sym typeface="Courier New"/>
              </a:rPr>
              <a:t>python Search/wine_search.py</a:t>
            </a:r>
            <a:endParaRPr i="1" sz="1100">
              <a:solidFill>
                <a:schemeClr val="dk1"/>
              </a:solidFill>
              <a:latin typeface="Courier New"/>
              <a:ea typeface="Courier New"/>
              <a:cs typeface="Courier New"/>
              <a:sym typeface="Courier New"/>
            </a:endParaRPr>
          </a:p>
          <a:p>
            <a:pPr indent="0" lvl="0" marL="0" rtl="0" algn="l">
              <a:spcBef>
                <a:spcPts val="120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6. Topic Identification &amp; Suggestion</a:t>
            </a:r>
            <a:endParaRPr/>
          </a:p>
        </p:txBody>
      </p:sp>
      <p:pic>
        <p:nvPicPr>
          <p:cNvPr id="132" name="Google Shape;132;p23"/>
          <p:cNvPicPr preferRelativeResize="0"/>
          <p:nvPr/>
        </p:nvPicPr>
        <p:blipFill>
          <a:blip r:embed="rId3">
            <a:alphaModFix/>
          </a:blip>
          <a:stretch>
            <a:fillRect/>
          </a:stretch>
        </p:blipFill>
        <p:spPr>
          <a:xfrm>
            <a:off x="463725" y="1086373"/>
            <a:ext cx="7802973" cy="3647776"/>
          </a:xfrm>
          <a:prstGeom prst="rect">
            <a:avLst/>
          </a:prstGeom>
          <a:noFill/>
          <a:ln>
            <a:noFill/>
          </a:ln>
        </p:spPr>
      </p:pic>
      <p:sp>
        <p:nvSpPr>
          <p:cNvPr id="133" name="Google Shape;133;p23"/>
          <p:cNvSpPr txBox="1"/>
          <p:nvPr/>
        </p:nvSpPr>
        <p:spPr>
          <a:xfrm>
            <a:off x="6366700" y="689288"/>
            <a:ext cx="4449300" cy="8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100">
                <a:solidFill>
                  <a:schemeClr val="dk1"/>
                </a:solidFill>
                <a:latin typeface="Courier New"/>
                <a:ea typeface="Courier New"/>
                <a:cs typeface="Courier New"/>
                <a:sym typeface="Courier New"/>
              </a:rPr>
              <a:t>python Search/wine_inference.py</a:t>
            </a:r>
            <a:endParaRPr i="1" sz="1100">
              <a:solidFill>
                <a:schemeClr val="dk1"/>
              </a:solidFill>
              <a:latin typeface="Courier New"/>
              <a:ea typeface="Courier New"/>
              <a:cs typeface="Courier New"/>
              <a:sym typeface="Courier New"/>
            </a:endParaRPr>
          </a:p>
          <a:p>
            <a:pPr indent="0" lvl="0" marL="0" rtl="0" algn="l">
              <a:spcBef>
                <a:spcPts val="120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600"/>
              <a:t>7. Software Usage Tutorial - Demo</a:t>
            </a:r>
            <a:endParaRPr sz="3600"/>
          </a:p>
        </p:txBody>
      </p:sp>
      <p:pic>
        <p:nvPicPr>
          <p:cNvPr id="139" name="Google Shape;139;p24"/>
          <p:cNvPicPr preferRelativeResize="0"/>
          <p:nvPr/>
        </p:nvPicPr>
        <p:blipFill>
          <a:blip r:embed="rId3">
            <a:alphaModFix/>
          </a:blip>
          <a:stretch>
            <a:fillRect/>
          </a:stretch>
        </p:blipFill>
        <p:spPr>
          <a:xfrm>
            <a:off x="546675" y="731025"/>
            <a:ext cx="7900500" cy="4312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8. Discussion</a:t>
            </a:r>
            <a:endParaRPr/>
          </a:p>
        </p:txBody>
      </p:sp>
      <p:sp>
        <p:nvSpPr>
          <p:cNvPr id="145" name="Google Shape;145;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SzPts val="1800"/>
              <a:buChar char="●"/>
            </a:pPr>
            <a:r>
              <a:rPr lang="en"/>
              <a:t>Accomplishments</a:t>
            </a:r>
            <a:endParaRPr/>
          </a:p>
          <a:p>
            <a:pPr indent="-317500" lvl="1" marL="914400" rtl="0" algn="l">
              <a:spcBef>
                <a:spcPts val="0"/>
              </a:spcBef>
              <a:spcAft>
                <a:spcPts val="0"/>
              </a:spcAft>
              <a:buSzPts val="1400"/>
              <a:buChar char="○"/>
            </a:pPr>
            <a:r>
              <a:rPr lang="en"/>
              <a:t>We built an interactive program that allows search and other exploratory activities with the wine and their attributes(variety, region, etc) and reviews. </a:t>
            </a:r>
            <a:endParaRPr/>
          </a:p>
          <a:p>
            <a:pPr indent="0" lvl="0" marL="914400" rtl="0" algn="l">
              <a:spcBef>
                <a:spcPts val="0"/>
              </a:spcBef>
              <a:spcAft>
                <a:spcPts val="0"/>
              </a:spcAft>
              <a:buNone/>
            </a:pPr>
            <a:r>
              <a:t/>
            </a:r>
            <a:endParaRPr/>
          </a:p>
          <a:p>
            <a:pPr indent="-342900" lvl="0" marL="457200" rtl="0" algn="l">
              <a:lnSpc>
                <a:spcPct val="150000"/>
              </a:lnSpc>
              <a:spcBef>
                <a:spcPts val="0"/>
              </a:spcBef>
              <a:spcAft>
                <a:spcPts val="0"/>
              </a:spcAft>
              <a:buSzPts val="1800"/>
              <a:buChar char="●"/>
            </a:pPr>
            <a:r>
              <a:rPr lang="en"/>
              <a:t>Observations</a:t>
            </a:r>
            <a:endParaRPr/>
          </a:p>
          <a:p>
            <a:pPr indent="-317500" lvl="1" marL="914400" rtl="0" algn="l">
              <a:spcBef>
                <a:spcPts val="0"/>
              </a:spcBef>
              <a:spcAft>
                <a:spcPts val="0"/>
              </a:spcAft>
              <a:buSzPts val="1400"/>
              <a:buChar char="○"/>
            </a:pPr>
            <a:r>
              <a:rPr lang="en"/>
              <a:t>Lack labeled data for accurate metrics in evaluation, hard to compare different models</a:t>
            </a:r>
            <a:endParaRPr/>
          </a:p>
          <a:p>
            <a:pPr indent="0" lvl="0" marL="457200" rtl="0" algn="l">
              <a:spcBef>
                <a:spcPts val="1200"/>
              </a:spcBef>
              <a:spcAft>
                <a:spcPts val="0"/>
              </a:spcAft>
              <a:buNone/>
            </a:pPr>
            <a:r>
              <a:t/>
            </a:r>
            <a:endParaRPr sz="700"/>
          </a:p>
          <a:p>
            <a:pPr indent="-342900" lvl="0" marL="457200" rtl="0" algn="l">
              <a:lnSpc>
                <a:spcPct val="150000"/>
              </a:lnSpc>
              <a:spcBef>
                <a:spcPts val="1200"/>
              </a:spcBef>
              <a:spcAft>
                <a:spcPts val="0"/>
              </a:spcAft>
              <a:buSzPts val="1800"/>
              <a:buChar char="●"/>
            </a:pPr>
            <a:r>
              <a:rPr lang="en"/>
              <a:t>Next steps </a:t>
            </a:r>
            <a:endParaRPr/>
          </a:p>
          <a:p>
            <a:pPr indent="-317500" lvl="1" marL="914400" marR="0" rtl="0" algn="l">
              <a:lnSpc>
                <a:spcPct val="115000"/>
              </a:lnSpc>
              <a:spcBef>
                <a:spcPts val="0"/>
              </a:spcBef>
              <a:spcAft>
                <a:spcPts val="0"/>
              </a:spcAft>
              <a:buSzPts val="1400"/>
              <a:buChar char="○"/>
            </a:pPr>
            <a:r>
              <a:rPr lang="en"/>
              <a:t>Gather user feedback and add instrumentation of online metrics </a:t>
            </a:r>
            <a:endParaRPr/>
          </a:p>
          <a:p>
            <a:pPr indent="-317500" lvl="1" marL="914400" marR="0" rtl="0" algn="l">
              <a:lnSpc>
                <a:spcPct val="115000"/>
              </a:lnSpc>
              <a:spcBef>
                <a:spcPts val="0"/>
              </a:spcBef>
              <a:spcAft>
                <a:spcPts val="0"/>
              </a:spcAft>
              <a:buSzPts val="1400"/>
              <a:buChar char="○"/>
            </a:pPr>
            <a:r>
              <a:rPr lang="en"/>
              <a:t>Use user feedback to run transfer learning </a:t>
            </a:r>
            <a:endParaRPr sz="11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51" name="Google Shape;151;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Roadmap</a:t>
            </a:r>
            <a:endParaRPr/>
          </a:p>
        </p:txBody>
      </p:sp>
      <p:sp>
        <p:nvSpPr>
          <p:cNvPr id="69" name="Google Shape;69;p14"/>
          <p:cNvSpPr txBox="1"/>
          <p:nvPr>
            <p:ph idx="1" type="body"/>
          </p:nvPr>
        </p:nvSpPr>
        <p:spPr>
          <a:xfrm>
            <a:off x="1293525" y="1247500"/>
            <a:ext cx="8520600" cy="3354000"/>
          </a:xfrm>
          <a:prstGeom prst="rect">
            <a:avLst/>
          </a:prstGeom>
        </p:spPr>
        <p:txBody>
          <a:bodyPr anchorCtr="0" anchor="t" bIns="91425" lIns="91425" spcFirstLastPara="1" rIns="91425" wrap="square" tIns="91425">
            <a:normAutofit lnSpcReduction="10000"/>
          </a:bodyPr>
          <a:lstStyle/>
          <a:p>
            <a:pPr indent="-349250" lvl="0" marL="457200" rtl="0" algn="l">
              <a:lnSpc>
                <a:spcPct val="150000"/>
              </a:lnSpc>
              <a:spcBef>
                <a:spcPts val="0"/>
              </a:spcBef>
              <a:spcAft>
                <a:spcPts val="0"/>
              </a:spcAft>
              <a:buSzPts val="1900"/>
              <a:buAutoNum type="arabicPeriod"/>
            </a:pPr>
            <a:r>
              <a:rPr lang="en" sz="1900"/>
              <a:t>Motivation</a:t>
            </a:r>
            <a:endParaRPr sz="1900"/>
          </a:p>
          <a:p>
            <a:pPr indent="-349250" lvl="0" marL="457200" rtl="0" algn="l">
              <a:lnSpc>
                <a:spcPct val="150000"/>
              </a:lnSpc>
              <a:spcBef>
                <a:spcPts val="0"/>
              </a:spcBef>
              <a:spcAft>
                <a:spcPts val="0"/>
              </a:spcAft>
              <a:buSzPts val="1900"/>
              <a:buAutoNum type="arabicPeriod"/>
            </a:pPr>
            <a:r>
              <a:rPr lang="en" sz="1900"/>
              <a:t>Data Exploration</a:t>
            </a:r>
            <a:endParaRPr sz="1900"/>
          </a:p>
          <a:p>
            <a:pPr indent="-349250" lvl="0" marL="457200" rtl="0" algn="l">
              <a:lnSpc>
                <a:spcPct val="150000"/>
              </a:lnSpc>
              <a:spcBef>
                <a:spcPts val="0"/>
              </a:spcBef>
              <a:spcAft>
                <a:spcPts val="0"/>
              </a:spcAft>
              <a:buSzPts val="1900"/>
              <a:buAutoNum type="arabicPeriod"/>
            </a:pPr>
            <a:r>
              <a:rPr lang="en" sz="1900"/>
              <a:t>Sentiment Analysis </a:t>
            </a:r>
            <a:endParaRPr sz="1900"/>
          </a:p>
          <a:p>
            <a:pPr indent="-349250" lvl="0" marL="457200" rtl="0" algn="l">
              <a:lnSpc>
                <a:spcPct val="150000"/>
              </a:lnSpc>
              <a:spcBef>
                <a:spcPts val="0"/>
              </a:spcBef>
              <a:spcAft>
                <a:spcPts val="0"/>
              </a:spcAft>
              <a:buSzPts val="1900"/>
              <a:buAutoNum type="arabicPeriod"/>
            </a:pPr>
            <a:r>
              <a:rPr lang="en" sz="1900"/>
              <a:t>Recommender System</a:t>
            </a:r>
            <a:endParaRPr sz="1900"/>
          </a:p>
          <a:p>
            <a:pPr indent="-349250" lvl="0" marL="457200" rtl="0" algn="l">
              <a:lnSpc>
                <a:spcPct val="150000"/>
              </a:lnSpc>
              <a:spcBef>
                <a:spcPts val="0"/>
              </a:spcBef>
              <a:spcAft>
                <a:spcPts val="0"/>
              </a:spcAft>
              <a:buSzPts val="1900"/>
              <a:buAutoNum type="arabicPeriod"/>
            </a:pPr>
            <a:r>
              <a:rPr lang="en" sz="1900"/>
              <a:t>Search and </a:t>
            </a:r>
            <a:r>
              <a:rPr lang="en" sz="1900"/>
              <a:t>Retrieval</a:t>
            </a:r>
            <a:endParaRPr sz="1900"/>
          </a:p>
          <a:p>
            <a:pPr indent="-349250" lvl="0" marL="457200" rtl="0" algn="l">
              <a:lnSpc>
                <a:spcPct val="150000"/>
              </a:lnSpc>
              <a:spcBef>
                <a:spcPts val="0"/>
              </a:spcBef>
              <a:spcAft>
                <a:spcPts val="0"/>
              </a:spcAft>
              <a:buSzPts val="1900"/>
              <a:buAutoNum type="arabicPeriod"/>
            </a:pPr>
            <a:r>
              <a:rPr lang="en" sz="1900"/>
              <a:t>Topic Identification</a:t>
            </a:r>
            <a:endParaRPr sz="1900"/>
          </a:p>
          <a:p>
            <a:pPr indent="-349250" lvl="0" marL="457200" rtl="0" algn="l">
              <a:lnSpc>
                <a:spcPct val="150000"/>
              </a:lnSpc>
              <a:spcBef>
                <a:spcPts val="0"/>
              </a:spcBef>
              <a:spcAft>
                <a:spcPts val="0"/>
              </a:spcAft>
              <a:buSzPts val="1900"/>
              <a:buAutoNum type="arabicPeriod"/>
            </a:pPr>
            <a:r>
              <a:rPr lang="en" sz="1900"/>
              <a:t>Software Usage Tutorial</a:t>
            </a:r>
            <a:endParaRPr sz="1900"/>
          </a:p>
          <a:p>
            <a:pPr indent="-349250" lvl="0" marL="457200" rtl="0" algn="l">
              <a:lnSpc>
                <a:spcPct val="150000"/>
              </a:lnSpc>
              <a:spcBef>
                <a:spcPts val="0"/>
              </a:spcBef>
              <a:spcAft>
                <a:spcPts val="0"/>
              </a:spcAft>
              <a:buSzPts val="1900"/>
              <a:buAutoNum type="arabicPeriod"/>
            </a:pPr>
            <a:r>
              <a:rPr lang="en" sz="1900"/>
              <a:t>Discussion</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495300" lvl="0" marL="457200" rtl="0" algn="l">
              <a:spcBef>
                <a:spcPts val="0"/>
              </a:spcBef>
              <a:spcAft>
                <a:spcPts val="0"/>
              </a:spcAft>
              <a:buSzPts val="4200"/>
              <a:buAutoNum type="arabicPeriod"/>
            </a:pPr>
            <a:r>
              <a:rPr lang="en"/>
              <a:t>Motivation</a:t>
            </a:r>
            <a:endParaRPr/>
          </a:p>
        </p:txBody>
      </p:sp>
      <p:sp>
        <p:nvSpPr>
          <p:cNvPr id="75" name="Google Shape;75;p15"/>
          <p:cNvSpPr txBox="1"/>
          <p:nvPr>
            <p:ph idx="1" type="body"/>
          </p:nvPr>
        </p:nvSpPr>
        <p:spPr>
          <a:xfrm>
            <a:off x="148775" y="999575"/>
            <a:ext cx="8599200" cy="33540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Clr>
                <a:schemeClr val="dk1"/>
              </a:buClr>
              <a:buSzPts val="1100"/>
              <a:buFont typeface="Arial"/>
              <a:buNone/>
            </a:pPr>
            <a:r>
              <a:t/>
            </a:r>
            <a:endParaRPr sz="1400">
              <a:latin typeface="Open Sans Light"/>
              <a:ea typeface="Open Sans Light"/>
              <a:cs typeface="Open Sans Light"/>
              <a:sym typeface="Open Sans Light"/>
            </a:endParaRPr>
          </a:p>
          <a:p>
            <a:pPr indent="0" lvl="0" marL="0" rtl="0" algn="l">
              <a:spcBef>
                <a:spcPts val="0"/>
              </a:spcBef>
              <a:spcAft>
                <a:spcPts val="0"/>
              </a:spcAft>
              <a:buNone/>
            </a:pPr>
            <a:r>
              <a:t/>
            </a:r>
            <a:endParaRPr sz="1400">
              <a:latin typeface="Open Sans Light"/>
              <a:ea typeface="Open Sans Light"/>
              <a:cs typeface="Open Sans Light"/>
              <a:sym typeface="Open Sans Light"/>
            </a:endParaRPr>
          </a:p>
          <a:p>
            <a:pPr indent="0" lvl="0" marL="457200" rtl="0" algn="l">
              <a:spcBef>
                <a:spcPts val="0"/>
              </a:spcBef>
              <a:spcAft>
                <a:spcPts val="0"/>
              </a:spcAft>
              <a:buNone/>
            </a:pPr>
            <a:r>
              <a:rPr lang="en" sz="1500"/>
              <a:t>Combine and utilize various things we have learned this semester, including search, retrieval and ranking, NLP techniques, text classification/categorization, and recommendations: </a:t>
            </a:r>
            <a:endParaRPr sz="1500"/>
          </a:p>
          <a:p>
            <a:pPr indent="0" lvl="0" marL="0" rtl="0" algn="l">
              <a:spcBef>
                <a:spcPts val="0"/>
              </a:spcBef>
              <a:spcAft>
                <a:spcPts val="0"/>
              </a:spcAft>
              <a:buClr>
                <a:schemeClr val="dk1"/>
              </a:buClr>
              <a:buSzPts val="1100"/>
              <a:buFont typeface="Arial"/>
              <a:buNone/>
            </a:pPr>
            <a:r>
              <a:t/>
            </a:r>
            <a:endParaRPr sz="1400">
              <a:latin typeface="Open Sans Light"/>
              <a:ea typeface="Open Sans Light"/>
              <a:cs typeface="Open Sans Light"/>
              <a:sym typeface="Open Sans Light"/>
            </a:endParaRPr>
          </a:p>
          <a:p>
            <a:pPr indent="457200" lvl="0" marL="0" rtl="0" algn="l">
              <a:lnSpc>
                <a:spcPct val="150000"/>
              </a:lnSpc>
              <a:spcBef>
                <a:spcPts val="0"/>
              </a:spcBef>
              <a:spcAft>
                <a:spcPts val="0"/>
              </a:spcAft>
              <a:buClr>
                <a:schemeClr val="dk1"/>
              </a:buClr>
              <a:buSzPts val="1100"/>
              <a:buFont typeface="Arial"/>
              <a:buNone/>
            </a:pPr>
            <a:r>
              <a:rPr lang="en" sz="1400">
                <a:latin typeface="Open Sans Light"/>
                <a:ea typeface="Open Sans Light"/>
                <a:cs typeface="Open Sans Light"/>
                <a:sym typeface="Open Sans Light"/>
              </a:rPr>
              <a:t>1) Search wine by description using free text; </a:t>
            </a:r>
            <a:endParaRPr sz="1400">
              <a:latin typeface="Open Sans Light"/>
              <a:ea typeface="Open Sans Light"/>
              <a:cs typeface="Open Sans Light"/>
              <a:sym typeface="Open Sans Light"/>
            </a:endParaRPr>
          </a:p>
          <a:p>
            <a:pPr indent="457200" lvl="0" marL="0" rtl="0" algn="l">
              <a:lnSpc>
                <a:spcPct val="150000"/>
              </a:lnSpc>
              <a:spcBef>
                <a:spcPts val="0"/>
              </a:spcBef>
              <a:spcAft>
                <a:spcPts val="0"/>
              </a:spcAft>
              <a:buClr>
                <a:schemeClr val="dk1"/>
              </a:buClr>
              <a:buSzPts val="1100"/>
              <a:buFont typeface="Arial"/>
              <a:buNone/>
            </a:pPr>
            <a:r>
              <a:rPr lang="en" sz="1400">
                <a:latin typeface="Open Sans Light"/>
                <a:ea typeface="Open Sans Light"/>
                <a:cs typeface="Open Sans Light"/>
                <a:sym typeface="Open Sans Light"/>
              </a:rPr>
              <a:t>2) Categorize reviews by positive, neutral, or critica sentiment; </a:t>
            </a:r>
            <a:endParaRPr sz="1400">
              <a:latin typeface="Open Sans Light"/>
              <a:ea typeface="Open Sans Light"/>
              <a:cs typeface="Open Sans Light"/>
              <a:sym typeface="Open Sans Light"/>
            </a:endParaRPr>
          </a:p>
          <a:p>
            <a:pPr indent="457200" lvl="0" marL="0" rtl="0" algn="l">
              <a:lnSpc>
                <a:spcPct val="150000"/>
              </a:lnSpc>
              <a:spcBef>
                <a:spcPts val="0"/>
              </a:spcBef>
              <a:spcAft>
                <a:spcPts val="0"/>
              </a:spcAft>
              <a:buClr>
                <a:schemeClr val="dk1"/>
              </a:buClr>
              <a:buSzPts val="1100"/>
              <a:buFont typeface="Arial"/>
              <a:buNone/>
            </a:pPr>
            <a:r>
              <a:rPr lang="en" sz="1400">
                <a:latin typeface="Open Sans Light"/>
                <a:ea typeface="Open Sans Light"/>
                <a:cs typeface="Open Sans Light"/>
                <a:sym typeface="Open Sans Light"/>
              </a:rPr>
              <a:t>3) Retrieve relevant wine search by variety, country, designation, etc; </a:t>
            </a:r>
            <a:endParaRPr sz="1400">
              <a:latin typeface="Open Sans Light"/>
              <a:ea typeface="Open Sans Light"/>
              <a:cs typeface="Open Sans Light"/>
              <a:sym typeface="Open Sans Light"/>
            </a:endParaRPr>
          </a:p>
          <a:p>
            <a:pPr indent="457200" lvl="0" marL="0" rtl="0" algn="l">
              <a:lnSpc>
                <a:spcPct val="150000"/>
              </a:lnSpc>
              <a:spcBef>
                <a:spcPts val="0"/>
              </a:spcBef>
              <a:spcAft>
                <a:spcPts val="0"/>
              </a:spcAft>
              <a:buClr>
                <a:schemeClr val="dk1"/>
              </a:buClr>
              <a:buSzPts val="1100"/>
              <a:buFont typeface="Arial"/>
              <a:buNone/>
            </a:pPr>
            <a:r>
              <a:rPr lang="en" sz="1400">
                <a:latin typeface="Open Sans Light"/>
                <a:ea typeface="Open Sans Light"/>
                <a:cs typeface="Open Sans Light"/>
                <a:sym typeface="Open Sans Light"/>
              </a:rPr>
              <a:t>4) Recommend similar wines matched via content based aon review and attribute similarities</a:t>
            </a:r>
            <a:endParaRPr sz="1400">
              <a:latin typeface="Open Sans Light"/>
              <a:ea typeface="Open Sans Light"/>
              <a:cs typeface="Open Sans Light"/>
              <a:sym typeface="Open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Prerequisite</a:t>
            </a:r>
            <a:r>
              <a:rPr lang="en"/>
              <a:t> on installation</a:t>
            </a:r>
            <a:endParaRPr/>
          </a:p>
        </p:txBody>
      </p:sp>
      <p:sp>
        <p:nvSpPr>
          <p:cNvPr id="81" name="Google Shape;81;p16"/>
          <p:cNvSpPr txBox="1"/>
          <p:nvPr>
            <p:ph idx="1" type="body"/>
          </p:nvPr>
        </p:nvSpPr>
        <p:spPr>
          <a:xfrm>
            <a:off x="487150" y="1225225"/>
            <a:ext cx="8520600" cy="33540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i="1" lang="en" sz="1500">
                <a:latin typeface="Courier New"/>
                <a:ea typeface="Courier New"/>
                <a:cs typeface="Courier New"/>
                <a:sym typeface="Courier New"/>
              </a:rPr>
              <a:t>git</a:t>
            </a:r>
            <a:r>
              <a:rPr i="1" lang="en" sz="1500">
                <a:latin typeface="Courier New"/>
                <a:ea typeface="Courier New"/>
                <a:cs typeface="Courier New"/>
                <a:sym typeface="Courier New"/>
              </a:rPr>
              <a:t> clone https://github.com/QinxiW/TISProject.git</a:t>
            </a:r>
            <a:endParaRPr sz="1900">
              <a:latin typeface="Open Sans Light"/>
              <a:ea typeface="Open Sans Light"/>
              <a:cs typeface="Open Sans Light"/>
              <a:sym typeface="Open Sans Light"/>
            </a:endParaRPr>
          </a:p>
          <a:p>
            <a:pPr indent="0" lvl="0" marL="0" rtl="0" algn="l">
              <a:spcBef>
                <a:spcPts val="1200"/>
              </a:spcBef>
              <a:spcAft>
                <a:spcPts val="0"/>
              </a:spcAft>
              <a:buNone/>
            </a:pPr>
            <a:r>
              <a:rPr lang="en" sz="1900">
                <a:latin typeface="Open Sans Light"/>
                <a:ea typeface="Open Sans Light"/>
                <a:cs typeface="Open Sans Light"/>
                <a:sym typeface="Open Sans Light"/>
              </a:rPr>
              <a:t>Then from the root dir…. </a:t>
            </a:r>
            <a:endParaRPr sz="1900">
              <a:latin typeface="Open Sans Light"/>
              <a:ea typeface="Open Sans Light"/>
              <a:cs typeface="Open Sans Light"/>
              <a:sym typeface="Open Sans Light"/>
            </a:endParaRPr>
          </a:p>
          <a:p>
            <a:pPr indent="-311150" lvl="0" marL="457200" rtl="0" algn="l">
              <a:spcBef>
                <a:spcPts val="1200"/>
              </a:spcBef>
              <a:spcAft>
                <a:spcPts val="0"/>
              </a:spcAft>
              <a:buSzPts val="1300"/>
              <a:buFont typeface="Courier New"/>
              <a:buChar char="●"/>
            </a:pPr>
            <a:r>
              <a:rPr lang="en" sz="1900">
                <a:latin typeface="Open Sans Light"/>
                <a:ea typeface="Open Sans Light"/>
                <a:cs typeface="Open Sans Light"/>
                <a:sym typeface="Open Sans Light"/>
              </a:rPr>
              <a:t>Create a</a:t>
            </a:r>
            <a:r>
              <a:rPr lang="en" sz="1900">
                <a:latin typeface="Open Sans Light"/>
                <a:ea typeface="Open Sans Light"/>
                <a:cs typeface="Open Sans Light"/>
                <a:sym typeface="Open Sans Light"/>
              </a:rPr>
              <a:t> python 3.11 virtualenv </a:t>
            </a:r>
            <a:endParaRPr i="1" sz="1300">
              <a:latin typeface="Calibri"/>
              <a:ea typeface="Calibri"/>
              <a:cs typeface="Calibri"/>
              <a:sym typeface="Calibri"/>
            </a:endParaRPr>
          </a:p>
          <a:p>
            <a:pPr indent="0" lvl="0" marL="457200" rtl="0" algn="l">
              <a:spcBef>
                <a:spcPts val="1200"/>
              </a:spcBef>
              <a:spcAft>
                <a:spcPts val="0"/>
              </a:spcAft>
              <a:buNone/>
            </a:pPr>
            <a:r>
              <a:rPr i="1" lang="en" sz="1500">
                <a:latin typeface="Courier New"/>
                <a:ea typeface="Courier New"/>
                <a:cs typeface="Courier New"/>
                <a:sym typeface="Courier New"/>
              </a:rPr>
              <a:t>python3 -m venv myenv  </a:t>
            </a:r>
            <a:endParaRPr i="1" sz="1500">
              <a:latin typeface="Courier New"/>
              <a:ea typeface="Courier New"/>
              <a:cs typeface="Courier New"/>
              <a:sym typeface="Courier New"/>
            </a:endParaRPr>
          </a:p>
          <a:p>
            <a:pPr indent="-311150" lvl="0" marL="457200" rtl="0" algn="l">
              <a:spcBef>
                <a:spcPts val="1200"/>
              </a:spcBef>
              <a:spcAft>
                <a:spcPts val="0"/>
              </a:spcAft>
              <a:buSzPts val="1300"/>
              <a:buFont typeface="Courier New"/>
              <a:buChar char="●"/>
            </a:pPr>
            <a:r>
              <a:rPr lang="en" sz="1900">
                <a:latin typeface="Open Sans Light"/>
                <a:ea typeface="Open Sans Light"/>
                <a:cs typeface="Open Sans Light"/>
                <a:sym typeface="Open Sans Light"/>
              </a:rPr>
              <a:t>Activate</a:t>
            </a:r>
            <a:r>
              <a:rPr lang="en" sz="1900">
                <a:latin typeface="Open Sans Light"/>
                <a:ea typeface="Open Sans Light"/>
                <a:cs typeface="Open Sans Light"/>
                <a:sym typeface="Open Sans Light"/>
              </a:rPr>
              <a:t> the </a:t>
            </a:r>
            <a:r>
              <a:rPr lang="en" sz="1900">
                <a:latin typeface="Open Sans Light"/>
                <a:ea typeface="Open Sans Light"/>
                <a:cs typeface="Open Sans Light"/>
                <a:sym typeface="Open Sans Light"/>
              </a:rPr>
              <a:t>virtualenv</a:t>
            </a:r>
            <a:r>
              <a:rPr lang="en" sz="1900">
                <a:latin typeface="Open Sans Light"/>
                <a:ea typeface="Open Sans Light"/>
                <a:cs typeface="Open Sans Light"/>
                <a:sym typeface="Open Sans Light"/>
              </a:rPr>
              <a:t> </a:t>
            </a:r>
            <a:endParaRPr i="1" sz="1300">
              <a:latin typeface="Courier New"/>
              <a:ea typeface="Courier New"/>
              <a:cs typeface="Courier New"/>
              <a:sym typeface="Courier New"/>
            </a:endParaRPr>
          </a:p>
          <a:p>
            <a:pPr indent="0" lvl="0" marL="457200" rtl="0" algn="l">
              <a:spcBef>
                <a:spcPts val="1200"/>
              </a:spcBef>
              <a:spcAft>
                <a:spcPts val="0"/>
              </a:spcAft>
              <a:buNone/>
            </a:pPr>
            <a:r>
              <a:rPr i="1" lang="en" sz="1500">
                <a:latin typeface="Courier New"/>
                <a:ea typeface="Courier New"/>
                <a:cs typeface="Courier New"/>
                <a:sym typeface="Courier New"/>
              </a:rPr>
              <a:t>source myenv/bin/activate</a:t>
            </a:r>
            <a:endParaRPr i="1" sz="1500">
              <a:latin typeface="Courier New"/>
              <a:ea typeface="Courier New"/>
              <a:cs typeface="Courier New"/>
              <a:sym typeface="Courier New"/>
            </a:endParaRPr>
          </a:p>
          <a:p>
            <a:pPr indent="-311150" lvl="0" marL="457200" marR="0" rtl="0" algn="l">
              <a:lnSpc>
                <a:spcPct val="115000"/>
              </a:lnSpc>
              <a:spcBef>
                <a:spcPts val="1200"/>
              </a:spcBef>
              <a:spcAft>
                <a:spcPts val="0"/>
              </a:spcAft>
              <a:buSzPts val="1300"/>
              <a:buFont typeface="Courier New"/>
              <a:buChar char="●"/>
            </a:pPr>
            <a:r>
              <a:rPr lang="en" sz="1900">
                <a:latin typeface="Open Sans Light"/>
                <a:ea typeface="Open Sans Light"/>
                <a:cs typeface="Open Sans Light"/>
                <a:sym typeface="Open Sans Light"/>
              </a:rPr>
              <a:t>Install all the necessarily </a:t>
            </a:r>
            <a:r>
              <a:rPr lang="en" sz="1900">
                <a:latin typeface="Open Sans Light"/>
                <a:ea typeface="Open Sans Light"/>
                <a:cs typeface="Open Sans Light"/>
                <a:sym typeface="Open Sans Light"/>
              </a:rPr>
              <a:t>libraries</a:t>
            </a:r>
            <a:r>
              <a:rPr lang="en" sz="1900">
                <a:latin typeface="Open Sans Light"/>
                <a:ea typeface="Open Sans Light"/>
                <a:cs typeface="Open Sans Light"/>
                <a:sym typeface="Open Sans Light"/>
              </a:rPr>
              <a:t> needed</a:t>
            </a:r>
            <a:endParaRPr sz="1900">
              <a:latin typeface="Open Sans Light"/>
              <a:ea typeface="Open Sans Light"/>
              <a:cs typeface="Open Sans Light"/>
              <a:sym typeface="Open Sans Light"/>
            </a:endParaRPr>
          </a:p>
          <a:p>
            <a:pPr indent="0" lvl="0" marL="457200" rtl="0" algn="l">
              <a:spcBef>
                <a:spcPts val="1200"/>
              </a:spcBef>
              <a:spcAft>
                <a:spcPts val="1200"/>
              </a:spcAft>
              <a:buClr>
                <a:schemeClr val="dk1"/>
              </a:buClr>
              <a:buSzPts val="1100"/>
              <a:buFont typeface="Arial"/>
              <a:buNone/>
            </a:pPr>
            <a:r>
              <a:rPr i="1" lang="en" sz="1500">
                <a:latin typeface="Courier New"/>
                <a:ea typeface="Courier New"/>
                <a:cs typeface="Courier New"/>
                <a:sym typeface="Courier New"/>
              </a:rPr>
              <a:t>pip install -r requirements.txt</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2. Data Exploration</a:t>
            </a:r>
            <a:endParaRPr/>
          </a:p>
        </p:txBody>
      </p:sp>
      <p:pic>
        <p:nvPicPr>
          <p:cNvPr id="87" name="Google Shape;87;p17"/>
          <p:cNvPicPr preferRelativeResize="0"/>
          <p:nvPr/>
        </p:nvPicPr>
        <p:blipFill>
          <a:blip r:embed="rId3">
            <a:alphaModFix/>
          </a:blip>
          <a:stretch>
            <a:fillRect/>
          </a:stretch>
        </p:blipFill>
        <p:spPr>
          <a:xfrm>
            <a:off x="4141400" y="1008597"/>
            <a:ext cx="4225549" cy="3889354"/>
          </a:xfrm>
          <a:prstGeom prst="rect">
            <a:avLst/>
          </a:prstGeom>
          <a:noFill/>
          <a:ln>
            <a:noFill/>
          </a:ln>
        </p:spPr>
      </p:pic>
      <p:pic>
        <p:nvPicPr>
          <p:cNvPr id="88" name="Google Shape;88;p17"/>
          <p:cNvPicPr preferRelativeResize="0"/>
          <p:nvPr/>
        </p:nvPicPr>
        <p:blipFill>
          <a:blip r:embed="rId4">
            <a:alphaModFix/>
          </a:blip>
          <a:stretch>
            <a:fillRect/>
          </a:stretch>
        </p:blipFill>
        <p:spPr>
          <a:xfrm>
            <a:off x="748315" y="1206475"/>
            <a:ext cx="2804521" cy="3691475"/>
          </a:xfrm>
          <a:prstGeom prst="rect">
            <a:avLst/>
          </a:prstGeom>
          <a:noFill/>
          <a:ln>
            <a:noFill/>
          </a:ln>
        </p:spPr>
      </p:pic>
      <p:sp>
        <p:nvSpPr>
          <p:cNvPr id="89" name="Google Shape;89;p17"/>
          <p:cNvSpPr txBox="1"/>
          <p:nvPr/>
        </p:nvSpPr>
        <p:spPr>
          <a:xfrm>
            <a:off x="3794950" y="742025"/>
            <a:ext cx="5278800" cy="8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100">
                <a:solidFill>
                  <a:schemeClr val="dk1"/>
                </a:solidFill>
                <a:latin typeface="Courier New"/>
                <a:ea typeface="Courier New"/>
                <a:cs typeface="Courier New"/>
                <a:sym typeface="Courier New"/>
              </a:rPr>
              <a:t>python Data/data_cleaning.py </a:t>
            </a:r>
            <a:r>
              <a:rPr i="1" lang="en" sz="1100">
                <a:solidFill>
                  <a:schemeClr val="dk1"/>
                </a:solidFill>
                <a:latin typeface="Courier New"/>
                <a:ea typeface="Courier New"/>
                <a:cs typeface="Courier New"/>
                <a:sym typeface="Courier New"/>
              </a:rPr>
              <a:t>–- file_location_path {dataset}</a:t>
            </a:r>
            <a:endParaRPr sz="1100">
              <a:solidFill>
                <a:schemeClr val="dk1"/>
              </a:solidFill>
            </a:endParaRPr>
          </a:p>
          <a:p>
            <a:pPr indent="0" lvl="0" marL="0" rtl="0" algn="l">
              <a:lnSpc>
                <a:spcPct val="115000"/>
              </a:lnSpc>
              <a:spcBef>
                <a:spcPts val="1200"/>
              </a:spcBef>
              <a:spcAft>
                <a:spcPts val="0"/>
              </a:spcAft>
              <a:buNone/>
            </a:pPr>
            <a:r>
              <a:t/>
            </a:r>
            <a:endParaRPr i="1" sz="1100">
              <a:solidFill>
                <a:schemeClr val="dk1"/>
              </a:solidFill>
              <a:latin typeface="Courier New"/>
              <a:ea typeface="Courier New"/>
              <a:cs typeface="Courier New"/>
              <a:sym typeface="Courier New"/>
            </a:endParaRPr>
          </a:p>
          <a:p>
            <a:pPr indent="0" lvl="0" marL="0" rtl="0" algn="l">
              <a:spcBef>
                <a:spcPts val="120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3. Sentiment Analysis</a:t>
            </a:r>
            <a:endParaRPr/>
          </a:p>
        </p:txBody>
      </p:sp>
      <p:pic>
        <p:nvPicPr>
          <p:cNvPr id="95" name="Google Shape;95;p18"/>
          <p:cNvPicPr preferRelativeResize="0"/>
          <p:nvPr/>
        </p:nvPicPr>
        <p:blipFill rotWithShape="1">
          <a:blip r:embed="rId3">
            <a:alphaModFix/>
          </a:blip>
          <a:srcRect b="0" l="0" r="0" t="42749"/>
          <a:stretch/>
        </p:blipFill>
        <p:spPr>
          <a:xfrm>
            <a:off x="587125" y="1248175"/>
            <a:ext cx="5943600" cy="3080975"/>
          </a:xfrm>
          <a:prstGeom prst="rect">
            <a:avLst/>
          </a:prstGeom>
          <a:noFill/>
          <a:ln>
            <a:noFill/>
          </a:ln>
        </p:spPr>
      </p:pic>
      <p:pic>
        <p:nvPicPr>
          <p:cNvPr id="96" name="Google Shape;96;p18"/>
          <p:cNvPicPr preferRelativeResize="0"/>
          <p:nvPr/>
        </p:nvPicPr>
        <p:blipFill rotWithShape="1">
          <a:blip r:embed="rId4">
            <a:alphaModFix/>
          </a:blip>
          <a:srcRect b="15938" l="1539" r="18703" t="1737"/>
          <a:stretch/>
        </p:blipFill>
        <p:spPr>
          <a:xfrm>
            <a:off x="4821950" y="1993800"/>
            <a:ext cx="3643275" cy="1934300"/>
          </a:xfrm>
          <a:prstGeom prst="rect">
            <a:avLst/>
          </a:prstGeom>
          <a:noFill/>
          <a:ln>
            <a:noFill/>
          </a:ln>
        </p:spPr>
      </p:pic>
      <p:sp>
        <p:nvSpPr>
          <p:cNvPr id="97" name="Google Shape;97;p18"/>
          <p:cNvSpPr txBox="1"/>
          <p:nvPr/>
        </p:nvSpPr>
        <p:spPr>
          <a:xfrm>
            <a:off x="4694700" y="1248175"/>
            <a:ext cx="4449300" cy="8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100">
                <a:solidFill>
                  <a:schemeClr val="dk1"/>
                </a:solidFill>
                <a:latin typeface="Courier New"/>
                <a:ea typeface="Courier New"/>
                <a:cs typeface="Courier New"/>
                <a:sym typeface="Courier New"/>
              </a:rPr>
              <a:t>python Model/sentiment_analysis_and_fine_tuning.py</a:t>
            </a:r>
            <a:endParaRPr i="1" sz="1100">
              <a:solidFill>
                <a:schemeClr val="dk1"/>
              </a:solidFill>
              <a:latin typeface="Courier New"/>
              <a:ea typeface="Courier New"/>
              <a:cs typeface="Courier New"/>
              <a:sym typeface="Courier New"/>
            </a:endParaRPr>
          </a:p>
          <a:p>
            <a:pPr indent="0" lvl="0" marL="0" rtl="0" algn="l">
              <a:spcBef>
                <a:spcPts val="120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4. </a:t>
            </a:r>
            <a:r>
              <a:rPr lang="en" sz="3800"/>
              <a:t>Recommender System - Collaborative Filtering</a:t>
            </a:r>
            <a:endParaRPr sz="3800"/>
          </a:p>
        </p:txBody>
      </p:sp>
      <p:pic>
        <p:nvPicPr>
          <p:cNvPr id="103" name="Google Shape;103;p19"/>
          <p:cNvPicPr preferRelativeResize="0"/>
          <p:nvPr/>
        </p:nvPicPr>
        <p:blipFill rotWithShape="1">
          <a:blip r:embed="rId3">
            <a:alphaModFix/>
          </a:blip>
          <a:srcRect b="9033" l="0" r="5356" t="0"/>
          <a:stretch/>
        </p:blipFill>
        <p:spPr>
          <a:xfrm>
            <a:off x="689300" y="2203500"/>
            <a:ext cx="6459600" cy="1721350"/>
          </a:xfrm>
          <a:prstGeom prst="rect">
            <a:avLst/>
          </a:prstGeom>
          <a:noFill/>
          <a:ln>
            <a:noFill/>
          </a:ln>
        </p:spPr>
      </p:pic>
      <p:pic>
        <p:nvPicPr>
          <p:cNvPr id="104" name="Google Shape;104;p19"/>
          <p:cNvPicPr preferRelativeResize="0"/>
          <p:nvPr/>
        </p:nvPicPr>
        <p:blipFill rotWithShape="1">
          <a:blip r:embed="rId4">
            <a:alphaModFix/>
          </a:blip>
          <a:srcRect b="0" l="0" r="0" t="63215"/>
          <a:stretch/>
        </p:blipFill>
        <p:spPr>
          <a:xfrm>
            <a:off x="75200" y="4087440"/>
            <a:ext cx="8993597" cy="775385"/>
          </a:xfrm>
          <a:prstGeom prst="rect">
            <a:avLst/>
          </a:prstGeom>
          <a:noFill/>
          <a:ln>
            <a:noFill/>
          </a:ln>
        </p:spPr>
      </p:pic>
      <p:sp>
        <p:nvSpPr>
          <p:cNvPr id="105" name="Google Shape;105;p19"/>
          <p:cNvSpPr txBox="1"/>
          <p:nvPr/>
        </p:nvSpPr>
        <p:spPr>
          <a:xfrm>
            <a:off x="689300" y="1429038"/>
            <a:ext cx="4449300" cy="8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100">
                <a:solidFill>
                  <a:schemeClr val="dk1"/>
                </a:solidFill>
                <a:latin typeface="Courier New"/>
                <a:ea typeface="Courier New"/>
                <a:cs typeface="Courier New"/>
                <a:sym typeface="Courier New"/>
              </a:rPr>
              <a:t>python Mode</a:t>
            </a:r>
            <a:r>
              <a:rPr i="1" lang="en" sz="1100">
                <a:solidFill>
                  <a:schemeClr val="dk1"/>
                </a:solidFill>
                <a:latin typeface="Courier New"/>
                <a:ea typeface="Courier New"/>
                <a:cs typeface="Courier New"/>
                <a:sym typeface="Courier New"/>
              </a:rPr>
              <a:t>l/cf_recommender.py</a:t>
            </a:r>
            <a:endParaRPr i="1" sz="1100">
              <a:solidFill>
                <a:schemeClr val="dk1"/>
              </a:solidFill>
              <a:latin typeface="Courier New"/>
              <a:ea typeface="Courier New"/>
              <a:cs typeface="Courier New"/>
              <a:sym typeface="Courier New"/>
            </a:endParaRPr>
          </a:p>
          <a:p>
            <a:pPr indent="0" lvl="0" marL="0" rtl="0" algn="l">
              <a:spcBef>
                <a:spcPts val="120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4. </a:t>
            </a:r>
            <a:r>
              <a:rPr lang="en" sz="3800"/>
              <a:t>Recommender System - Random Forest</a:t>
            </a:r>
            <a:endParaRPr/>
          </a:p>
        </p:txBody>
      </p:sp>
      <p:pic>
        <p:nvPicPr>
          <p:cNvPr id="111" name="Google Shape;111;p20"/>
          <p:cNvPicPr preferRelativeResize="0"/>
          <p:nvPr/>
        </p:nvPicPr>
        <p:blipFill rotWithShape="1">
          <a:blip r:embed="rId3">
            <a:alphaModFix/>
          </a:blip>
          <a:srcRect b="-15010" l="0" r="-5697" t="1554"/>
          <a:stretch/>
        </p:blipFill>
        <p:spPr>
          <a:xfrm>
            <a:off x="209550" y="1260025"/>
            <a:ext cx="8934451" cy="4349725"/>
          </a:xfrm>
          <a:prstGeom prst="rect">
            <a:avLst/>
          </a:prstGeom>
          <a:noFill/>
          <a:ln>
            <a:noFill/>
          </a:ln>
        </p:spPr>
      </p:pic>
      <p:sp>
        <p:nvSpPr>
          <p:cNvPr id="112" name="Google Shape;112;p20"/>
          <p:cNvSpPr txBox="1"/>
          <p:nvPr/>
        </p:nvSpPr>
        <p:spPr>
          <a:xfrm>
            <a:off x="6178725" y="902663"/>
            <a:ext cx="4449300" cy="8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100">
                <a:solidFill>
                  <a:schemeClr val="dk1"/>
                </a:solidFill>
                <a:latin typeface="Courier New"/>
                <a:ea typeface="Courier New"/>
                <a:cs typeface="Courier New"/>
                <a:sym typeface="Courier New"/>
              </a:rPr>
              <a:t>python Model/rf_recommender.py</a:t>
            </a:r>
            <a:endParaRPr i="1" sz="1100">
              <a:solidFill>
                <a:schemeClr val="dk1"/>
              </a:solidFill>
              <a:latin typeface="Courier New"/>
              <a:ea typeface="Courier New"/>
              <a:cs typeface="Courier New"/>
              <a:sym typeface="Courier New"/>
            </a:endParaRPr>
          </a:p>
          <a:p>
            <a:pPr indent="0" lvl="0" marL="0" rtl="0" algn="l">
              <a:spcBef>
                <a:spcPts val="120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4. Recommender System - k-nearest neighbors</a:t>
            </a:r>
            <a:endParaRPr/>
          </a:p>
        </p:txBody>
      </p:sp>
      <p:pic>
        <p:nvPicPr>
          <p:cNvPr id="118" name="Google Shape;118;p21"/>
          <p:cNvPicPr preferRelativeResize="0"/>
          <p:nvPr/>
        </p:nvPicPr>
        <p:blipFill rotWithShape="1">
          <a:blip r:embed="rId3">
            <a:alphaModFix/>
          </a:blip>
          <a:srcRect b="3194" l="0" r="0" t="0"/>
          <a:stretch/>
        </p:blipFill>
        <p:spPr>
          <a:xfrm>
            <a:off x="608875" y="1062300"/>
            <a:ext cx="5308226" cy="3950849"/>
          </a:xfrm>
          <a:prstGeom prst="rect">
            <a:avLst/>
          </a:prstGeom>
          <a:noFill/>
          <a:ln>
            <a:noFill/>
          </a:ln>
        </p:spPr>
      </p:pic>
      <p:sp>
        <p:nvSpPr>
          <p:cNvPr id="119" name="Google Shape;119;p21"/>
          <p:cNvSpPr txBox="1"/>
          <p:nvPr/>
        </p:nvSpPr>
        <p:spPr>
          <a:xfrm>
            <a:off x="5351525" y="1403963"/>
            <a:ext cx="4449300" cy="8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100">
                <a:solidFill>
                  <a:schemeClr val="dk1"/>
                </a:solidFill>
                <a:latin typeface="Courier New"/>
                <a:ea typeface="Courier New"/>
                <a:cs typeface="Courier New"/>
                <a:sym typeface="Courier New"/>
              </a:rPr>
              <a:t>python Model/knn_recommender.py</a:t>
            </a:r>
            <a:endParaRPr i="1" sz="1100">
              <a:solidFill>
                <a:schemeClr val="dk1"/>
              </a:solidFill>
              <a:latin typeface="Courier New"/>
              <a:ea typeface="Courier New"/>
              <a:cs typeface="Courier New"/>
              <a:sym typeface="Courier New"/>
            </a:endParaRPr>
          </a:p>
          <a:p>
            <a:pPr indent="0" lvl="0" marL="0" rtl="0" algn="l">
              <a:spcBef>
                <a:spcPts val="120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