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4" r:id="rId2"/>
    <p:sldId id="336" r:id="rId3"/>
    <p:sldId id="335" r:id="rId4"/>
    <p:sldId id="337" r:id="rId5"/>
    <p:sldId id="338" r:id="rId6"/>
    <p:sldId id="33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  <a:srgbClr val="ED7D31"/>
    <a:srgbClr val="FBE5D6"/>
    <a:srgbClr val="FF4F4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A9C5B-8FBF-4C41-8F91-2246A43F3D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D1794-161F-44DE-B2CD-8F9850CD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7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3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0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0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1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1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24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030"/>
            <a:ext cx="10515600" cy="499493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9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9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1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FD8A-8315-4A6D-8649-CA21EB353EA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杭电校徽.jp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16" y="365125"/>
            <a:ext cx="864096" cy="8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6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上机作业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3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AF4048-7648-4FD1-BEF2-E3AB361489E4}"/>
              </a:ext>
            </a:extLst>
          </p:cNvPr>
          <p:cNvSpPr txBox="1"/>
          <p:nvPr/>
        </p:nvSpPr>
        <p:spPr>
          <a:xfrm>
            <a:off x="2275332" y="1681637"/>
            <a:ext cx="764133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1. </a:t>
            </a:r>
            <a:r>
              <a:rPr lang="zh-CN" altLang="en-US" sz="2000" dirty="0">
                <a:latin typeface="+mj-ea"/>
                <a:ea typeface="+mj-ea"/>
              </a:rPr>
              <a:t>选择之前小组分析的</a:t>
            </a:r>
            <a:r>
              <a:rPr lang="en-US" altLang="zh-CN" sz="2000" dirty="0">
                <a:latin typeface="+mj-ea"/>
                <a:ea typeface="+mj-ea"/>
              </a:rPr>
              <a:t>APP or Web</a:t>
            </a:r>
            <a:r>
              <a:rPr lang="zh-CN" altLang="en-US" sz="2000" dirty="0">
                <a:latin typeface="+mj-ea"/>
                <a:ea typeface="+mj-ea"/>
              </a:rPr>
              <a:t>的某个功能，尝试用所学的设计模式进行概要设计（尽量多使用不同设计模式）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E08E0-116E-4285-BEB8-FCCD6500C79E}"/>
              </a:ext>
            </a:extLst>
          </p:cNvPr>
          <p:cNvSpPr txBox="1"/>
          <p:nvPr/>
        </p:nvSpPr>
        <p:spPr>
          <a:xfrm>
            <a:off x="2275332" y="2888507"/>
            <a:ext cx="7641336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E.g. </a:t>
            </a:r>
          </a:p>
          <a:p>
            <a:pPr marL="342900" indent="-342900" algn="just">
              <a:lnSpc>
                <a:spcPct val="150000"/>
              </a:lnSpc>
              <a:buAutoNum type="alphaLcPeriod"/>
            </a:pPr>
            <a:r>
              <a:rPr lang="zh-CN" altLang="en-US" dirty="0">
                <a:latin typeface="+mj-ea"/>
                <a:ea typeface="+mj-ea"/>
              </a:rPr>
              <a:t>上机作业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中对</a:t>
            </a:r>
            <a:r>
              <a:rPr lang="en-US" altLang="zh-CN" dirty="0">
                <a:latin typeface="+mj-ea"/>
                <a:ea typeface="+mj-ea"/>
              </a:rPr>
              <a:t>XXX</a:t>
            </a:r>
            <a:r>
              <a:rPr lang="zh-CN" altLang="en-US" dirty="0">
                <a:latin typeface="+mj-ea"/>
                <a:ea typeface="+mj-ea"/>
              </a:rPr>
              <a:t>功能的概要设计绘制了几个</a:t>
            </a:r>
            <a:r>
              <a:rPr lang="en-US" altLang="zh-CN" dirty="0">
                <a:latin typeface="+mj-ea"/>
                <a:ea typeface="+mj-ea"/>
              </a:rPr>
              <a:t>UML</a:t>
            </a:r>
            <a:r>
              <a:rPr lang="zh-CN" altLang="en-US" dirty="0">
                <a:latin typeface="+mj-ea"/>
                <a:ea typeface="+mj-ea"/>
              </a:rPr>
              <a:t>图，但是发现可以用某个或某几个设计模式进行重构，则尝试进行改进，重新绘制相关</a:t>
            </a:r>
            <a:r>
              <a:rPr lang="en-US" altLang="zh-CN" dirty="0">
                <a:latin typeface="+mj-ea"/>
                <a:ea typeface="+mj-ea"/>
              </a:rPr>
              <a:t>UML</a:t>
            </a:r>
            <a:r>
              <a:rPr lang="zh-CN" altLang="en-US" dirty="0">
                <a:latin typeface="+mj-ea"/>
                <a:ea typeface="+mj-ea"/>
              </a:rPr>
              <a:t>图（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对已有设计的改进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buAutoNum type="alphaLcPeriod"/>
            </a:pPr>
            <a:r>
              <a:rPr lang="zh-CN" altLang="en-US" dirty="0">
                <a:latin typeface="+mj-ea"/>
                <a:ea typeface="+mj-ea"/>
              </a:rPr>
              <a:t>若上机作业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中</a:t>
            </a:r>
            <a:r>
              <a:rPr lang="en-US" altLang="zh-CN" dirty="0">
                <a:latin typeface="+mj-ea"/>
                <a:ea typeface="+mj-ea"/>
              </a:rPr>
              <a:t>XXX</a:t>
            </a:r>
            <a:r>
              <a:rPr lang="zh-CN" altLang="en-US" dirty="0">
                <a:latin typeface="+mj-ea"/>
                <a:ea typeface="+mj-ea"/>
              </a:rPr>
              <a:t>功能无法用设计模式改进，则重新分析下</a:t>
            </a:r>
            <a:r>
              <a:rPr lang="en-US" altLang="zh-CN" dirty="0">
                <a:latin typeface="+mj-ea"/>
                <a:ea typeface="+mj-ea"/>
              </a:rPr>
              <a:t>APP or Web</a:t>
            </a:r>
            <a:r>
              <a:rPr lang="zh-CN" altLang="en-US" dirty="0">
                <a:latin typeface="+mj-ea"/>
                <a:ea typeface="+mj-ea"/>
              </a:rPr>
              <a:t>选择其中可以使用设计模式的功能，完成概要设计（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用设计模式对新功能重新进行概要设计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P.S.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以提交一份新的概要设计文档为作业输出形式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738C1B-3669-44EB-AD0F-8C1A0CF52531}"/>
              </a:ext>
            </a:extLst>
          </p:cNvPr>
          <p:cNvSpPr txBox="1"/>
          <p:nvPr/>
        </p:nvSpPr>
        <p:spPr>
          <a:xfrm>
            <a:off x="646176" y="4206240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二选一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9679F40-BC40-41D3-BFE2-57BF309618DC}"/>
              </a:ext>
            </a:extLst>
          </p:cNvPr>
          <p:cNvCxnSpPr>
            <a:stCxn id="8" idx="3"/>
          </p:cNvCxnSpPr>
          <p:nvPr/>
        </p:nvCxnSpPr>
        <p:spPr>
          <a:xfrm flipV="1">
            <a:off x="1694688" y="3791712"/>
            <a:ext cx="580644" cy="59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7D6FF3A-90DE-41DA-B78D-194E8FEFC4D5}"/>
              </a:ext>
            </a:extLst>
          </p:cNvPr>
          <p:cNvCxnSpPr>
            <a:stCxn id="8" idx="3"/>
          </p:cNvCxnSpPr>
          <p:nvPr/>
        </p:nvCxnSpPr>
        <p:spPr>
          <a:xfrm>
            <a:off x="1694688" y="4390906"/>
            <a:ext cx="580644" cy="52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上机作业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3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AF4048-7648-4FD1-BEF2-E3AB361489E4}"/>
              </a:ext>
            </a:extLst>
          </p:cNvPr>
          <p:cNvSpPr txBox="1"/>
          <p:nvPr/>
        </p:nvSpPr>
        <p:spPr>
          <a:xfrm>
            <a:off x="1946148" y="1876709"/>
            <a:ext cx="810006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2. </a:t>
            </a:r>
            <a:r>
              <a:rPr lang="zh-CN" altLang="en-US" sz="2000" dirty="0">
                <a:latin typeface="+mj-ea"/>
                <a:ea typeface="+mj-ea"/>
              </a:rPr>
              <a:t>根据以下需求描述，尝试用相关设计模式进行设计，完成以下目标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E08E0-116E-4285-BEB8-FCCD6500C79E}"/>
              </a:ext>
            </a:extLst>
          </p:cNvPr>
          <p:cNvSpPr txBox="1"/>
          <p:nvPr/>
        </p:nvSpPr>
        <p:spPr>
          <a:xfrm>
            <a:off x="1946148" y="2571515"/>
            <a:ext cx="7641336" cy="300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lphaLcPeriod"/>
            </a:pPr>
            <a:r>
              <a:rPr lang="zh-CN" altLang="en-US" dirty="0">
                <a:latin typeface="+mj-ea"/>
                <a:ea typeface="+mj-ea"/>
              </a:rPr>
              <a:t>绘制类图，体现出设计模式，做必要说明解释（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仅需类图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buAutoNum type="alphaLcPeriod"/>
            </a:pPr>
            <a:r>
              <a:rPr lang="zh-CN" altLang="en-US" dirty="0">
                <a:latin typeface="+mj-ea"/>
                <a:ea typeface="+mj-ea"/>
              </a:rPr>
              <a:t>协作编写代码，完成指定功能（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实现相关功能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P.S.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提交一份类图设计说明文档（指明每个人在设计和代码阶段的分工）</a:t>
            </a:r>
            <a:r>
              <a:rPr lang="en-US" altLang="zh-CN" dirty="0">
                <a:latin typeface="+mj-ea"/>
                <a:ea typeface="+mj-ea"/>
              </a:rPr>
              <a:t>+java</a:t>
            </a:r>
            <a:r>
              <a:rPr lang="zh-CN" altLang="en-US" dirty="0">
                <a:latin typeface="+mj-ea"/>
                <a:ea typeface="+mj-ea"/>
              </a:rPr>
              <a:t>项目打包文件</a:t>
            </a:r>
            <a:r>
              <a:rPr lang="en-US" altLang="zh-CN" dirty="0">
                <a:latin typeface="+mj-ea"/>
                <a:ea typeface="+mj-ea"/>
              </a:rPr>
              <a:t>xxx.jar</a:t>
            </a:r>
            <a:r>
              <a:rPr lang="zh-CN" altLang="en-US" dirty="0">
                <a:latin typeface="+mj-ea"/>
                <a:ea typeface="+mj-ea"/>
              </a:rPr>
              <a:t>（需测试可运行）</a:t>
            </a:r>
            <a:endParaRPr lang="en-US" altLang="zh-CN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功能需求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设计参考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设计解释说明：请参见后面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页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PPT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06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上机作业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3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47E0A5-FD9F-4D44-97C1-BC426BD3A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28483"/>
              </p:ext>
            </p:extLst>
          </p:nvPr>
        </p:nvGraphicFramePr>
        <p:xfrm>
          <a:off x="743712" y="2181609"/>
          <a:ext cx="1070762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038">
                  <a:extLst>
                    <a:ext uri="{9D8B030D-6E8A-4147-A177-3AD203B41FA5}">
                      <a16:colId xmlns:a16="http://schemas.microsoft.com/office/drawing/2014/main" val="854982240"/>
                    </a:ext>
                  </a:extLst>
                </a:gridCol>
                <a:gridCol w="8001586">
                  <a:extLst>
                    <a:ext uri="{9D8B030D-6E8A-4147-A177-3AD203B41FA5}">
                      <a16:colId xmlns:a16="http://schemas.microsoft.com/office/drawing/2014/main" val="1332393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b="0" dirty="0">
                          <a:latin typeface="+mj-ea"/>
                          <a:ea typeface="+mj-ea"/>
                        </a:rPr>
                        <a:t>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b="0" dirty="0">
                          <a:latin typeface="+mj-ea"/>
                          <a:ea typeface="+mj-ea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用户仅提供购物明细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用户向代理提交商店、配料信息即可，购买行为由代理完成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18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代理完成购买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代理根据商店名决定从何处购物，向对应商店发起购物行为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63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商店完成计价及销售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商店根据代理提供的配料信息，通过计价系统计算价格并返回商品信息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30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暂定支持两个商家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>
                          <a:latin typeface="+mj-ea"/>
                          <a:ea typeface="+mj-ea"/>
                        </a:rPr>
                        <a:t>YiDianDian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和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Starbucks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9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暂定只有一个代理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系统唯一代理角色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Proxy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69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>
                          <a:latin typeface="+mj-ea"/>
                          <a:ea typeface="+mj-ea"/>
                        </a:rPr>
                        <a:t>YiDianDian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产品信息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普通奶茶（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元必选）布丁（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元） 红豆（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元）珍波椰 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元）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普通奶茶为必选，后三者为配料可选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19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>
                          <a:latin typeface="+mj-ea"/>
                          <a:ea typeface="+mj-ea"/>
                        </a:rPr>
                        <a:t>YiDianDian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计价系统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完成对用户所选配料的总价计算，并返回最终产品搭配信息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85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>
                          <a:latin typeface="+mj-ea"/>
                          <a:ea typeface="+mj-ea"/>
                        </a:rPr>
                        <a:t>Starbucks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产品信息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普通咖啡（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元必选）浓缩（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元） 拿铁（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元）牛奶（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元）糖（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元）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普通咖啡为必选，后四者为配料可选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60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Starbucks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计价系统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完成对用户所选配料的总价计算，并返回最终产品搭配信息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451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C025406-960F-4D3C-828E-90FFA300FFF1}"/>
              </a:ext>
            </a:extLst>
          </p:cNvPr>
          <p:cNvSpPr txBox="1"/>
          <p:nvPr/>
        </p:nvSpPr>
        <p:spPr>
          <a:xfrm>
            <a:off x="743712" y="1211006"/>
            <a:ext cx="10930128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整体需求：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模拟一个简易的代理订单系统，用户提交相关选项，代理从不同商家完成购买行为，返回金额和商品信息</a:t>
            </a:r>
          </a:p>
        </p:txBody>
      </p:sp>
    </p:spTree>
    <p:extLst>
      <p:ext uri="{BB962C8B-B14F-4D97-AF65-F5344CB8AC3E}">
        <p14:creationId xmlns:p14="http://schemas.microsoft.com/office/powerpoint/2010/main" val="44040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上机作业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3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485116-0B51-44F3-8FDB-8FA416A33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4" y="2075307"/>
            <a:ext cx="3228975" cy="3257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89EA20-F937-49B2-865F-D53B3EE6C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76" y="1713357"/>
            <a:ext cx="3695700" cy="3981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6DABB2-898A-41FC-87B6-078FFF55ED87}"/>
              </a:ext>
            </a:extLst>
          </p:cNvPr>
          <p:cNvSpPr txBox="1"/>
          <p:nvPr/>
        </p:nvSpPr>
        <p:spPr>
          <a:xfrm>
            <a:off x="7485888" y="4474464"/>
            <a:ext cx="333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+mj-ea"/>
                <a:ea typeface="+mj-ea"/>
              </a:rPr>
              <a:t>-1</a:t>
            </a:r>
            <a:r>
              <a:rPr lang="zh-CN" altLang="en-US" sz="1600" dirty="0">
                <a:solidFill>
                  <a:srgbClr val="C00000"/>
                </a:solidFill>
                <a:latin typeface="+mj-ea"/>
                <a:ea typeface="+mj-ea"/>
              </a:rPr>
              <a:t>只是为了推出选择，提交订单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5D1838-4C04-488D-9DDC-6C223F5164B4}"/>
              </a:ext>
            </a:extLst>
          </p:cNvPr>
          <p:cNvSpPr txBox="1"/>
          <p:nvPr/>
        </p:nvSpPr>
        <p:spPr>
          <a:xfrm>
            <a:off x="1705167" y="4135910"/>
            <a:ext cx="333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+mj-ea"/>
                <a:ea typeface="+mj-ea"/>
              </a:rPr>
              <a:t>-1</a:t>
            </a:r>
            <a:r>
              <a:rPr lang="zh-CN" altLang="en-US" sz="1600" dirty="0">
                <a:solidFill>
                  <a:srgbClr val="C00000"/>
                </a:solidFill>
                <a:latin typeface="+mj-ea"/>
                <a:ea typeface="+mj-ea"/>
              </a:rPr>
              <a:t>只是为了推出选择，提交订单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A7017D-8BBD-4D04-8D74-133A9201811F}"/>
              </a:ext>
            </a:extLst>
          </p:cNvPr>
          <p:cNvSpPr/>
          <p:nvPr/>
        </p:nvSpPr>
        <p:spPr>
          <a:xfrm>
            <a:off x="2804160" y="4643741"/>
            <a:ext cx="1658112" cy="513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6C76AF-CEDD-43E1-8D53-F99234DE23AF}"/>
              </a:ext>
            </a:extLst>
          </p:cNvPr>
          <p:cNvCxnSpPr>
            <a:stCxn id="12" idx="2"/>
          </p:cNvCxnSpPr>
          <p:nvPr/>
        </p:nvCxnSpPr>
        <p:spPr>
          <a:xfrm>
            <a:off x="3633216" y="5157216"/>
            <a:ext cx="829056" cy="71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B9CE37D-2ABC-42E9-8F2A-8053A12499ED}"/>
              </a:ext>
            </a:extLst>
          </p:cNvPr>
          <p:cNvSpPr txBox="1"/>
          <p:nvPr/>
        </p:nvSpPr>
        <p:spPr>
          <a:xfrm>
            <a:off x="4462272" y="5840093"/>
            <a:ext cx="357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输出最终的价格和商品的搭配</a:t>
            </a:r>
          </a:p>
        </p:txBody>
      </p:sp>
    </p:spTree>
    <p:extLst>
      <p:ext uri="{BB962C8B-B14F-4D97-AF65-F5344CB8AC3E}">
        <p14:creationId xmlns:p14="http://schemas.microsoft.com/office/powerpoint/2010/main" val="20209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240"/>
          </a:xfrm>
        </p:spPr>
        <p:txBody>
          <a:bodyPr/>
          <a:lstStyle/>
          <a:p>
            <a:r>
              <a:rPr lang="zh-CN" altLang="en-US" dirty="0">
                <a:latin typeface="+mj-ea"/>
                <a:cs typeface="Calibri" panose="020F0502020204030204" pitchFamily="34" charset="0"/>
              </a:rPr>
              <a:t>上机作业</a:t>
            </a:r>
            <a:r>
              <a:rPr lang="en-US" altLang="zh-CN" dirty="0">
                <a:latin typeface="+mj-ea"/>
                <a:cs typeface="Calibri" panose="020F0502020204030204" pitchFamily="34" charset="0"/>
              </a:rPr>
              <a:t>3</a:t>
            </a:r>
            <a:endParaRPr lang="zh-CN" altLang="en-US" dirty="0">
              <a:latin typeface="+mj-ea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9D1710-2103-4E02-AE9E-E1DB95653CCF}"/>
              </a:ext>
            </a:extLst>
          </p:cNvPr>
          <p:cNvSpPr txBox="1"/>
          <p:nvPr/>
        </p:nvSpPr>
        <p:spPr>
          <a:xfrm>
            <a:off x="318516" y="4764084"/>
            <a:ext cx="192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建议设计方案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（也可自行设计）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9A662DD-D7E5-4B45-8111-C424B0EA18D7}"/>
              </a:ext>
            </a:extLst>
          </p:cNvPr>
          <p:cNvSpPr/>
          <p:nvPr/>
        </p:nvSpPr>
        <p:spPr>
          <a:xfrm>
            <a:off x="752856" y="2668489"/>
            <a:ext cx="1060704" cy="63398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User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0BAF42-1331-4362-81FC-00C183247503}"/>
              </a:ext>
            </a:extLst>
          </p:cNvPr>
          <p:cNvSpPr/>
          <p:nvPr/>
        </p:nvSpPr>
        <p:spPr>
          <a:xfrm>
            <a:off x="2965704" y="2668489"/>
            <a:ext cx="1060704" cy="63398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Proxy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B9D6BEF-74E8-4196-80DA-1755734A0E8B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1813560" y="2985481"/>
            <a:ext cx="115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0D45DCE-1E6A-48C1-9FFA-AAB42FA6EE26}"/>
              </a:ext>
            </a:extLst>
          </p:cNvPr>
          <p:cNvSpPr txBox="1"/>
          <p:nvPr/>
        </p:nvSpPr>
        <p:spPr>
          <a:xfrm>
            <a:off x="1813560" y="2242210"/>
            <a:ext cx="1152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提交商店配料信息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40FAE2A-BCE5-4B58-A66B-E60126FEF0D3}"/>
              </a:ext>
            </a:extLst>
          </p:cNvPr>
          <p:cNvSpPr/>
          <p:nvPr/>
        </p:nvSpPr>
        <p:spPr>
          <a:xfrm>
            <a:off x="2752344" y="4280131"/>
            <a:ext cx="1487424" cy="6339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+mj-ea"/>
                <a:ea typeface="+mj-ea"/>
              </a:rPr>
              <a:t>StoreFactory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2A1790-4EAE-4517-8C76-69C36AD185D3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496056" y="3302473"/>
            <a:ext cx="0" cy="9776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ACD3E92-A401-4872-957D-163C03D844D9}"/>
              </a:ext>
            </a:extLst>
          </p:cNvPr>
          <p:cNvSpPr/>
          <p:nvPr/>
        </p:nvSpPr>
        <p:spPr>
          <a:xfrm>
            <a:off x="597408" y="1853184"/>
            <a:ext cx="3605784" cy="1792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A496A0-A3B2-456F-93EB-5FFFF8B1F8C8}"/>
              </a:ext>
            </a:extLst>
          </p:cNvPr>
          <p:cNvSpPr txBox="1"/>
          <p:nvPr/>
        </p:nvSpPr>
        <p:spPr>
          <a:xfrm>
            <a:off x="438912" y="1863031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代理模式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BAB906E-E18D-47CE-A40B-7BA274C90907}"/>
              </a:ext>
            </a:extLst>
          </p:cNvPr>
          <p:cNvSpPr/>
          <p:nvPr/>
        </p:nvSpPr>
        <p:spPr>
          <a:xfrm>
            <a:off x="4995672" y="4281405"/>
            <a:ext cx="1487424" cy="6339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+mj-ea"/>
                <a:ea typeface="+mj-ea"/>
              </a:rPr>
              <a:t>YiDianDian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C41912-B831-4B1E-9F6D-60CB2A171737}"/>
              </a:ext>
            </a:extLst>
          </p:cNvPr>
          <p:cNvSpPr/>
          <p:nvPr/>
        </p:nvSpPr>
        <p:spPr>
          <a:xfrm>
            <a:off x="4779264" y="3851113"/>
            <a:ext cx="1932432" cy="1194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1498B5C-D805-4D58-8E77-55120ABA1386}"/>
              </a:ext>
            </a:extLst>
          </p:cNvPr>
          <p:cNvSpPr txBox="1"/>
          <p:nvPr/>
        </p:nvSpPr>
        <p:spPr>
          <a:xfrm>
            <a:off x="4983480" y="3859957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单例模式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C3FD55B-DDFC-4646-BB6B-BCAE3A454CA5}"/>
              </a:ext>
            </a:extLst>
          </p:cNvPr>
          <p:cNvSpPr/>
          <p:nvPr/>
        </p:nvSpPr>
        <p:spPr>
          <a:xfrm>
            <a:off x="5001768" y="5858362"/>
            <a:ext cx="1487424" cy="6339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Starbucks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57D7CD-F525-4572-9B76-43ABF7BDD9C4}"/>
              </a:ext>
            </a:extLst>
          </p:cNvPr>
          <p:cNvSpPr/>
          <p:nvPr/>
        </p:nvSpPr>
        <p:spPr>
          <a:xfrm>
            <a:off x="4779264" y="5401571"/>
            <a:ext cx="1932432" cy="1194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A0C88E-927B-4C6B-9E5E-89032CD32CC8}"/>
              </a:ext>
            </a:extLst>
          </p:cNvPr>
          <p:cNvSpPr txBox="1"/>
          <p:nvPr/>
        </p:nvSpPr>
        <p:spPr>
          <a:xfrm>
            <a:off x="4983480" y="5410415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单例模式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D8A6F45-9A8E-416B-9D95-598DC965ACFF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4239768" y="4597123"/>
            <a:ext cx="755904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DC25A7A-EF5F-48F9-A5B1-944C1C7F3624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4239768" y="4597123"/>
            <a:ext cx="762000" cy="157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3083195-5C72-4483-84B5-D338A255F3F3}"/>
              </a:ext>
            </a:extLst>
          </p:cNvPr>
          <p:cNvSpPr/>
          <p:nvPr/>
        </p:nvSpPr>
        <p:spPr>
          <a:xfrm>
            <a:off x="2529840" y="3739602"/>
            <a:ext cx="4370832" cy="2972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B7623F-CB67-4FCD-AF98-BBC4C8985666}"/>
              </a:ext>
            </a:extLst>
          </p:cNvPr>
          <p:cNvSpPr txBox="1"/>
          <p:nvPr/>
        </p:nvSpPr>
        <p:spPr>
          <a:xfrm>
            <a:off x="2703576" y="5953933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工厂模式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CD7C80E-8C8E-4F2D-A0DB-7BB5C779A684}"/>
              </a:ext>
            </a:extLst>
          </p:cNvPr>
          <p:cNvSpPr/>
          <p:nvPr/>
        </p:nvSpPr>
        <p:spPr>
          <a:xfrm>
            <a:off x="5007864" y="1653521"/>
            <a:ext cx="1487424" cy="633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CondiementDecorator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E2FC801-1FEA-4033-839B-1C42CEEBDC0B}"/>
              </a:ext>
            </a:extLst>
          </p:cNvPr>
          <p:cNvSpPr/>
          <p:nvPr/>
        </p:nvSpPr>
        <p:spPr>
          <a:xfrm>
            <a:off x="5001768" y="2645575"/>
            <a:ext cx="1487424" cy="633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PriceServer1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7E9BEC6-13DA-49D5-83CF-BB375D5076F4}"/>
              </a:ext>
            </a:extLst>
          </p:cNvPr>
          <p:cNvCxnSpPr>
            <a:stCxn id="23" idx="0"/>
            <a:endCxn id="36" idx="2"/>
          </p:cNvCxnSpPr>
          <p:nvPr/>
        </p:nvCxnSpPr>
        <p:spPr>
          <a:xfrm flipV="1">
            <a:off x="5739384" y="3279559"/>
            <a:ext cx="6096" cy="100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E26CEC0-B4FA-4D02-BAFF-14F8589F3C3A}"/>
              </a:ext>
            </a:extLst>
          </p:cNvPr>
          <p:cNvSpPr/>
          <p:nvPr/>
        </p:nvSpPr>
        <p:spPr>
          <a:xfrm>
            <a:off x="7101840" y="2645486"/>
            <a:ext cx="1487424" cy="633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MilkTea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48ECA38-2855-4B04-8ED5-98A2078FE4FC}"/>
              </a:ext>
            </a:extLst>
          </p:cNvPr>
          <p:cNvSpPr txBox="1"/>
          <p:nvPr/>
        </p:nvSpPr>
        <p:spPr>
          <a:xfrm>
            <a:off x="2682240" y="3792588"/>
            <a:ext cx="1673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获取商店对象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01E41A6-220B-40F7-B821-E70EB9D41A62}"/>
              </a:ext>
            </a:extLst>
          </p:cNvPr>
          <p:cNvSpPr/>
          <p:nvPr/>
        </p:nvSpPr>
        <p:spPr>
          <a:xfrm>
            <a:off x="4657344" y="480125"/>
            <a:ext cx="1109472" cy="633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Pudding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4EFCC25-BBBE-4CF7-B4DF-87AB969CA2C8}"/>
              </a:ext>
            </a:extLst>
          </p:cNvPr>
          <p:cNvSpPr/>
          <p:nvPr/>
        </p:nvSpPr>
        <p:spPr>
          <a:xfrm>
            <a:off x="6132576" y="470424"/>
            <a:ext cx="1109472" cy="633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RedBean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BAFD6C5-409D-407E-95D1-E9004A6696CD}"/>
              </a:ext>
            </a:extLst>
          </p:cNvPr>
          <p:cNvSpPr/>
          <p:nvPr/>
        </p:nvSpPr>
        <p:spPr>
          <a:xfrm>
            <a:off x="7577328" y="465005"/>
            <a:ext cx="1310640" cy="633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Zhenboye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37FAEE5-994B-4E7A-AA93-6D8C19EF3373}"/>
              </a:ext>
            </a:extLst>
          </p:cNvPr>
          <p:cNvCxnSpPr>
            <a:stCxn id="41" idx="2"/>
            <a:endCxn id="35" idx="0"/>
          </p:cNvCxnSpPr>
          <p:nvPr/>
        </p:nvCxnSpPr>
        <p:spPr>
          <a:xfrm>
            <a:off x="5212080" y="1114109"/>
            <a:ext cx="539496" cy="53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837441B-E251-418F-A307-CE856CC24221}"/>
              </a:ext>
            </a:extLst>
          </p:cNvPr>
          <p:cNvCxnSpPr>
            <a:stCxn id="42" idx="2"/>
            <a:endCxn id="35" idx="0"/>
          </p:cNvCxnSpPr>
          <p:nvPr/>
        </p:nvCxnSpPr>
        <p:spPr>
          <a:xfrm flipH="1">
            <a:off x="5751576" y="1104408"/>
            <a:ext cx="935736" cy="54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2645AF2-9B55-4E17-86EF-012BADCEC43C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5751576" y="1098989"/>
            <a:ext cx="2481072" cy="55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A65707F-977A-4BA9-9AF3-61E470213415}"/>
              </a:ext>
            </a:extLst>
          </p:cNvPr>
          <p:cNvSpPr txBox="1"/>
          <p:nvPr/>
        </p:nvSpPr>
        <p:spPr>
          <a:xfrm>
            <a:off x="5379720" y="1115615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继承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2FE53AD-E9B4-40E4-A55D-92714B8571D1}"/>
              </a:ext>
            </a:extLst>
          </p:cNvPr>
          <p:cNvSpPr txBox="1"/>
          <p:nvPr/>
        </p:nvSpPr>
        <p:spPr>
          <a:xfrm>
            <a:off x="9058656" y="63398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装饰类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986C5A-3D61-478B-9C1E-5538AC09D05D}"/>
              </a:ext>
            </a:extLst>
          </p:cNvPr>
          <p:cNvSpPr txBox="1"/>
          <p:nvPr/>
        </p:nvSpPr>
        <p:spPr>
          <a:xfrm>
            <a:off x="7251192" y="22018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被装饰类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FA8BFC6-764D-451F-AA18-A98BD84AEC33}"/>
              </a:ext>
            </a:extLst>
          </p:cNvPr>
          <p:cNvCxnSpPr>
            <a:stCxn id="36" idx="0"/>
            <a:endCxn id="35" idx="2"/>
          </p:cNvCxnSpPr>
          <p:nvPr/>
        </p:nvCxnSpPr>
        <p:spPr>
          <a:xfrm flipV="1">
            <a:off x="5745480" y="2287505"/>
            <a:ext cx="6096" cy="3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13AAF21-4810-4AEC-B800-E48B34DA51D9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6489192" y="2962478"/>
            <a:ext cx="612648" cy="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928874B-D34E-4EC1-9E0F-CB4267268DBF}"/>
              </a:ext>
            </a:extLst>
          </p:cNvPr>
          <p:cNvSpPr txBox="1"/>
          <p:nvPr/>
        </p:nvSpPr>
        <p:spPr>
          <a:xfrm>
            <a:off x="5245607" y="3404062"/>
            <a:ext cx="101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计价购买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B8CAFE4-8049-4DC6-B822-4F274200C110}"/>
              </a:ext>
            </a:extLst>
          </p:cNvPr>
          <p:cNvSpPr/>
          <p:nvPr/>
        </p:nvSpPr>
        <p:spPr>
          <a:xfrm>
            <a:off x="7272528" y="5858184"/>
            <a:ext cx="1487424" cy="6339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PriceServer2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4671498-4FFC-4B48-973D-2455AB489B97}"/>
              </a:ext>
            </a:extLst>
          </p:cNvPr>
          <p:cNvCxnSpPr>
            <a:stCxn id="26" idx="3"/>
            <a:endCxn id="60" idx="1"/>
          </p:cNvCxnSpPr>
          <p:nvPr/>
        </p:nvCxnSpPr>
        <p:spPr>
          <a:xfrm flipV="1">
            <a:off x="6489192" y="6175176"/>
            <a:ext cx="783336" cy="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4CE19FC-6637-4ABD-B8D9-EE32614F0A57}"/>
              </a:ext>
            </a:extLst>
          </p:cNvPr>
          <p:cNvSpPr/>
          <p:nvPr/>
        </p:nvSpPr>
        <p:spPr>
          <a:xfrm>
            <a:off x="7324344" y="4328517"/>
            <a:ext cx="1149096" cy="6339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Espresso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4132F77-ED53-46C4-B36D-9226378FBCED}"/>
              </a:ext>
            </a:extLst>
          </p:cNvPr>
          <p:cNvSpPr/>
          <p:nvPr/>
        </p:nvSpPr>
        <p:spPr>
          <a:xfrm>
            <a:off x="8677656" y="4318816"/>
            <a:ext cx="868136" cy="6339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Latte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A4CB6B4-0883-4C2E-8D82-6E2658116D06}"/>
              </a:ext>
            </a:extLst>
          </p:cNvPr>
          <p:cNvSpPr/>
          <p:nvPr/>
        </p:nvSpPr>
        <p:spPr>
          <a:xfrm>
            <a:off x="9816356" y="4328517"/>
            <a:ext cx="868136" cy="6339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Milk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1466E77-90D0-46E9-AD7A-3B9C13FD1F99}"/>
              </a:ext>
            </a:extLst>
          </p:cNvPr>
          <p:cNvSpPr txBox="1"/>
          <p:nvPr/>
        </p:nvSpPr>
        <p:spPr>
          <a:xfrm>
            <a:off x="9006839" y="388412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策略类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7D32524-27B1-4A04-99A5-75EFC3E4D07E}"/>
              </a:ext>
            </a:extLst>
          </p:cNvPr>
          <p:cNvSpPr/>
          <p:nvPr/>
        </p:nvSpPr>
        <p:spPr>
          <a:xfrm>
            <a:off x="10955056" y="4302569"/>
            <a:ext cx="868136" cy="6339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Milk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9482AF9-90D4-49CB-B503-A79AEB5217B6}"/>
              </a:ext>
            </a:extLst>
          </p:cNvPr>
          <p:cNvCxnSpPr>
            <a:cxnSpLocks/>
            <a:stCxn id="63" idx="2"/>
            <a:endCxn id="60" idx="0"/>
          </p:cNvCxnSpPr>
          <p:nvPr/>
        </p:nvCxnSpPr>
        <p:spPr>
          <a:xfrm>
            <a:off x="7898892" y="4962501"/>
            <a:ext cx="117348" cy="89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1BBD5F4-21ED-438D-9823-F542FFC53E03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 flipH="1">
            <a:off x="8016240" y="4952800"/>
            <a:ext cx="1095484" cy="90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690A5EE-DAA3-4EF8-BD7F-266A706F2B23}"/>
              </a:ext>
            </a:extLst>
          </p:cNvPr>
          <p:cNvCxnSpPr>
            <a:cxnSpLocks/>
            <a:stCxn id="65" idx="2"/>
            <a:endCxn id="60" idx="0"/>
          </p:cNvCxnSpPr>
          <p:nvPr/>
        </p:nvCxnSpPr>
        <p:spPr>
          <a:xfrm flipH="1">
            <a:off x="8016240" y="4962501"/>
            <a:ext cx="2234184" cy="89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7D1E7F6-833D-449A-A370-2A455F403F3D}"/>
              </a:ext>
            </a:extLst>
          </p:cNvPr>
          <p:cNvCxnSpPr>
            <a:cxnSpLocks/>
            <a:stCxn id="67" idx="2"/>
            <a:endCxn id="60" idx="0"/>
          </p:cNvCxnSpPr>
          <p:nvPr/>
        </p:nvCxnSpPr>
        <p:spPr>
          <a:xfrm flipH="1">
            <a:off x="8016240" y="4936553"/>
            <a:ext cx="3372884" cy="92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6647B132-56C7-4742-9217-7940DF4C3181}"/>
              </a:ext>
            </a:extLst>
          </p:cNvPr>
          <p:cNvSpPr/>
          <p:nvPr/>
        </p:nvSpPr>
        <p:spPr>
          <a:xfrm>
            <a:off x="4575048" y="224936"/>
            <a:ext cx="5446776" cy="3137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F6362BB-8B93-4033-A68E-9C2170615A09}"/>
              </a:ext>
            </a:extLst>
          </p:cNvPr>
          <p:cNvSpPr txBox="1"/>
          <p:nvPr/>
        </p:nvSpPr>
        <p:spPr>
          <a:xfrm>
            <a:off x="8566404" y="1557801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装饰器模式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04C841D-5C47-4ADF-8E29-499A92095A22}"/>
              </a:ext>
            </a:extLst>
          </p:cNvPr>
          <p:cNvSpPr/>
          <p:nvPr/>
        </p:nvSpPr>
        <p:spPr>
          <a:xfrm>
            <a:off x="7092968" y="3731633"/>
            <a:ext cx="4855192" cy="2972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C438504-0E5C-4320-8C25-247402276818}"/>
              </a:ext>
            </a:extLst>
          </p:cNvPr>
          <p:cNvSpPr txBox="1"/>
          <p:nvPr/>
        </p:nvSpPr>
        <p:spPr>
          <a:xfrm>
            <a:off x="10107440" y="5837121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策略模式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E2F4FCA-93FC-4159-9306-19F3C9451C8D}"/>
              </a:ext>
            </a:extLst>
          </p:cNvPr>
          <p:cNvSpPr txBox="1"/>
          <p:nvPr/>
        </p:nvSpPr>
        <p:spPr>
          <a:xfrm>
            <a:off x="6512055" y="5885389"/>
            <a:ext cx="75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计价购买</a:t>
            </a:r>
          </a:p>
        </p:txBody>
      </p:sp>
    </p:spTree>
    <p:extLst>
      <p:ext uri="{BB962C8B-B14F-4D97-AF65-F5344CB8AC3E}">
        <p14:creationId xmlns:p14="http://schemas.microsoft.com/office/powerpoint/2010/main" val="153348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上机作业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3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D8FAC7-529D-45B0-8B0A-BE5D8F7E0045}"/>
              </a:ext>
            </a:extLst>
          </p:cNvPr>
          <p:cNvSpPr txBox="1"/>
          <p:nvPr/>
        </p:nvSpPr>
        <p:spPr>
          <a:xfrm>
            <a:off x="1469136" y="1728884"/>
            <a:ext cx="9253728" cy="425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用户不能直接购买商品，需通过代理模式由代理购买商品，向代理提交商店和配料信息（</a:t>
            </a:r>
            <a:r>
              <a:rPr lang="zh-CN" altLang="en-US" sz="1600" dirty="0">
                <a:solidFill>
                  <a:srgbClr val="C00000"/>
                </a:solidFill>
                <a:latin typeface="+mj-ea"/>
                <a:ea typeface="+mj-ea"/>
              </a:rPr>
              <a:t>本体模拟的是代理购物，所以采用代理模式</a:t>
            </a:r>
            <a:r>
              <a:rPr lang="zh-CN" altLang="en-US" sz="1600" dirty="0">
                <a:latin typeface="+mj-ea"/>
                <a:ea typeface="+mj-ea"/>
              </a:rPr>
              <a:t>）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代理通过工厂模式获取相应的商店对象，通过该对象调用其购物的方法，将用户提交的配料作为参数提供给购物方法，完成购物（</a:t>
            </a:r>
            <a:r>
              <a:rPr lang="zh-CN" altLang="en-US" sz="1600" dirty="0">
                <a:solidFill>
                  <a:srgbClr val="C00000"/>
                </a:solidFill>
                <a:latin typeface="+mj-ea"/>
                <a:ea typeface="+mj-ea"/>
              </a:rPr>
              <a:t>代理可以选择不同的商店，所以利用工厂模式生产对应的对象</a:t>
            </a:r>
            <a:r>
              <a:rPr lang="zh-CN" altLang="en-US" sz="1600" dirty="0">
                <a:latin typeface="+mj-ea"/>
                <a:ea typeface="+mj-ea"/>
              </a:rPr>
              <a:t>）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每个商店采用单例模式生成对象（</a:t>
            </a:r>
            <a:r>
              <a:rPr lang="zh-CN" altLang="en-US" sz="1600" dirty="0">
                <a:solidFill>
                  <a:srgbClr val="C00000"/>
                </a:solidFill>
                <a:latin typeface="+mj-ea"/>
                <a:ea typeface="+mj-ea"/>
              </a:rPr>
              <a:t>商店只有唯一的一家，所以可用单例模式</a:t>
            </a:r>
            <a:r>
              <a:rPr lang="zh-CN" altLang="en-US" sz="1600" dirty="0">
                <a:latin typeface="+mj-ea"/>
                <a:ea typeface="+mj-ea"/>
              </a:rPr>
              <a:t>）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>
                <a:latin typeface="+mj-ea"/>
                <a:ea typeface="+mj-ea"/>
              </a:rPr>
              <a:t>YiDianDian</a:t>
            </a:r>
            <a:r>
              <a:rPr lang="zh-CN" altLang="en-US" sz="1600" dirty="0">
                <a:latin typeface="+mj-ea"/>
                <a:ea typeface="+mj-ea"/>
              </a:rPr>
              <a:t>采用装饰器模式进行计价，即在基础奶茶基础上，不断进行配料装饰，一层套一层的完成最终价格和搭配的计算（</a:t>
            </a:r>
            <a:r>
              <a:rPr lang="zh-CN" altLang="en-US" sz="1600" dirty="0">
                <a:solidFill>
                  <a:srgbClr val="C00000"/>
                </a:solidFill>
                <a:latin typeface="+mj-ea"/>
                <a:ea typeface="+mj-ea"/>
              </a:rPr>
              <a:t>每增加一个配料都是在原有基础上增加相应的金额和搭配的结果，可以用装饰器模式</a:t>
            </a:r>
            <a:r>
              <a:rPr lang="zh-CN" altLang="en-US" sz="1600" dirty="0">
                <a:latin typeface="+mj-ea"/>
                <a:ea typeface="+mj-ea"/>
              </a:rPr>
              <a:t>）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>
                <a:latin typeface="+mj-ea"/>
                <a:ea typeface="+mj-ea"/>
              </a:rPr>
              <a:t>Starbucks</a:t>
            </a:r>
            <a:r>
              <a:rPr lang="zh-CN" altLang="en-US" sz="1600" dirty="0">
                <a:latin typeface="+mj-ea"/>
                <a:ea typeface="+mj-ea"/>
              </a:rPr>
              <a:t>采用策略模式进行计价，即在基础咖啡的基础上，不断增加不同的配料策略，一个接一个的完成最终价格和搭配的计算（</a:t>
            </a:r>
            <a:r>
              <a:rPr lang="zh-CN" altLang="en-US" sz="1600" dirty="0">
                <a:solidFill>
                  <a:srgbClr val="C00000"/>
                </a:solidFill>
                <a:latin typeface="+mj-ea"/>
                <a:ea typeface="+mj-ea"/>
              </a:rPr>
              <a:t>每增加一个配料都是在基础咖啡的基础上添加了一个策略，可以用策略模式</a:t>
            </a:r>
            <a:r>
              <a:rPr lang="zh-CN" altLang="en-US" sz="1600" dirty="0">
                <a:latin typeface="+mj-ea"/>
                <a:ea typeface="+mj-ea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1C66CF-CD1C-4DE8-B477-C466A9FCF3B0}"/>
              </a:ext>
            </a:extLst>
          </p:cNvPr>
          <p:cNvSpPr txBox="1"/>
          <p:nvPr/>
        </p:nvSpPr>
        <p:spPr>
          <a:xfrm>
            <a:off x="4626864" y="1059366"/>
            <a:ext cx="293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设计说明</a:t>
            </a:r>
          </a:p>
        </p:txBody>
      </p:sp>
    </p:spTree>
    <p:extLst>
      <p:ext uri="{BB962C8B-B14F-4D97-AF65-F5344CB8AC3E}">
        <p14:creationId xmlns:p14="http://schemas.microsoft.com/office/powerpoint/2010/main" val="107832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70465</TotalTime>
  <Words>1036</Words>
  <Application>Microsoft Office PowerPoint</Application>
  <PresentationFormat>宽屏</PresentationFormat>
  <Paragraphs>133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主题​​</vt:lpstr>
      <vt:lpstr>上机作业3</vt:lpstr>
      <vt:lpstr>上机作业3</vt:lpstr>
      <vt:lpstr>上机作业3</vt:lpstr>
      <vt:lpstr>上机作业3</vt:lpstr>
      <vt:lpstr>上机作业3</vt:lpstr>
      <vt:lpstr>上机作业3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Research</dc:title>
  <dc:creator>微软用户</dc:creator>
  <cp:lastModifiedBy>微软用户</cp:lastModifiedBy>
  <cp:revision>1369</cp:revision>
  <dcterms:created xsi:type="dcterms:W3CDTF">2018-08-07T00:13:31Z</dcterms:created>
  <dcterms:modified xsi:type="dcterms:W3CDTF">2018-10-27T01:43:21Z</dcterms:modified>
</cp:coreProperties>
</file>