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5" r:id="rId2"/>
    <p:sldId id="275" r:id="rId3"/>
    <p:sldId id="273" r:id="rId4"/>
    <p:sldId id="274" r:id="rId5"/>
    <p:sldId id="276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7" r:id="rId14"/>
    <p:sldId id="279" r:id="rId15"/>
    <p:sldId id="278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5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2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4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0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1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1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1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1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2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2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3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5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3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6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6057-6B14-400E-9B53-5F983FCEEFA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599F-80B3-4291-8112-25894F2B9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量化投资策略研究探讨</a:t>
            </a:r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2018/04/28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主要流程和方法探讨三：策略研究</a:t>
            </a:r>
          </a:p>
        </p:txBody>
      </p:sp>
      <p:sp>
        <p:nvSpPr>
          <p:cNvPr id="10485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:		</a:t>
            </a:r>
            <a:r>
              <a:rPr lang="zh-CN" altLang="en-US" dirty="0"/>
              <a:t>图、表</a:t>
            </a:r>
            <a:endParaRPr lang="en-US" altLang="zh-CN" dirty="0"/>
          </a:p>
          <a:p>
            <a:r>
              <a:rPr lang="zh-CN" altLang="en-US" dirty="0"/>
              <a:t>结果解读</a:t>
            </a:r>
            <a:r>
              <a:rPr lang="en-US" altLang="zh-CN" dirty="0"/>
              <a:t>: 		</a:t>
            </a:r>
            <a:r>
              <a:rPr lang="zh-CN" altLang="en-US" dirty="0"/>
              <a:t>评估分解</a:t>
            </a:r>
            <a:r>
              <a:rPr lang="en-US" altLang="zh-CN" dirty="0"/>
              <a:t>, </a:t>
            </a:r>
            <a:r>
              <a:rPr lang="zh-CN" altLang="en-US" dirty="0"/>
              <a:t>优点和局限性，收益和风险，适用范围，压力敏感性分析，样本外测试</a:t>
            </a:r>
            <a:endParaRPr lang="en-US" altLang="zh-CN" dirty="0"/>
          </a:p>
          <a:p>
            <a:r>
              <a:rPr lang="zh-CN" altLang="en-US" dirty="0"/>
              <a:t>小规模实盘测试</a:t>
            </a:r>
            <a:endParaRPr lang="en-US" altLang="zh-CN" dirty="0"/>
          </a:p>
          <a:p>
            <a:r>
              <a:rPr lang="zh-CN" altLang="en-US" dirty="0"/>
              <a:t>多策略组合配置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主要流程和方法探讨四：维护升级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生产环境部署：数据交易接口，模拟交易，实盘</a:t>
            </a:r>
            <a:endParaRPr lang="en-US" altLang="zh-CN" dirty="0"/>
          </a:p>
          <a:p>
            <a:r>
              <a:rPr lang="zh-CN" altLang="en-US" dirty="0"/>
              <a:t>实盘效果：</a:t>
            </a:r>
            <a:r>
              <a:rPr lang="en-US" altLang="zh-CN" dirty="0"/>
              <a:t>	</a:t>
            </a:r>
            <a:r>
              <a:rPr lang="zh-CN" altLang="en-US" dirty="0"/>
              <a:t>跟踪监控，评判</a:t>
            </a:r>
            <a:endParaRPr lang="en-US" altLang="zh-CN" dirty="0"/>
          </a:p>
          <a:p>
            <a:r>
              <a:rPr lang="zh-CN" altLang="en-US" dirty="0"/>
              <a:t>风险控制：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策略升级，市场博弈，进化。。。回到步骤一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主要流程和方法探讨五：团队</a:t>
            </a:r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r>
              <a:rPr lang="en-US" altLang="zh-CN" dirty="0"/>
              <a:t>:	 </a:t>
            </a:r>
            <a:r>
              <a:rPr lang="zh-CN" altLang="en-US" dirty="0"/>
              <a:t>策略类别，数据类别，工具类别，流程类别</a:t>
            </a:r>
            <a:endParaRPr lang="en-US" altLang="zh-CN" dirty="0"/>
          </a:p>
          <a:p>
            <a:r>
              <a:rPr lang="zh-CN" altLang="en-US" dirty="0"/>
              <a:t>共享：</a:t>
            </a:r>
            <a:r>
              <a:rPr lang="en-US" altLang="zh-CN" dirty="0"/>
              <a:t>	</a:t>
            </a:r>
            <a:r>
              <a:rPr lang="zh-CN" altLang="en-US" dirty="0"/>
              <a:t>基础工具和数据，</a:t>
            </a:r>
            <a:endParaRPr lang="en-US" altLang="zh-CN" dirty="0"/>
          </a:p>
          <a:p>
            <a:r>
              <a:rPr lang="zh-CN" altLang="en-US" dirty="0"/>
              <a:t>讨论：</a:t>
            </a:r>
            <a:r>
              <a:rPr lang="en-US" altLang="zh-CN" dirty="0"/>
              <a:t>	</a:t>
            </a:r>
            <a:r>
              <a:rPr lang="zh-CN" altLang="en-US" dirty="0"/>
              <a:t>思路扩展和借鉴</a:t>
            </a:r>
            <a:endParaRPr lang="en-US" altLang="zh-CN" dirty="0"/>
          </a:p>
          <a:p>
            <a:r>
              <a:rPr lang="en-US" altLang="zh-CN" dirty="0"/>
              <a:t>Double test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B863-D109-48B7-A699-CF2D9F0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二八轮动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21BC-C801-4CCE-852A-F23CBEB0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一、二八轮动策略介绍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　　“二八轮动”现象在中国股市可谓是人皆晓知，体现在行情上就是：在沪深300指数内的蓝筹股与中证500指数内的小盘股进行轮流上涨的现象，因为沪深300指数内的蓝筹股市值权重大，占比达到80%，而中证500指数内的小盘股市值权重小，占比仅有20%，也就简称为“二八轮动”。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二、策略核心逻辑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         二八轮动主要是通过衡量沪深300指数与中证500指数内的动量效应，来决定操作对象和仓位控制。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        衡量的算法：指数昨日收盘价与20日前的收盘价进行涨跌幅计算，最终动量就是涨跌幅度值。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        具体的操作：如果两个指数的都是下跌，则空仓，反之，则买入上涨幅度较大的那个指数。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        交易标的: 沪深300ETF基金和中证500ETF基金。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769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0B1FD-49F0-4328-B721-AD4EF233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45038-2421-4DB8-9496-289EB46F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1AA5D4F-D64E-4F77-B497-CDBA8107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3" y="307639"/>
            <a:ext cx="11102603" cy="65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FF93A-6998-4A42-8E54-3ACCF42F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多因子模型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D0E15-A5CB-4E49-9566-18E0CFA3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现实生活中，人们择偶有一系列标准，比如：身高、体重、气质、学历等等，其中这每一项都是一个择偶因子， 但最后敲定的那位一定是多个择偶因子整合结果。金融市场上的因子也是如此，投资者在交易的过程中，基于一定的标准选择股票和买卖时机，而这些标准就是因子，最终的选股结果就是多个因子的整合。</a:t>
            </a:r>
          </a:p>
          <a:p>
            <a:r>
              <a:rPr lang="zh-CN" altLang="en-US" sz="2000" dirty="0"/>
              <a:t> 俗话说“不要把所有的鸡蛋放进一个篮子”，尤其是在投资这件事上。投资者之所以偏向多因子组合，而不是 单因子的出发点是控制并管理风险。单个因子由于时效性，投资者在未来一段行情内可能面临因 子失效而导致亏损，而多因子则由于因子数量增加，同时导致多个因子一起失效的可能性下降。</a:t>
            </a:r>
          </a:p>
        </p:txBody>
      </p:sp>
    </p:spTree>
    <p:extLst>
      <p:ext uri="{BB962C8B-B14F-4D97-AF65-F5344CB8AC3E}">
        <p14:creationId xmlns:p14="http://schemas.microsoft.com/office/powerpoint/2010/main" val="406030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E5FA-9656-4BEE-8311-A7C46722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04706-28EC-4892-A324-D58B2B2E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A84917-FE28-48D3-A0FC-E64A17B2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5" y="226456"/>
            <a:ext cx="10906400" cy="64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0F125-AE1A-478A-A560-4CEF5B38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91317-EED3-4F8C-A966-027B384E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Python</a:t>
            </a:r>
            <a:r>
              <a:rPr lang="zh-CN" altLang="zh-CN" sz="1800" dirty="0">
                <a:latin typeface="+mn-ea"/>
                <a:sym typeface="+mn-ea"/>
              </a:rPr>
              <a:t>学习网站推荐：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  <a:sym typeface="+mn-ea"/>
              </a:rPr>
              <a:t>         菜鸟教程：http://www.runoob.com/python/python-intro.html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  <a:sym typeface="+mn-ea"/>
              </a:rPr>
              <a:t>         廖雪峰</a:t>
            </a:r>
            <a:r>
              <a:rPr lang="en-US" altLang="zh-CN" sz="1800" dirty="0">
                <a:latin typeface="+mn-ea"/>
                <a:sym typeface="+mn-ea"/>
              </a:rPr>
              <a:t>Python</a:t>
            </a:r>
            <a:r>
              <a:rPr lang="zh-CN" altLang="zh-CN" sz="1800" dirty="0">
                <a:latin typeface="+mn-ea"/>
                <a:sym typeface="+mn-ea"/>
              </a:rPr>
              <a:t>教程 ：https://www.liaoxuefeng.com/wiki/0014316089557264a6b348958f449949df42a6d3a2e542c000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  <a:sym typeface="+mn-ea"/>
              </a:rPr>
              <a:t>         零基础入门学习Python</a:t>
            </a:r>
            <a:r>
              <a:rPr lang="en-US" altLang="zh-CN" sz="1800" dirty="0">
                <a:latin typeface="+mn-ea"/>
                <a:sym typeface="+mn-ea"/>
              </a:rPr>
              <a:t>—</a:t>
            </a:r>
            <a:r>
              <a:rPr lang="zh-CN" altLang="en-US" sz="1800" dirty="0">
                <a:latin typeface="+mn-ea"/>
                <a:sym typeface="+mn-ea"/>
              </a:rPr>
              <a:t>网易云课堂免费课程：</a:t>
            </a:r>
            <a:r>
              <a:rPr lang="zh-CN" altLang="zh-CN" sz="1800" dirty="0">
                <a:latin typeface="+mn-ea"/>
                <a:sym typeface="+mn-ea"/>
              </a:rPr>
              <a:t>http://study.163.com/course/introduction/378003.htm</a:t>
            </a:r>
          </a:p>
          <a:p>
            <a:r>
              <a:rPr lang="zh-CN" altLang="en-US" sz="1800" dirty="0">
                <a:latin typeface="+mn-ea"/>
                <a:sym typeface="+mn-ea"/>
              </a:rPr>
              <a:t>论坛交流推荐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  <a:sym typeface="+mn-ea"/>
              </a:rPr>
              <a:t>         极客量化论坛：http://www.geeksquant.com/forum.php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  <a:sym typeface="+mn-ea"/>
              </a:rPr>
              <a:t>         </a:t>
            </a:r>
            <a:r>
              <a:rPr lang="en-US" altLang="zh-CN" sz="1800" dirty="0">
                <a:latin typeface="+mn-ea"/>
                <a:sym typeface="+mn-ea"/>
              </a:rPr>
              <a:t>V2EX—Python</a:t>
            </a:r>
            <a:r>
              <a:rPr lang="zh-CN" altLang="zh-CN" sz="1800" dirty="0">
                <a:latin typeface="+mn-ea"/>
                <a:sym typeface="+mn-ea"/>
              </a:rPr>
              <a:t>交流论坛</a:t>
            </a:r>
            <a:r>
              <a:rPr lang="zh-CN" altLang="en-US" sz="1800" dirty="0">
                <a:latin typeface="+mn-ea"/>
                <a:sym typeface="+mn-ea"/>
              </a:rPr>
              <a:t>：</a:t>
            </a:r>
            <a:r>
              <a:rPr lang="zh-CN" altLang="zh-CN" sz="1800" dirty="0">
                <a:latin typeface="+mn-ea"/>
                <a:sym typeface="+mn-ea"/>
              </a:rPr>
              <a:t>https://www.v2ex.com/</a:t>
            </a:r>
          </a:p>
          <a:p>
            <a:r>
              <a:rPr lang="zh-CN" altLang="en-US" sz="1800" dirty="0">
                <a:latin typeface="+mn-ea"/>
                <a:sym typeface="+mn-ea"/>
              </a:rPr>
              <a:t>书籍推荐：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  <a:sym typeface="+mn-ea"/>
              </a:rPr>
              <a:t>       《打开量化投资的黑箱》《价值评估》《战胜华尔街》 《财务会计教程》</a:t>
            </a:r>
            <a:endParaRPr lang="zh-CN" altLang="zh-CN" sz="1800" dirty="0">
              <a:latin typeface="+mn-ea"/>
              <a:sym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66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8953FC-F520-4999-92B6-AE3491A30B3A}"/>
              </a:ext>
            </a:extLst>
          </p:cNvPr>
          <p:cNvSpPr txBox="1"/>
          <p:nvPr/>
        </p:nvSpPr>
        <p:spPr>
          <a:xfrm>
            <a:off x="3020695" y="3002915"/>
            <a:ext cx="3580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BD399-7C97-4B86-900D-FBF6F81FC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01" y="2294943"/>
            <a:ext cx="2457451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1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2C29BB-FB3F-4436-877C-474904F6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1" y="710882"/>
            <a:ext cx="11322685" cy="54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F46479C-9963-4BDC-B36B-265CB97E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什么是量化投资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3871FA-BA02-45BD-B6DC-B3D8AA86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量化投资是指通过数量化方式及计算机程序化发出买卖指令，以获取稳定收益为目的的交易方式。</a:t>
            </a:r>
          </a:p>
        </p:txBody>
      </p:sp>
    </p:spTree>
    <p:extLst>
      <p:ext uri="{BB962C8B-B14F-4D97-AF65-F5344CB8AC3E}">
        <p14:creationId xmlns:p14="http://schemas.microsoft.com/office/powerpoint/2010/main" val="1398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8F119-30C0-428B-98BF-FF5E5DAE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量化投资的优势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B9EF90-7C05-4F28-949C-962F1ABF281D}"/>
              </a:ext>
            </a:extLst>
          </p:cNvPr>
          <p:cNvSpPr txBox="1"/>
          <p:nvPr/>
        </p:nvSpPr>
        <p:spPr>
          <a:xfrm>
            <a:off x="1043316" y="1568732"/>
            <a:ext cx="96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D7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纪律性：</a:t>
            </a:r>
            <a:r>
              <a:rPr lang="zh-CN" altLang="en-US" dirty="0">
                <a:solidFill>
                  <a:srgbClr val="6F7D84"/>
                </a:solidFill>
                <a:latin typeface="+mn-ea"/>
              </a:rPr>
              <a:t>严格执行，规避人性的弱点（如贪婪、恐惧、侥幸心理）。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FEB1BC-5354-430C-8FCB-3A6BFEBA2031}"/>
              </a:ext>
            </a:extLst>
          </p:cNvPr>
          <p:cNvSpPr txBox="1"/>
          <p:nvPr/>
        </p:nvSpPr>
        <p:spPr>
          <a:xfrm>
            <a:off x="1043317" y="2468329"/>
            <a:ext cx="96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D7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系统性：</a:t>
            </a:r>
            <a:r>
              <a:rPr lang="zh-CN" altLang="en-US" dirty="0">
                <a:solidFill>
                  <a:srgbClr val="6D7C83"/>
                </a:solidFill>
              </a:rPr>
              <a:t>多层次的量化模型、多角度的分析及海量数据的分析等。</a:t>
            </a:r>
            <a:endParaRPr lang="zh-CN" altLang="en-US" dirty="0">
              <a:solidFill>
                <a:srgbClr val="6D7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1D4D2B-41F5-4715-A2EA-8DC27C99AEC5}"/>
              </a:ext>
            </a:extLst>
          </p:cNvPr>
          <p:cNvSpPr txBox="1"/>
          <p:nvPr/>
        </p:nvSpPr>
        <p:spPr>
          <a:xfrm>
            <a:off x="1043317" y="3331910"/>
            <a:ext cx="96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D7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及时性：</a:t>
            </a:r>
            <a:r>
              <a:rPr lang="zh-CN" altLang="en-US" dirty="0">
                <a:solidFill>
                  <a:srgbClr val="6D7C83"/>
                </a:solidFill>
              </a:rPr>
              <a:t>快速跟踪市场变化，及时挖掘新的交易机会。</a:t>
            </a:r>
            <a:endParaRPr lang="zh-CN" altLang="en-US" dirty="0">
              <a:solidFill>
                <a:srgbClr val="6D7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27F23162-7F3D-4619-8438-4D6F61C2EE08}"/>
              </a:ext>
            </a:extLst>
          </p:cNvPr>
          <p:cNvSpPr txBox="1"/>
          <p:nvPr/>
        </p:nvSpPr>
        <p:spPr>
          <a:xfrm>
            <a:off x="998680" y="4349839"/>
            <a:ext cx="96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6D7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准确性：</a:t>
            </a:r>
            <a:r>
              <a:rPr lang="zh-CN" altLang="en-US" dirty="0">
                <a:solidFill>
                  <a:srgbClr val="6D7C83"/>
                </a:solidFill>
                <a:latin typeface="+mn-ea"/>
              </a:rPr>
              <a:t>准确客观评价交易机会，克服主观情绪偏差，克服认知偏差</a:t>
            </a:r>
            <a:r>
              <a:rPr lang="zh-CN" altLang="en-US" dirty="0">
                <a:solidFill>
                  <a:srgbClr val="6D7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E79925B1-B46C-4898-AF72-B74E193FDCCB}"/>
              </a:ext>
            </a:extLst>
          </p:cNvPr>
          <p:cNvSpPr txBox="1"/>
          <p:nvPr/>
        </p:nvSpPr>
        <p:spPr>
          <a:xfrm>
            <a:off x="1043317" y="5342271"/>
            <a:ext cx="96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6D7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分散化：</a:t>
            </a:r>
            <a:r>
              <a:rPr lang="zh-CN" altLang="en-US" dirty="0">
                <a:solidFill>
                  <a:srgbClr val="6D7C82"/>
                </a:solidFill>
                <a:latin typeface="+mn-ea"/>
              </a:rPr>
              <a:t>分散化投资标的，严控风险。</a:t>
            </a:r>
          </a:p>
        </p:txBody>
      </p:sp>
    </p:spTree>
    <p:extLst>
      <p:ext uri="{BB962C8B-B14F-4D97-AF65-F5344CB8AC3E}">
        <p14:creationId xmlns:p14="http://schemas.microsoft.com/office/powerpoint/2010/main" val="34321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BADB3-A3C6-4BD6-A83C-D509945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常见的量化策略类型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1F2A2-BCCF-4FC1-9509-D8666CAB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量化选股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多因子选股、风格轮动、行业轮动、资金流、趋势跟踪等</a:t>
            </a:r>
          </a:p>
          <a:p>
            <a:r>
              <a:rPr lang="zh-CN" altLang="en-US" dirty="0">
                <a:latin typeface="+mn-ea"/>
              </a:rPr>
              <a:t>量化择时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牛熊线、市场情绪、趋势跟踪、异常指标等</a:t>
            </a:r>
          </a:p>
          <a:p>
            <a:r>
              <a:rPr lang="zh-CN" altLang="en-US" dirty="0">
                <a:latin typeface="+mn-ea"/>
              </a:rPr>
              <a:t>统计套利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配对交易、股指期货套利、商品期货套利、期权套利等等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11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>
          <a:xfrm>
            <a:off x="838200" y="310896"/>
            <a:ext cx="10515600" cy="151472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投资</a:t>
            </a:r>
            <a:r>
              <a:rPr lang="en-US" altLang="zh-CN" dirty="0"/>
              <a:t>---</a:t>
            </a:r>
            <a:r>
              <a:rPr lang="zh-CN" altLang="en-US" dirty="0"/>
              <a:t>目标</a:t>
            </a:r>
            <a:br>
              <a:rPr lang="en-US" altLang="zh-CN" dirty="0"/>
            </a:br>
            <a:r>
              <a:rPr lang="zh-CN" altLang="en-US" dirty="0"/>
              <a:t>量化</a:t>
            </a:r>
            <a:r>
              <a:rPr lang="en-US" altLang="zh-CN" dirty="0"/>
              <a:t>---</a:t>
            </a:r>
            <a:r>
              <a:rPr lang="zh-CN" altLang="en-US" dirty="0"/>
              <a:t>目的</a:t>
            </a:r>
            <a:br>
              <a:rPr lang="en-US" altLang="zh-CN" dirty="0"/>
            </a:b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目标：匹配客户需求</a:t>
            </a:r>
            <a:r>
              <a:rPr lang="en-US" altLang="zh-CN" dirty="0"/>
              <a:t>==</a:t>
            </a:r>
            <a:r>
              <a:rPr lang="zh-CN" altLang="en-US" dirty="0"/>
              <a:t>具体的收益风险容量流动性等等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提供策略软件</a:t>
            </a:r>
            <a:r>
              <a:rPr lang="en-US" altLang="zh-CN" dirty="0"/>
              <a:t>,</a:t>
            </a:r>
            <a:r>
              <a:rPr lang="zh-CN" altLang="en-US" dirty="0"/>
              <a:t>咨询报告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自营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资管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r>
              <a:rPr lang="zh-CN" altLang="en-US" dirty="0"/>
              <a:t>量化的目的：优缺点，试用条件，注意事项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主要流程和方法探讨一：准备工作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48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开题：</a:t>
            </a:r>
            <a:r>
              <a:rPr lang="en-US" altLang="zh-CN" dirty="0"/>
              <a:t>		</a:t>
            </a:r>
            <a:r>
              <a:rPr lang="zh-CN" altLang="en-US" dirty="0"/>
              <a:t>文献阅读整理分析，标的确定</a:t>
            </a:r>
            <a:endParaRPr lang="en-US" altLang="zh-CN" dirty="0"/>
          </a:p>
          <a:p>
            <a:r>
              <a:rPr lang="zh-CN" altLang="en-US" dirty="0"/>
              <a:t>数据准备：</a:t>
            </a:r>
            <a:r>
              <a:rPr lang="en-US" altLang="zh-CN" dirty="0"/>
              <a:t>	</a:t>
            </a:r>
            <a:r>
              <a:rPr lang="zh-CN" altLang="en-US" dirty="0"/>
              <a:t>数据库（落地与否），股票池，数据清洗</a:t>
            </a:r>
            <a:endParaRPr lang="en-US" altLang="zh-CN" dirty="0"/>
          </a:p>
          <a:p>
            <a:r>
              <a:rPr lang="zh-CN" altLang="en-US" dirty="0"/>
              <a:t>工具：</a:t>
            </a:r>
            <a:r>
              <a:rPr lang="en-US" altLang="zh-CN" dirty="0"/>
              <a:t>		</a:t>
            </a:r>
            <a:r>
              <a:rPr lang="zh-CN" altLang="en-US" dirty="0"/>
              <a:t>分析，编程，展示，验证工具</a:t>
            </a:r>
            <a:r>
              <a:rPr lang="en-US" altLang="zh-CN" dirty="0"/>
              <a:t>(basic tools)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主要流程和方法探讨二：初步分析</a:t>
            </a:r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数据的属性：</a:t>
            </a:r>
            <a:r>
              <a:rPr lang="en-US" altLang="zh-CN" dirty="0"/>
              <a:t>		</a:t>
            </a:r>
            <a:r>
              <a:rPr lang="zh-CN" altLang="en-US" dirty="0"/>
              <a:t>频率，分布特征，结构特征</a:t>
            </a:r>
            <a:endParaRPr lang="en-US" altLang="zh-CN" dirty="0"/>
          </a:p>
          <a:p>
            <a:r>
              <a:rPr lang="zh-CN" altLang="en-US" dirty="0"/>
              <a:t>变量关系的图形化：</a:t>
            </a:r>
            <a:r>
              <a:rPr lang="en-US" altLang="zh-CN" dirty="0"/>
              <a:t>	</a:t>
            </a:r>
            <a:r>
              <a:rPr lang="zh-CN" altLang="en-US" dirty="0"/>
              <a:t>柱状图，</a:t>
            </a:r>
            <a:r>
              <a:rPr lang="en-US" altLang="zh-CN" dirty="0"/>
              <a:t> </a:t>
            </a:r>
            <a:r>
              <a:rPr lang="zh-CN" altLang="en-US" dirty="0"/>
              <a:t>散点图，分位图，线性关系</a:t>
            </a:r>
            <a:r>
              <a:rPr lang="en-US" altLang="zh-CN" dirty="0"/>
              <a:t>/</a:t>
            </a:r>
            <a:r>
              <a:rPr lang="zh-CN" altLang="en-US" dirty="0"/>
              <a:t>非线性关系，三维关系</a:t>
            </a:r>
          </a:p>
        </p:txBody>
      </p:sp>
      <p:pic>
        <p:nvPicPr>
          <p:cNvPr id="2097152" name="Picture 2" descr="合并图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1467" y="3352800"/>
            <a:ext cx="4297891" cy="3288371"/>
          </a:xfrm>
          <a:prstGeom prst="rect">
            <a:avLst/>
          </a:prstGeom>
          <a:noFill/>
        </p:spPr>
      </p:pic>
      <p:pic>
        <p:nvPicPr>
          <p:cNvPr id="2097153" name="Picture 4" descr="https://upload.wikimedia.org/wikipedia/commons/1/15/Symmetric-histo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706" y="3149599"/>
            <a:ext cx="2001094" cy="3081062"/>
          </a:xfrm>
          <a:prstGeom prst="rect">
            <a:avLst/>
          </a:prstGeom>
          <a:noFill/>
        </p:spPr>
      </p:pic>
      <p:pic>
        <p:nvPicPr>
          <p:cNvPr id="2097154" name="Picture 6" descr="https://upload.wikimedia.org/wikipedia/commons/1/12/Skewed-r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8307" y="3158065"/>
            <a:ext cx="1940486" cy="3244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主要流程和方法探讨三：方法确立</a:t>
            </a:r>
            <a:endParaRPr lang="zh-CN" altLang="en-US" b="1" dirty="0"/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：排序 </a:t>
            </a:r>
            <a:r>
              <a:rPr lang="en-US" altLang="zh-CN" dirty="0"/>
              <a:t>vs OLS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Black-Scholes vs. stochastic </a:t>
            </a:r>
            <a:r>
              <a:rPr lang="en-US" altLang="zh-CN" dirty="0" err="1"/>
              <a:t>vol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理论基础和假设：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金融理论：</a:t>
            </a:r>
            <a:r>
              <a:rPr lang="en-US" altLang="zh-CN" dirty="0"/>
              <a:t>CAPM, </a:t>
            </a:r>
            <a:r>
              <a:rPr lang="en-US" altLang="zh-CN" dirty="0" err="1"/>
              <a:t>Markovitz</a:t>
            </a:r>
            <a:r>
              <a:rPr lang="en-US" altLang="zh-CN" dirty="0"/>
              <a:t>, B-S, Black-</a:t>
            </a:r>
            <a:r>
              <a:rPr lang="en-US" altLang="zh-CN" dirty="0" err="1"/>
              <a:t>litterman</a:t>
            </a:r>
            <a:r>
              <a:rPr lang="en-US" altLang="zh-CN" dirty="0"/>
              <a:t>, CRR, BDT</a:t>
            </a:r>
          </a:p>
          <a:p>
            <a:r>
              <a:rPr lang="zh-CN" altLang="en-US" dirty="0"/>
              <a:t>统计理论</a:t>
            </a:r>
            <a:r>
              <a:rPr lang="en-US" altLang="zh-CN" dirty="0"/>
              <a:t>: </a:t>
            </a:r>
            <a:r>
              <a:rPr lang="zh-CN" altLang="en-US" dirty="0"/>
              <a:t>时间序列分析（</a:t>
            </a:r>
            <a:r>
              <a:rPr lang="en-US" altLang="zh-CN" dirty="0"/>
              <a:t>OLS, GLS, ARMA, GARCH</a:t>
            </a:r>
            <a:r>
              <a:rPr lang="zh-CN" altLang="en-US" dirty="0"/>
              <a:t>）</a:t>
            </a:r>
            <a:r>
              <a:rPr lang="en-US" altLang="zh-CN" dirty="0"/>
              <a:t>, Optimization,</a:t>
            </a:r>
          </a:p>
          <a:p>
            <a:pPr marL="0" indent="0">
              <a:buNone/>
            </a:pPr>
            <a:r>
              <a:rPr lang="zh-CN" altLang="en-US" dirty="0"/>
              <a:t>机器学习模式识别（</a:t>
            </a:r>
            <a:r>
              <a:rPr lang="en-US" altLang="zh-CN" dirty="0"/>
              <a:t>PCA, </a:t>
            </a:r>
            <a:r>
              <a:rPr lang="en-US" altLang="zh-CN" dirty="0" err="1"/>
              <a:t>Kalman</a:t>
            </a:r>
            <a:r>
              <a:rPr lang="en-US" altLang="zh-CN" dirty="0"/>
              <a:t> filter, SVM, </a:t>
            </a:r>
            <a:r>
              <a:rPr lang="zh-CN" altLang="en-US" dirty="0"/>
              <a:t>决策树）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693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Office 主题</vt:lpstr>
      <vt:lpstr>量化投资策略研究探讨</vt:lpstr>
      <vt:lpstr>PowerPoint 演示文稿</vt:lpstr>
      <vt:lpstr>什么是量化投资</vt:lpstr>
      <vt:lpstr>量化投资的优势</vt:lpstr>
      <vt:lpstr>常见的量化策略类型</vt:lpstr>
      <vt:lpstr>投资---目标 量化---目的   </vt:lpstr>
      <vt:lpstr>主要流程和方法探讨一：准备工作 </vt:lpstr>
      <vt:lpstr>主要流程和方法探讨二：初步分析</vt:lpstr>
      <vt:lpstr>主要流程和方法探讨三：方法确立</vt:lpstr>
      <vt:lpstr>主要流程和方法探讨三：策略研究</vt:lpstr>
      <vt:lpstr>主要流程和方法探讨四：维护升级</vt:lpstr>
      <vt:lpstr>主要流程和方法探讨五：团队</vt:lpstr>
      <vt:lpstr>二八轮动</vt:lpstr>
      <vt:lpstr>PowerPoint 演示文稿</vt:lpstr>
      <vt:lpstr>多因子模型</vt:lpstr>
      <vt:lpstr>PowerPoint 演示文稿</vt:lpstr>
      <vt:lpstr>推荐学习资料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量化投资策略研究探讨</dc:title>
  <dc:creator>guoqiang</dc:creator>
  <cp:lastModifiedBy>潘传义</cp:lastModifiedBy>
  <cp:revision>4</cp:revision>
  <dcterms:created xsi:type="dcterms:W3CDTF">2018-04-24T15:47:58Z</dcterms:created>
  <dcterms:modified xsi:type="dcterms:W3CDTF">2018-05-05T05:04:11Z</dcterms:modified>
</cp:coreProperties>
</file>