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5"/>
  </p:notesMasterIdLst>
  <p:handoutMasterIdLst>
    <p:handoutMasterId r:id="rId116"/>
  </p:handoutMasterIdLst>
  <p:sldIdLst>
    <p:sldId id="256" r:id="rId2"/>
    <p:sldId id="469" r:id="rId3"/>
    <p:sldId id="471" r:id="rId4"/>
    <p:sldId id="546" r:id="rId5"/>
    <p:sldId id="472" r:id="rId6"/>
    <p:sldId id="473" r:id="rId7"/>
    <p:sldId id="547" r:id="rId8"/>
    <p:sldId id="474" r:id="rId9"/>
    <p:sldId id="475" r:id="rId10"/>
    <p:sldId id="476" r:id="rId11"/>
    <p:sldId id="477" r:id="rId12"/>
    <p:sldId id="549" r:id="rId13"/>
    <p:sldId id="550" r:id="rId14"/>
    <p:sldId id="548" r:id="rId15"/>
    <p:sldId id="551" r:id="rId16"/>
    <p:sldId id="552" r:id="rId17"/>
    <p:sldId id="553" r:id="rId18"/>
    <p:sldId id="554" r:id="rId19"/>
    <p:sldId id="555" r:id="rId20"/>
    <p:sldId id="479" r:id="rId21"/>
    <p:sldId id="556" r:id="rId22"/>
    <p:sldId id="480" r:id="rId23"/>
    <p:sldId id="557" r:id="rId24"/>
    <p:sldId id="481" r:id="rId25"/>
    <p:sldId id="566" r:id="rId26"/>
    <p:sldId id="482" r:id="rId27"/>
    <p:sldId id="558" r:id="rId28"/>
    <p:sldId id="483" r:id="rId29"/>
    <p:sldId id="484" r:id="rId30"/>
    <p:sldId id="559" r:id="rId31"/>
    <p:sldId id="485" r:id="rId32"/>
    <p:sldId id="486" r:id="rId33"/>
    <p:sldId id="487" r:id="rId34"/>
    <p:sldId id="560" r:id="rId35"/>
    <p:sldId id="488" r:id="rId36"/>
    <p:sldId id="489" r:id="rId37"/>
    <p:sldId id="490" r:id="rId38"/>
    <p:sldId id="491" r:id="rId39"/>
    <p:sldId id="493" r:id="rId40"/>
    <p:sldId id="561" r:id="rId41"/>
    <p:sldId id="494" r:id="rId42"/>
    <p:sldId id="562" r:id="rId43"/>
    <p:sldId id="495" r:id="rId44"/>
    <p:sldId id="496" r:id="rId45"/>
    <p:sldId id="563" r:id="rId46"/>
    <p:sldId id="497" r:id="rId47"/>
    <p:sldId id="564" r:id="rId48"/>
    <p:sldId id="498" r:id="rId49"/>
    <p:sldId id="499" r:id="rId50"/>
    <p:sldId id="500" r:id="rId51"/>
    <p:sldId id="501" r:id="rId52"/>
    <p:sldId id="502" r:id="rId53"/>
    <p:sldId id="565" r:id="rId54"/>
    <p:sldId id="503" r:id="rId55"/>
    <p:sldId id="505" r:id="rId56"/>
    <p:sldId id="506" r:id="rId57"/>
    <p:sldId id="567" r:id="rId58"/>
    <p:sldId id="507" r:id="rId59"/>
    <p:sldId id="508" r:id="rId60"/>
    <p:sldId id="568" r:id="rId61"/>
    <p:sldId id="509" r:id="rId62"/>
    <p:sldId id="510" r:id="rId63"/>
    <p:sldId id="569" r:id="rId64"/>
    <p:sldId id="512" r:id="rId65"/>
    <p:sldId id="513" r:id="rId66"/>
    <p:sldId id="514" r:id="rId67"/>
    <p:sldId id="515" r:id="rId68"/>
    <p:sldId id="516" r:id="rId69"/>
    <p:sldId id="517" r:id="rId70"/>
    <p:sldId id="518" r:id="rId71"/>
    <p:sldId id="519" r:id="rId72"/>
    <p:sldId id="520" r:id="rId73"/>
    <p:sldId id="521" r:id="rId74"/>
    <p:sldId id="522" r:id="rId75"/>
    <p:sldId id="523" r:id="rId76"/>
    <p:sldId id="524" r:id="rId77"/>
    <p:sldId id="525" r:id="rId78"/>
    <p:sldId id="526" r:id="rId79"/>
    <p:sldId id="527" r:id="rId80"/>
    <p:sldId id="528" r:id="rId81"/>
    <p:sldId id="529" r:id="rId82"/>
    <p:sldId id="530" r:id="rId83"/>
    <p:sldId id="570" r:id="rId84"/>
    <p:sldId id="531" r:id="rId85"/>
    <p:sldId id="532" r:id="rId86"/>
    <p:sldId id="533" r:id="rId87"/>
    <p:sldId id="534" r:id="rId88"/>
    <p:sldId id="535" r:id="rId89"/>
    <p:sldId id="536" r:id="rId90"/>
    <p:sldId id="537" r:id="rId91"/>
    <p:sldId id="571" r:id="rId92"/>
    <p:sldId id="538" r:id="rId93"/>
    <p:sldId id="539" r:id="rId94"/>
    <p:sldId id="540" r:id="rId95"/>
    <p:sldId id="541" r:id="rId96"/>
    <p:sldId id="542" r:id="rId97"/>
    <p:sldId id="543" r:id="rId98"/>
    <p:sldId id="544" r:id="rId99"/>
    <p:sldId id="572" r:id="rId100"/>
    <p:sldId id="573" r:id="rId101"/>
    <p:sldId id="574" r:id="rId102"/>
    <p:sldId id="575" r:id="rId103"/>
    <p:sldId id="576" r:id="rId104"/>
    <p:sldId id="577" r:id="rId105"/>
    <p:sldId id="580" r:id="rId106"/>
    <p:sldId id="581" r:id="rId107"/>
    <p:sldId id="582" r:id="rId108"/>
    <p:sldId id="583" r:id="rId109"/>
    <p:sldId id="584" r:id="rId110"/>
    <p:sldId id="585" r:id="rId111"/>
    <p:sldId id="586" r:id="rId112"/>
    <p:sldId id="587" r:id="rId113"/>
    <p:sldId id="380" r:id="rId11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642" y="-84"/>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28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1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1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2510DED-2CF0-4DDA-A3AE-BD188E83A5D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2293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9ED03EBD-3538-4F2B-959A-70945E64F8F6}" type="datetimeFigureOut">
              <a:rPr lang="zh-CN" altLang="en-US"/>
              <a:pPr>
                <a:defRPr/>
              </a:pPr>
              <a:t>2013/7/15</a:t>
            </a:fld>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93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293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2293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E93E413-32A9-40E2-80F8-67A2A874787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auto">
          <a:xfrm>
            <a:off x="4760913" y="20638"/>
            <a:ext cx="4438650" cy="4038600"/>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grpSp>
        <p:nvGrpSpPr>
          <p:cNvPr id="5" name="Group 3"/>
          <p:cNvGrpSpPr>
            <a:grpSpLocks/>
          </p:cNvGrpSpPr>
          <p:nvPr/>
        </p:nvGrpSpPr>
        <p:grpSpPr bwMode="auto">
          <a:xfrm>
            <a:off x="4572000" y="28575"/>
            <a:ext cx="4756150" cy="4338638"/>
            <a:chOff x="2918" y="18"/>
            <a:chExt cx="2958" cy="2699"/>
          </a:xfrm>
        </p:grpSpPr>
        <p:sp>
          <p:nvSpPr>
            <p:cNvPr id="6" name="Freeform 4"/>
            <p:cNvSpPr>
              <a:spLocks/>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7" name="Freeform 5"/>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8" name="Freeform 6"/>
            <p:cNvSpPr>
              <a:spLocks/>
            </p:cNvSpPr>
            <p:nvPr/>
          </p:nvSpPr>
          <p:spPr bwMode="auto">
            <a:xfrm>
              <a:off x="3621" y="1287"/>
              <a:ext cx="238"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9" name="Freeform 7"/>
            <p:cNvSpPr>
              <a:spLocks/>
            </p:cNvSpPr>
            <p:nvPr/>
          </p:nvSpPr>
          <p:spPr bwMode="auto">
            <a:xfrm>
              <a:off x="3403" y="1403"/>
              <a:ext cx="208"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10" name="Freeform 8"/>
            <p:cNvSpPr>
              <a:spLocks/>
            </p:cNvSpPr>
            <p:nvPr/>
          </p:nvSpPr>
          <p:spPr bwMode="auto">
            <a:xfrm>
              <a:off x="3272" y="645"/>
              <a:ext cx="672" cy="318"/>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11" name="Freeform 9"/>
            <p:cNvSpPr>
              <a:spLocks/>
            </p:cNvSpPr>
            <p:nvPr/>
          </p:nvSpPr>
          <p:spPr bwMode="auto">
            <a:xfrm>
              <a:off x="4046" y="1545"/>
              <a:ext cx="501" cy="516"/>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12" name="Freeform 10"/>
            <p:cNvSpPr>
              <a:spLocks/>
            </p:cNvSpPr>
            <p:nvPr/>
          </p:nvSpPr>
          <p:spPr bwMode="auto">
            <a:xfrm>
              <a:off x="5173" y="1024"/>
              <a:ext cx="501"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13" name="Freeform 11"/>
            <p:cNvSpPr>
              <a:spLocks/>
            </p:cNvSpPr>
            <p:nvPr/>
          </p:nvSpPr>
          <p:spPr bwMode="auto">
            <a:xfrm>
              <a:off x="5340" y="1004"/>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14" name="Freeform 12"/>
            <p:cNvSpPr>
              <a:spLocks/>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15" name="Freeform 13"/>
            <p:cNvSpPr>
              <a:spLocks/>
            </p:cNvSpPr>
            <p:nvPr/>
          </p:nvSpPr>
          <p:spPr bwMode="auto">
            <a:xfrm>
              <a:off x="5001" y="1378"/>
              <a:ext cx="698"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16" name="Freeform 14"/>
            <p:cNvSpPr>
              <a:spLocks/>
            </p:cNvSpPr>
            <p:nvPr/>
          </p:nvSpPr>
          <p:spPr bwMode="auto">
            <a:xfrm>
              <a:off x="5077" y="1540"/>
              <a:ext cx="567"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17" name="Freeform 15"/>
            <p:cNvSpPr>
              <a:spLocks/>
            </p:cNvSpPr>
            <p:nvPr/>
          </p:nvSpPr>
          <p:spPr bwMode="auto">
            <a:xfrm>
              <a:off x="5042" y="1656"/>
              <a:ext cx="584" cy="480"/>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18" name="Freeform 16"/>
            <p:cNvSpPr>
              <a:spLocks/>
            </p:cNvSpPr>
            <p:nvPr/>
          </p:nvSpPr>
          <p:spPr bwMode="auto">
            <a:xfrm>
              <a:off x="5421" y="1464"/>
              <a:ext cx="329"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grpSp>
      <p:grpSp>
        <p:nvGrpSpPr>
          <p:cNvPr id="19" name="Group 17"/>
          <p:cNvGrpSpPr>
            <a:grpSpLocks/>
          </p:cNvGrpSpPr>
          <p:nvPr/>
        </p:nvGrpSpPr>
        <p:grpSpPr bwMode="auto">
          <a:xfrm>
            <a:off x="554038" y="36513"/>
            <a:ext cx="7891462"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21" name="Freeform 19"/>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22" name="Freeform 20"/>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23" name="Freeform 21"/>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24" name="Freeform 22"/>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25" name="Freeform 23"/>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26" name="Freeform 24"/>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27" name="Freeform 25"/>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28" name="Freeform 26"/>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29" name="Freeform 27"/>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30" name="Freeform 28"/>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31" name="Rectangle 29"/>
            <p:cNvSpPr>
              <a:spLocks noChangeArrowheads="1"/>
            </p:cNvSpPr>
            <p:nvPr/>
          </p:nvSpPr>
          <p:spPr bwMode="auto">
            <a:xfrm>
              <a:off x="384" y="4269"/>
              <a:ext cx="21" cy="5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32" name="Rectangle 30"/>
            <p:cNvSpPr>
              <a:spLocks noChangeArrowheads="1"/>
            </p:cNvSpPr>
            <p:nvPr/>
          </p:nvSpPr>
          <p:spPr bwMode="auto">
            <a:xfrm>
              <a:off x="829" y="23"/>
              <a:ext cx="21" cy="10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33" name="Freeform 31"/>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34" name="Freeform 32"/>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35" name="Freeform 33"/>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36" name="Freeform 34"/>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37" name="Freeform 35"/>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38" name="Freeform 36"/>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39" name="Freeform 37"/>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40" name="Freeform 38"/>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41" name="Freeform 39"/>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42" name="Freeform 40"/>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43" name="Rectangle 41"/>
            <p:cNvSpPr>
              <a:spLocks noChangeArrowheads="1"/>
            </p:cNvSpPr>
            <p:nvPr/>
          </p:nvSpPr>
          <p:spPr bwMode="auto">
            <a:xfrm>
              <a:off x="829" y="4269"/>
              <a:ext cx="21" cy="5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44" name="Rectangle 42"/>
            <p:cNvSpPr>
              <a:spLocks noChangeArrowheads="1"/>
            </p:cNvSpPr>
            <p:nvPr/>
          </p:nvSpPr>
          <p:spPr bwMode="auto">
            <a:xfrm>
              <a:off x="1279" y="23"/>
              <a:ext cx="21" cy="10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45" name="Freeform 43"/>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46" name="Freeform 44"/>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47" name="Freeform 45"/>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48" name="Freeform 46"/>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49" name="Freeform 47"/>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50" name="Freeform 48"/>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51" name="Freeform 49"/>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52" name="Freeform 50"/>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53" name="Freeform 51"/>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54" name="Freeform 52"/>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55" name="Rectangle 53"/>
            <p:cNvSpPr>
              <a:spLocks noChangeArrowheads="1"/>
            </p:cNvSpPr>
            <p:nvPr/>
          </p:nvSpPr>
          <p:spPr bwMode="auto">
            <a:xfrm>
              <a:off x="1279" y="4269"/>
              <a:ext cx="21" cy="5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56" name="Rectangle 54"/>
            <p:cNvSpPr>
              <a:spLocks noChangeArrowheads="1"/>
            </p:cNvSpPr>
            <p:nvPr/>
          </p:nvSpPr>
          <p:spPr bwMode="auto">
            <a:xfrm>
              <a:off x="1724" y="23"/>
              <a:ext cx="21" cy="10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57" name="Freeform 55"/>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58" name="Freeform 56"/>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59" name="Freeform 57"/>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60" name="Freeform 58"/>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61" name="Freeform 59"/>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62" name="Freeform 60"/>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63" name="Freeform 61"/>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64" name="Freeform 62"/>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65" name="Freeform 63"/>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66" name="Freeform 64"/>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67" name="Rectangle 65"/>
            <p:cNvSpPr>
              <a:spLocks noChangeArrowheads="1"/>
            </p:cNvSpPr>
            <p:nvPr/>
          </p:nvSpPr>
          <p:spPr bwMode="auto">
            <a:xfrm>
              <a:off x="1724" y="4269"/>
              <a:ext cx="21" cy="5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68" name="Rectangle 66"/>
            <p:cNvSpPr>
              <a:spLocks noChangeArrowheads="1"/>
            </p:cNvSpPr>
            <p:nvPr/>
          </p:nvSpPr>
          <p:spPr bwMode="auto">
            <a:xfrm>
              <a:off x="2169" y="23"/>
              <a:ext cx="21" cy="10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69" name="Freeform 67"/>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70" name="Freeform 68"/>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71" name="Freeform 69"/>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72" name="Freeform 70"/>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73" name="Freeform 71"/>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74" name="Freeform 72"/>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75" name="Freeform 73"/>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76" name="Freeform 74"/>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77" name="Freeform 75"/>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78" name="Freeform 76"/>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79" name="Rectangle 77"/>
            <p:cNvSpPr>
              <a:spLocks noChangeArrowheads="1"/>
            </p:cNvSpPr>
            <p:nvPr/>
          </p:nvSpPr>
          <p:spPr bwMode="auto">
            <a:xfrm>
              <a:off x="2169" y="4269"/>
              <a:ext cx="21" cy="5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80" name="Rectangle 78"/>
            <p:cNvSpPr>
              <a:spLocks noChangeArrowheads="1"/>
            </p:cNvSpPr>
            <p:nvPr/>
          </p:nvSpPr>
          <p:spPr bwMode="auto">
            <a:xfrm>
              <a:off x="2620" y="23"/>
              <a:ext cx="20" cy="10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81" name="Freeform 79"/>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82" name="Freeform 80"/>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83" name="Freeform 81"/>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84" name="Freeform 82"/>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85" name="Freeform 83"/>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86" name="Freeform 84"/>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87" name="Freeform 85"/>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88" name="Freeform 86"/>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89" name="Freeform 87"/>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90" name="Freeform 88"/>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91" name="Rectangle 89"/>
            <p:cNvSpPr>
              <a:spLocks noChangeArrowheads="1"/>
            </p:cNvSpPr>
            <p:nvPr/>
          </p:nvSpPr>
          <p:spPr bwMode="auto">
            <a:xfrm>
              <a:off x="2620" y="4269"/>
              <a:ext cx="20" cy="5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92" name="Rectangle 90"/>
            <p:cNvSpPr>
              <a:spLocks noChangeArrowheads="1"/>
            </p:cNvSpPr>
            <p:nvPr/>
          </p:nvSpPr>
          <p:spPr bwMode="auto">
            <a:xfrm>
              <a:off x="3065" y="23"/>
              <a:ext cx="20" cy="10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93" name="Freeform 91"/>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94" name="Freeform 92"/>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95" name="Freeform 93"/>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96" name="Freeform 94"/>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97" name="Freeform 95"/>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98" name="Freeform 96"/>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99" name="Freeform 97"/>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00" name="Freeform 98"/>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01" name="Freeform 99"/>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02" name="Freeform 100"/>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03" name="Rectangle 101"/>
            <p:cNvSpPr>
              <a:spLocks noChangeArrowheads="1"/>
            </p:cNvSpPr>
            <p:nvPr/>
          </p:nvSpPr>
          <p:spPr bwMode="auto">
            <a:xfrm>
              <a:off x="3065" y="4269"/>
              <a:ext cx="20" cy="5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104" name="Rectangle 102"/>
            <p:cNvSpPr>
              <a:spLocks noChangeArrowheads="1"/>
            </p:cNvSpPr>
            <p:nvPr/>
          </p:nvSpPr>
          <p:spPr bwMode="auto">
            <a:xfrm>
              <a:off x="3510" y="23"/>
              <a:ext cx="20" cy="10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105" name="Freeform 103"/>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06" name="Freeform 104"/>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07" name="Freeform 105"/>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08" name="Freeform 106"/>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09" name="Freeform 107"/>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10" name="Freeform 108"/>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11" name="Freeform 109"/>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12" name="Freeform 110"/>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13" name="Freeform 111"/>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14" name="Freeform 112"/>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15" name="Rectangle 113"/>
            <p:cNvSpPr>
              <a:spLocks noChangeArrowheads="1"/>
            </p:cNvSpPr>
            <p:nvPr/>
          </p:nvSpPr>
          <p:spPr bwMode="auto">
            <a:xfrm>
              <a:off x="3510" y="4269"/>
              <a:ext cx="20" cy="5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116" name="Rectangle 114"/>
            <p:cNvSpPr>
              <a:spLocks noChangeArrowheads="1"/>
            </p:cNvSpPr>
            <p:nvPr/>
          </p:nvSpPr>
          <p:spPr bwMode="auto">
            <a:xfrm>
              <a:off x="3960" y="23"/>
              <a:ext cx="20" cy="10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117" name="Freeform 115"/>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18" name="Freeform 116"/>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19" name="Freeform 117"/>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20" name="Freeform 118"/>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21" name="Freeform 119"/>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22" name="Freeform 120"/>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23" name="Freeform 121"/>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24" name="Freeform 122"/>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25" name="Freeform 123"/>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26" name="Freeform 124"/>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27" name="Rectangle 125"/>
            <p:cNvSpPr>
              <a:spLocks noChangeArrowheads="1"/>
            </p:cNvSpPr>
            <p:nvPr/>
          </p:nvSpPr>
          <p:spPr bwMode="auto">
            <a:xfrm>
              <a:off x="3960" y="4269"/>
              <a:ext cx="20" cy="5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128" name="Rectangle 126"/>
            <p:cNvSpPr>
              <a:spLocks noChangeArrowheads="1"/>
            </p:cNvSpPr>
            <p:nvPr/>
          </p:nvSpPr>
          <p:spPr bwMode="auto">
            <a:xfrm>
              <a:off x="4405" y="23"/>
              <a:ext cx="20" cy="10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129" name="Freeform 127"/>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30" name="Freeform 128"/>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31" name="Freeform 129"/>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32" name="Freeform 130"/>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33" name="Freeform 131"/>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34" name="Freeform 132"/>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35" name="Freeform 133"/>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36" name="Freeform 134"/>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37" name="Freeform 135"/>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38" name="Freeform 136"/>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39" name="Rectangle 137"/>
            <p:cNvSpPr>
              <a:spLocks noChangeArrowheads="1"/>
            </p:cNvSpPr>
            <p:nvPr/>
          </p:nvSpPr>
          <p:spPr bwMode="auto">
            <a:xfrm>
              <a:off x="4405" y="4269"/>
              <a:ext cx="20" cy="5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140" name="Rectangle 138"/>
            <p:cNvSpPr>
              <a:spLocks noChangeArrowheads="1"/>
            </p:cNvSpPr>
            <p:nvPr/>
          </p:nvSpPr>
          <p:spPr bwMode="auto">
            <a:xfrm>
              <a:off x="4850" y="23"/>
              <a:ext cx="20" cy="10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141" name="Freeform 139"/>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42" name="Freeform 140"/>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43" name="Freeform 141"/>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44" name="Freeform 142"/>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45" name="Freeform 143"/>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46" name="Freeform 144"/>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47" name="Freeform 145"/>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48" name="Freeform 146"/>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49" name="Freeform 147"/>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50" name="Freeform 148"/>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51" name="Rectangle 149"/>
            <p:cNvSpPr>
              <a:spLocks noChangeArrowheads="1"/>
            </p:cNvSpPr>
            <p:nvPr/>
          </p:nvSpPr>
          <p:spPr bwMode="auto">
            <a:xfrm>
              <a:off x="4850" y="4269"/>
              <a:ext cx="20" cy="5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152" name="Rectangle 150"/>
            <p:cNvSpPr>
              <a:spLocks noChangeArrowheads="1"/>
            </p:cNvSpPr>
            <p:nvPr/>
          </p:nvSpPr>
          <p:spPr bwMode="auto">
            <a:xfrm>
              <a:off x="5300" y="23"/>
              <a:ext cx="20" cy="10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153" name="Freeform 151"/>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54" name="Freeform 152"/>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55" name="Freeform 153"/>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56" name="Freeform 154"/>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57" name="Freeform 155"/>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58" name="Freeform 156"/>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59" name="Freeform 157"/>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60" name="Freeform 158"/>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61" name="Freeform 159"/>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62" name="Freeform 160"/>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sp>
          <p:nvSpPr>
            <p:cNvPr id="163" name="Rectangle 161"/>
            <p:cNvSpPr>
              <a:spLocks noChangeArrowheads="1"/>
            </p:cNvSpPr>
            <p:nvPr/>
          </p:nvSpPr>
          <p:spPr bwMode="auto">
            <a:xfrm>
              <a:off x="5300" y="4269"/>
              <a:ext cx="20" cy="51"/>
            </a:xfrm>
            <a:prstGeom prst="rect">
              <a:avLst/>
            </a:prstGeom>
            <a:solidFill>
              <a:schemeClr val="bg2">
                <a:alpha val="50000"/>
              </a:schemeClr>
            </a:solidFill>
            <a:ln w="0">
              <a:noFill/>
              <a:miter lim="800000"/>
              <a:headEnd/>
              <a:tailEnd/>
            </a:ln>
          </p:spPr>
          <p:txBody>
            <a:bodyPr/>
            <a:lstStyle/>
            <a:p>
              <a:pPr>
                <a:defRPr/>
              </a:pPr>
              <a:endParaRPr lang="zh-CN" altLang="en-US">
                <a:ea typeface="宋体" pitchFamily="2" charset="-122"/>
              </a:endParaRPr>
            </a:p>
          </p:txBody>
        </p:sp>
        <p:sp>
          <p:nvSpPr>
            <p:cNvPr id="164" name="Freeform 162"/>
            <p:cNvSpPr>
              <a:spLocks/>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50000"/>
              </a:schemeClr>
            </a:solidFill>
            <a:ln w="0">
              <a:noFill/>
              <a:prstDash val="solid"/>
              <a:round/>
              <a:headEnd/>
              <a:tailEnd/>
            </a:ln>
          </p:spPr>
          <p:txBody>
            <a:bodyPr/>
            <a:lstStyle/>
            <a:p>
              <a:pPr>
                <a:defRPr/>
              </a:pPr>
              <a:endParaRPr lang="zh-CN" altLang="en-US">
                <a:ea typeface="宋体" pitchFamily="2" charset="-122"/>
              </a:endParaRPr>
            </a:p>
          </p:txBody>
        </p:sp>
      </p:grpSp>
      <p:grpSp>
        <p:nvGrpSpPr>
          <p:cNvPr id="165" name="Group 168"/>
          <p:cNvGrpSpPr>
            <a:grpSpLocks/>
          </p:cNvGrpSpPr>
          <p:nvPr/>
        </p:nvGrpSpPr>
        <p:grpSpPr bwMode="auto">
          <a:xfrm>
            <a:off x="152400" y="4724400"/>
            <a:ext cx="1685925" cy="1557338"/>
            <a:chOff x="96" y="2784"/>
            <a:chExt cx="1062" cy="981"/>
          </a:xfrm>
        </p:grpSpPr>
        <p:sp>
          <p:nvSpPr>
            <p:cNvPr id="166" name="Freeform 169"/>
            <p:cNvSpPr>
              <a:spLocks/>
            </p:cNvSpPr>
            <p:nvPr userDrawn="1"/>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headEnd/>
              <a:tailEnd/>
            </a:ln>
          </p:spPr>
          <p:txBody>
            <a:bodyPr/>
            <a:lstStyle/>
            <a:p>
              <a:pPr>
                <a:defRPr/>
              </a:pPr>
              <a:endParaRPr lang="zh-CN" altLang="en-US">
                <a:ea typeface="宋体" pitchFamily="2" charset="-122"/>
              </a:endParaRPr>
            </a:p>
          </p:txBody>
        </p:sp>
        <p:sp>
          <p:nvSpPr>
            <p:cNvPr id="167" name="Freeform 170"/>
            <p:cNvSpPr>
              <a:spLocks noEditPoints="1"/>
            </p:cNvSpPr>
            <p:nvPr userDrawn="1"/>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headEnd/>
              <a:tailEnd/>
            </a:ln>
          </p:spPr>
          <p:txBody>
            <a:bodyPr/>
            <a:lstStyle/>
            <a:p>
              <a:pPr>
                <a:defRPr/>
              </a:pPr>
              <a:endParaRPr lang="zh-CN" altLang="en-US">
                <a:ea typeface="宋体" pitchFamily="2" charset="-122"/>
              </a:endParaRPr>
            </a:p>
          </p:txBody>
        </p:sp>
        <p:sp>
          <p:nvSpPr>
            <p:cNvPr id="168" name="Freeform 171"/>
            <p:cNvSpPr>
              <a:spLocks/>
            </p:cNvSpPr>
            <p:nvPr userDrawn="1"/>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headEnd/>
              <a:tailEnd/>
            </a:ln>
          </p:spPr>
          <p:txBody>
            <a:bodyPr/>
            <a:lstStyle/>
            <a:p>
              <a:pPr>
                <a:defRPr/>
              </a:pPr>
              <a:endParaRPr lang="zh-CN" altLang="en-US">
                <a:ea typeface="宋体" pitchFamily="2" charset="-122"/>
              </a:endParaRPr>
            </a:p>
          </p:txBody>
        </p:sp>
        <p:sp>
          <p:nvSpPr>
            <p:cNvPr id="169" name="Freeform 172"/>
            <p:cNvSpPr>
              <a:spLocks/>
            </p:cNvSpPr>
            <p:nvPr userDrawn="1"/>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headEnd/>
              <a:tailEnd/>
            </a:ln>
          </p:spPr>
          <p:txBody>
            <a:bodyPr/>
            <a:lstStyle/>
            <a:p>
              <a:pPr>
                <a:defRPr/>
              </a:pPr>
              <a:endParaRPr lang="zh-CN" altLang="en-US">
                <a:ea typeface="宋体" pitchFamily="2" charset="-122"/>
              </a:endParaRPr>
            </a:p>
          </p:txBody>
        </p:sp>
        <p:sp>
          <p:nvSpPr>
            <p:cNvPr id="170" name="Freeform 173"/>
            <p:cNvSpPr>
              <a:spLocks/>
            </p:cNvSpPr>
            <p:nvPr userDrawn="1"/>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headEnd/>
              <a:tailEnd/>
            </a:ln>
          </p:spPr>
          <p:txBody>
            <a:bodyPr/>
            <a:lstStyle/>
            <a:p>
              <a:pPr>
                <a:defRPr/>
              </a:pPr>
              <a:endParaRPr lang="zh-CN" altLang="en-US">
                <a:ea typeface="宋体" pitchFamily="2" charset="-122"/>
              </a:endParaRPr>
            </a:p>
          </p:txBody>
        </p:sp>
        <p:sp>
          <p:nvSpPr>
            <p:cNvPr id="171" name="Freeform 174"/>
            <p:cNvSpPr>
              <a:spLocks/>
            </p:cNvSpPr>
            <p:nvPr userDrawn="1"/>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headEnd/>
              <a:tailEnd/>
            </a:ln>
          </p:spPr>
          <p:txBody>
            <a:bodyPr/>
            <a:lstStyle/>
            <a:p>
              <a:pPr>
                <a:defRPr/>
              </a:pPr>
              <a:endParaRPr lang="zh-CN" altLang="en-US">
                <a:ea typeface="宋体" pitchFamily="2" charset="-122"/>
              </a:endParaRPr>
            </a:p>
          </p:txBody>
        </p:sp>
        <p:sp>
          <p:nvSpPr>
            <p:cNvPr id="172" name="Freeform 175"/>
            <p:cNvSpPr>
              <a:spLocks/>
            </p:cNvSpPr>
            <p:nvPr userDrawn="1"/>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headEnd/>
              <a:tailEnd/>
            </a:ln>
          </p:spPr>
          <p:txBody>
            <a:bodyPr/>
            <a:lstStyle/>
            <a:p>
              <a:pPr>
                <a:defRPr/>
              </a:pPr>
              <a:endParaRPr lang="zh-CN" altLang="en-US">
                <a:ea typeface="宋体" pitchFamily="2" charset="-122"/>
              </a:endParaRPr>
            </a:p>
          </p:txBody>
        </p:sp>
        <p:sp>
          <p:nvSpPr>
            <p:cNvPr id="173" name="Freeform 176"/>
            <p:cNvSpPr>
              <a:spLocks/>
            </p:cNvSpPr>
            <p:nvPr userDrawn="1"/>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headEnd/>
              <a:tailEnd/>
            </a:ln>
          </p:spPr>
          <p:txBody>
            <a:bodyPr/>
            <a:lstStyle/>
            <a:p>
              <a:pPr>
                <a:defRPr/>
              </a:pPr>
              <a:endParaRPr lang="zh-CN" altLang="en-US">
                <a:ea typeface="宋体" pitchFamily="2" charset="-122"/>
              </a:endParaRPr>
            </a:p>
          </p:txBody>
        </p:sp>
        <p:sp>
          <p:nvSpPr>
            <p:cNvPr id="174" name="Freeform 177"/>
            <p:cNvSpPr>
              <a:spLocks/>
            </p:cNvSpPr>
            <p:nvPr userDrawn="1"/>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headEnd/>
              <a:tailEnd/>
            </a:ln>
          </p:spPr>
          <p:txBody>
            <a:bodyPr/>
            <a:lstStyle/>
            <a:p>
              <a:pPr>
                <a:defRPr/>
              </a:pPr>
              <a:endParaRPr lang="zh-CN" altLang="en-US">
                <a:ea typeface="宋体" pitchFamily="2" charset="-122"/>
              </a:endParaRPr>
            </a:p>
          </p:txBody>
        </p:sp>
        <p:sp>
          <p:nvSpPr>
            <p:cNvPr id="175" name="Freeform 178"/>
            <p:cNvSpPr>
              <a:spLocks/>
            </p:cNvSpPr>
            <p:nvPr userDrawn="1"/>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headEnd/>
              <a:tailEnd/>
            </a:ln>
          </p:spPr>
          <p:txBody>
            <a:bodyPr/>
            <a:lstStyle/>
            <a:p>
              <a:pPr>
                <a:defRPr/>
              </a:pPr>
              <a:endParaRPr lang="zh-CN" altLang="en-US">
                <a:ea typeface="宋体" pitchFamily="2" charset="-122"/>
              </a:endParaRPr>
            </a:p>
          </p:txBody>
        </p:sp>
        <p:sp>
          <p:nvSpPr>
            <p:cNvPr id="176" name="Freeform 179"/>
            <p:cNvSpPr>
              <a:spLocks/>
            </p:cNvSpPr>
            <p:nvPr userDrawn="1"/>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headEnd/>
              <a:tailEnd/>
            </a:ln>
          </p:spPr>
          <p:txBody>
            <a:bodyPr/>
            <a:lstStyle/>
            <a:p>
              <a:pPr>
                <a:defRPr/>
              </a:pPr>
              <a:endParaRPr lang="zh-CN" altLang="en-US">
                <a:ea typeface="宋体" pitchFamily="2" charset="-122"/>
              </a:endParaRPr>
            </a:p>
          </p:txBody>
        </p:sp>
        <p:sp>
          <p:nvSpPr>
            <p:cNvPr id="177" name="Freeform 180"/>
            <p:cNvSpPr>
              <a:spLocks/>
            </p:cNvSpPr>
            <p:nvPr userDrawn="1"/>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headEnd/>
              <a:tailEnd/>
            </a:ln>
          </p:spPr>
          <p:txBody>
            <a:bodyPr/>
            <a:lstStyle/>
            <a:p>
              <a:pPr>
                <a:defRPr/>
              </a:pPr>
              <a:endParaRPr lang="zh-CN" altLang="en-US">
                <a:ea typeface="宋体" pitchFamily="2" charset="-122"/>
              </a:endParaRPr>
            </a:p>
          </p:txBody>
        </p:sp>
        <p:sp>
          <p:nvSpPr>
            <p:cNvPr id="178" name="Freeform 181"/>
            <p:cNvSpPr>
              <a:spLocks/>
            </p:cNvSpPr>
            <p:nvPr userDrawn="1"/>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headEnd/>
              <a:tailEnd/>
            </a:ln>
          </p:spPr>
          <p:txBody>
            <a:bodyPr/>
            <a:lstStyle/>
            <a:p>
              <a:pPr>
                <a:defRPr/>
              </a:pPr>
              <a:endParaRPr lang="zh-CN" altLang="en-US">
                <a:ea typeface="宋体" pitchFamily="2" charset="-122"/>
              </a:endParaRPr>
            </a:p>
          </p:txBody>
        </p:sp>
      </p:grpSp>
      <p:pic>
        <p:nvPicPr>
          <p:cNvPr id="179" name="Picture 182" descr="中国量化投资学会logo"/>
          <p:cNvPicPr>
            <a:picLocks noChangeAspect="1" noChangeArrowheads="1"/>
          </p:cNvPicPr>
          <p:nvPr userDrawn="1"/>
        </p:nvPicPr>
        <p:blipFill>
          <a:blip r:embed="rId2"/>
          <a:srcRect/>
          <a:stretch>
            <a:fillRect/>
          </a:stretch>
        </p:blipFill>
        <p:spPr bwMode="auto">
          <a:xfrm>
            <a:off x="6300788" y="549275"/>
            <a:ext cx="2592387" cy="2592388"/>
          </a:xfrm>
          <a:prstGeom prst="rect">
            <a:avLst/>
          </a:prstGeom>
          <a:noFill/>
          <a:ln w="9525">
            <a:noFill/>
            <a:miter lim="800000"/>
            <a:headEnd/>
            <a:tailEnd/>
          </a:ln>
        </p:spPr>
      </p:pic>
      <p:sp>
        <p:nvSpPr>
          <p:cNvPr id="13475"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a:t>单击此处编辑母版标题样式</a:t>
            </a:r>
          </a:p>
        </p:txBody>
      </p:sp>
      <p:sp>
        <p:nvSpPr>
          <p:cNvPr id="13479"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80" name="Rectangle 164"/>
          <p:cNvSpPr>
            <a:spLocks noGrp="1" noChangeArrowheads="1"/>
          </p:cNvSpPr>
          <p:nvPr>
            <p:ph type="dt" sz="half" idx="10"/>
          </p:nvPr>
        </p:nvSpPr>
        <p:spPr>
          <a:xfrm>
            <a:off x="301625" y="6248400"/>
            <a:ext cx="2289175" cy="476250"/>
          </a:xfrm>
        </p:spPr>
        <p:txBody>
          <a:bodyPr/>
          <a:lstStyle>
            <a:lvl1pPr>
              <a:defRPr/>
            </a:lvl1pPr>
          </a:lstStyle>
          <a:p>
            <a:pPr>
              <a:defRPr/>
            </a:pPr>
            <a:endParaRPr lang="en-US" altLang="zh-CN"/>
          </a:p>
        </p:txBody>
      </p:sp>
      <p:sp>
        <p:nvSpPr>
          <p:cNvPr id="181" name="Rectangle 165"/>
          <p:cNvSpPr>
            <a:spLocks noGrp="1" noChangeArrowheads="1"/>
          </p:cNvSpPr>
          <p:nvPr>
            <p:ph type="ftr" sz="quarter" idx="11"/>
          </p:nvPr>
        </p:nvSpPr>
        <p:spPr>
          <a:xfrm>
            <a:off x="3124200" y="6248400"/>
            <a:ext cx="2895600" cy="476250"/>
          </a:xfrm>
        </p:spPr>
        <p:txBody>
          <a:bodyPr/>
          <a:lstStyle>
            <a:lvl1pPr>
              <a:defRPr/>
            </a:lvl1pPr>
          </a:lstStyle>
          <a:p>
            <a:pPr>
              <a:defRPr/>
            </a:pPr>
            <a:endParaRPr lang="en-US" altLang="zh-CN"/>
          </a:p>
        </p:txBody>
      </p:sp>
      <p:sp>
        <p:nvSpPr>
          <p:cNvPr id="182" name="Rectangle 166"/>
          <p:cNvSpPr>
            <a:spLocks noGrp="1" noChangeArrowheads="1"/>
          </p:cNvSpPr>
          <p:nvPr>
            <p:ph type="sldNum" sz="quarter" idx="12"/>
          </p:nvPr>
        </p:nvSpPr>
        <p:spPr>
          <a:xfrm>
            <a:off x="6553200" y="6248400"/>
            <a:ext cx="2289175" cy="476250"/>
          </a:xfrm>
        </p:spPr>
        <p:txBody>
          <a:bodyPr/>
          <a:lstStyle>
            <a:lvl1pPr>
              <a:defRPr/>
            </a:lvl1pPr>
          </a:lstStyle>
          <a:p>
            <a:pPr>
              <a:defRPr/>
            </a:pPr>
            <a:fld id="{F35BB860-E75A-466D-81DE-976125D29652}"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41BCE0F7-7468-4AAE-B037-D9AC00A948C1}"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985849AF-1137-494C-BD47-59871866A630}"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F458C606-52B3-4BF2-9C0E-22A3F349A164}"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8EDB577D-4E63-44FA-989C-8416B952433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F0C4BD32-2977-4CF5-BA5B-B6DFAF8F5088}"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1085FFDC-9134-4AAD-818C-154927001B01}"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52"/>
          <p:cNvSpPr>
            <a:spLocks noGrp="1" noChangeArrowheads="1"/>
          </p:cNvSpPr>
          <p:nvPr>
            <p:ph type="sldNum" sz="quarter" idx="12"/>
          </p:nvPr>
        </p:nvSpPr>
        <p:spPr>
          <a:ln/>
        </p:spPr>
        <p:txBody>
          <a:bodyPr/>
          <a:lstStyle>
            <a:lvl1pPr>
              <a:defRPr/>
            </a:lvl1pPr>
          </a:lstStyle>
          <a:p>
            <a:pPr>
              <a:defRPr/>
            </a:pPr>
            <a:fld id="{2F49BF3A-D7BD-4AB6-B56B-CB49D89A53C5}"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E11B9BE3-B92D-42EC-9CEF-5FEB4E6FF2B9}"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52"/>
          <p:cNvSpPr>
            <a:spLocks noGrp="1" noChangeArrowheads="1"/>
          </p:cNvSpPr>
          <p:nvPr>
            <p:ph type="sldNum" sz="quarter" idx="12"/>
          </p:nvPr>
        </p:nvSpPr>
        <p:spPr>
          <a:ln/>
        </p:spPr>
        <p:txBody>
          <a:bodyPr/>
          <a:lstStyle>
            <a:lvl1pPr>
              <a:defRPr/>
            </a:lvl1pPr>
          </a:lstStyle>
          <a:p>
            <a:pPr>
              <a:defRPr/>
            </a:pPr>
            <a:fld id="{8ACFE1B7-A372-4285-B2A3-68CC63269C3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B462CB67-82D9-41C9-9832-FE1840D9A0A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CBB47EE4-AD10-4E25-91B8-FA56C10A84E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66738" y="0"/>
            <a:ext cx="7891462" cy="6821488"/>
            <a:chOff x="349" y="23"/>
            <a:chExt cx="4971" cy="4297"/>
          </a:xfrm>
        </p:grpSpPr>
        <p:sp>
          <p:nvSpPr>
            <p:cNvPr id="12291" name="Rectangle 3"/>
            <p:cNvSpPr>
              <a:spLocks noChangeArrowheads="1"/>
            </p:cNvSpPr>
            <p:nvPr/>
          </p:nvSpPr>
          <p:spPr bwMode="auto">
            <a:xfrm>
              <a:off x="384" y="23"/>
              <a:ext cx="21" cy="10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292" name="Freeform 4"/>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293" name="Freeform 5"/>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294" name="Freeform 6"/>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295" name="Freeform 7"/>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296" name="Freeform 8"/>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297" name="Freeform 9"/>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298" name="Freeform 10"/>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299" name="Freeform 11"/>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00" name="Freeform 12"/>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01" name="Freeform 13"/>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02" name="Rectangle 14"/>
            <p:cNvSpPr>
              <a:spLocks noChangeArrowheads="1"/>
            </p:cNvSpPr>
            <p:nvPr/>
          </p:nvSpPr>
          <p:spPr bwMode="auto">
            <a:xfrm>
              <a:off x="384" y="4269"/>
              <a:ext cx="21" cy="5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303" name="Rectangle 15"/>
            <p:cNvSpPr>
              <a:spLocks noChangeArrowheads="1"/>
            </p:cNvSpPr>
            <p:nvPr/>
          </p:nvSpPr>
          <p:spPr bwMode="auto">
            <a:xfrm>
              <a:off x="829" y="23"/>
              <a:ext cx="21" cy="10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304" name="Freeform 16"/>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05" name="Freeform 17"/>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06" name="Freeform 18"/>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07" name="Freeform 19"/>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08" name="Freeform 20"/>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09" name="Freeform 21"/>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10" name="Freeform 22"/>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11" name="Freeform 23"/>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12" name="Freeform 24"/>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13" name="Freeform 25"/>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14" name="Rectangle 26"/>
            <p:cNvSpPr>
              <a:spLocks noChangeArrowheads="1"/>
            </p:cNvSpPr>
            <p:nvPr/>
          </p:nvSpPr>
          <p:spPr bwMode="auto">
            <a:xfrm>
              <a:off x="829" y="4269"/>
              <a:ext cx="21" cy="5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315" name="Rectangle 27"/>
            <p:cNvSpPr>
              <a:spLocks noChangeArrowheads="1"/>
            </p:cNvSpPr>
            <p:nvPr/>
          </p:nvSpPr>
          <p:spPr bwMode="auto">
            <a:xfrm>
              <a:off x="1279" y="23"/>
              <a:ext cx="21" cy="10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316" name="Freeform 28"/>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17" name="Freeform 29"/>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18" name="Freeform 30"/>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19" name="Freeform 31"/>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20" name="Freeform 32"/>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21" name="Freeform 33"/>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22" name="Freeform 34"/>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23" name="Freeform 35"/>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24" name="Freeform 36"/>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25" name="Freeform 37"/>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26" name="Rectangle 38"/>
            <p:cNvSpPr>
              <a:spLocks noChangeArrowheads="1"/>
            </p:cNvSpPr>
            <p:nvPr/>
          </p:nvSpPr>
          <p:spPr bwMode="auto">
            <a:xfrm>
              <a:off x="1279" y="4269"/>
              <a:ext cx="21" cy="5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327" name="Rectangle 39"/>
            <p:cNvSpPr>
              <a:spLocks noChangeArrowheads="1"/>
            </p:cNvSpPr>
            <p:nvPr/>
          </p:nvSpPr>
          <p:spPr bwMode="auto">
            <a:xfrm>
              <a:off x="1724" y="23"/>
              <a:ext cx="21" cy="10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328" name="Freeform 40"/>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29" name="Freeform 41"/>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30" name="Freeform 42"/>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31" name="Freeform 43"/>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32" name="Freeform 44"/>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33" name="Freeform 45"/>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34" name="Freeform 46"/>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35" name="Freeform 47"/>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36" name="Freeform 48"/>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37" name="Freeform 49"/>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38" name="Rectangle 50"/>
            <p:cNvSpPr>
              <a:spLocks noChangeArrowheads="1"/>
            </p:cNvSpPr>
            <p:nvPr/>
          </p:nvSpPr>
          <p:spPr bwMode="auto">
            <a:xfrm>
              <a:off x="1724" y="4269"/>
              <a:ext cx="21" cy="5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339" name="Rectangle 51"/>
            <p:cNvSpPr>
              <a:spLocks noChangeArrowheads="1"/>
            </p:cNvSpPr>
            <p:nvPr/>
          </p:nvSpPr>
          <p:spPr bwMode="auto">
            <a:xfrm>
              <a:off x="2169" y="23"/>
              <a:ext cx="21" cy="10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340" name="Freeform 52"/>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41" name="Freeform 53"/>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42" name="Freeform 54"/>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43" name="Freeform 55"/>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44" name="Freeform 56"/>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45" name="Freeform 57"/>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46" name="Freeform 58"/>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47" name="Freeform 59"/>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48" name="Freeform 60"/>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49" name="Freeform 61"/>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50" name="Rectangle 62"/>
            <p:cNvSpPr>
              <a:spLocks noChangeArrowheads="1"/>
            </p:cNvSpPr>
            <p:nvPr/>
          </p:nvSpPr>
          <p:spPr bwMode="auto">
            <a:xfrm>
              <a:off x="2169" y="4269"/>
              <a:ext cx="21" cy="5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351" name="Rectangle 63"/>
            <p:cNvSpPr>
              <a:spLocks noChangeArrowheads="1"/>
            </p:cNvSpPr>
            <p:nvPr/>
          </p:nvSpPr>
          <p:spPr bwMode="auto">
            <a:xfrm>
              <a:off x="2620" y="23"/>
              <a:ext cx="20" cy="10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352" name="Freeform 64"/>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53" name="Freeform 65"/>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54" name="Freeform 66"/>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55" name="Freeform 67"/>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56" name="Freeform 68"/>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57" name="Freeform 69"/>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58" name="Freeform 70"/>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59" name="Freeform 71"/>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60" name="Freeform 72"/>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61" name="Freeform 73"/>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62" name="Rectangle 74"/>
            <p:cNvSpPr>
              <a:spLocks noChangeArrowheads="1"/>
            </p:cNvSpPr>
            <p:nvPr/>
          </p:nvSpPr>
          <p:spPr bwMode="auto">
            <a:xfrm>
              <a:off x="2620" y="4269"/>
              <a:ext cx="20" cy="5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363" name="Rectangle 75"/>
            <p:cNvSpPr>
              <a:spLocks noChangeArrowheads="1"/>
            </p:cNvSpPr>
            <p:nvPr/>
          </p:nvSpPr>
          <p:spPr bwMode="auto">
            <a:xfrm>
              <a:off x="3065" y="23"/>
              <a:ext cx="20" cy="10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364" name="Freeform 76"/>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65" name="Freeform 77"/>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66" name="Freeform 78"/>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67" name="Freeform 79"/>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68" name="Freeform 80"/>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69" name="Freeform 81"/>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70" name="Freeform 82"/>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71" name="Freeform 83"/>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72" name="Freeform 84"/>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73" name="Freeform 85"/>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74" name="Rectangle 86"/>
            <p:cNvSpPr>
              <a:spLocks noChangeArrowheads="1"/>
            </p:cNvSpPr>
            <p:nvPr/>
          </p:nvSpPr>
          <p:spPr bwMode="auto">
            <a:xfrm>
              <a:off x="3065" y="4269"/>
              <a:ext cx="20" cy="5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375" name="Rectangle 87"/>
            <p:cNvSpPr>
              <a:spLocks noChangeArrowheads="1"/>
            </p:cNvSpPr>
            <p:nvPr/>
          </p:nvSpPr>
          <p:spPr bwMode="auto">
            <a:xfrm>
              <a:off x="3510" y="23"/>
              <a:ext cx="20" cy="10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376" name="Freeform 88"/>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77" name="Freeform 89"/>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78" name="Freeform 90"/>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79" name="Freeform 91"/>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80" name="Freeform 92"/>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81" name="Freeform 93"/>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82" name="Freeform 94"/>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83" name="Freeform 95"/>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84" name="Freeform 96"/>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85" name="Freeform 97"/>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86" name="Rectangle 98"/>
            <p:cNvSpPr>
              <a:spLocks noChangeArrowheads="1"/>
            </p:cNvSpPr>
            <p:nvPr/>
          </p:nvSpPr>
          <p:spPr bwMode="auto">
            <a:xfrm>
              <a:off x="3510" y="4269"/>
              <a:ext cx="20" cy="5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387" name="Rectangle 99"/>
            <p:cNvSpPr>
              <a:spLocks noChangeArrowheads="1"/>
            </p:cNvSpPr>
            <p:nvPr/>
          </p:nvSpPr>
          <p:spPr bwMode="auto">
            <a:xfrm>
              <a:off x="3960" y="23"/>
              <a:ext cx="20" cy="10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388" name="Freeform 100"/>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89" name="Freeform 101"/>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90" name="Freeform 102"/>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91" name="Freeform 103"/>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92" name="Freeform 104"/>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93" name="Freeform 105"/>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94" name="Freeform 106"/>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95" name="Freeform 107"/>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96" name="Freeform 108"/>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97" name="Freeform 109"/>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398" name="Rectangle 110"/>
            <p:cNvSpPr>
              <a:spLocks noChangeArrowheads="1"/>
            </p:cNvSpPr>
            <p:nvPr/>
          </p:nvSpPr>
          <p:spPr bwMode="auto">
            <a:xfrm>
              <a:off x="3960" y="4269"/>
              <a:ext cx="20" cy="5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399" name="Rectangle 111"/>
            <p:cNvSpPr>
              <a:spLocks noChangeArrowheads="1"/>
            </p:cNvSpPr>
            <p:nvPr/>
          </p:nvSpPr>
          <p:spPr bwMode="auto">
            <a:xfrm>
              <a:off x="4405" y="23"/>
              <a:ext cx="20" cy="10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400" name="Freeform 112"/>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01" name="Freeform 113"/>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02" name="Freeform 114"/>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03" name="Freeform 115"/>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04" name="Freeform 116"/>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05" name="Freeform 117"/>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06" name="Freeform 118"/>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07" name="Freeform 119"/>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08" name="Freeform 120"/>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09" name="Freeform 121"/>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10" name="Rectangle 122"/>
            <p:cNvSpPr>
              <a:spLocks noChangeArrowheads="1"/>
            </p:cNvSpPr>
            <p:nvPr/>
          </p:nvSpPr>
          <p:spPr bwMode="auto">
            <a:xfrm>
              <a:off x="4405" y="4269"/>
              <a:ext cx="20" cy="5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411" name="Rectangle 123"/>
            <p:cNvSpPr>
              <a:spLocks noChangeArrowheads="1"/>
            </p:cNvSpPr>
            <p:nvPr/>
          </p:nvSpPr>
          <p:spPr bwMode="auto">
            <a:xfrm>
              <a:off x="4850" y="23"/>
              <a:ext cx="20" cy="10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412" name="Freeform 124"/>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13" name="Freeform 125"/>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14" name="Freeform 126"/>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15" name="Freeform 127"/>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16" name="Freeform 128"/>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17" name="Freeform 129"/>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18" name="Freeform 130"/>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19" name="Freeform 131"/>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20" name="Freeform 132"/>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21" name="Freeform 133"/>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22" name="Rectangle 134"/>
            <p:cNvSpPr>
              <a:spLocks noChangeArrowheads="1"/>
            </p:cNvSpPr>
            <p:nvPr/>
          </p:nvSpPr>
          <p:spPr bwMode="auto">
            <a:xfrm>
              <a:off x="4850" y="4269"/>
              <a:ext cx="20" cy="5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423" name="Rectangle 135"/>
            <p:cNvSpPr>
              <a:spLocks noChangeArrowheads="1"/>
            </p:cNvSpPr>
            <p:nvPr/>
          </p:nvSpPr>
          <p:spPr bwMode="auto">
            <a:xfrm>
              <a:off x="5300" y="23"/>
              <a:ext cx="20" cy="10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424" name="Freeform 136"/>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25" name="Freeform 137"/>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26" name="Freeform 138"/>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27" name="Freeform 139"/>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28" name="Freeform 140"/>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29" name="Freeform 141"/>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30" name="Freeform 142"/>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31" name="Freeform 143"/>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32" name="Freeform 144"/>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33" name="Freeform 145"/>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sp>
          <p:nvSpPr>
            <p:cNvPr id="12434" name="Rectangle 146"/>
            <p:cNvSpPr>
              <a:spLocks noChangeArrowheads="1"/>
            </p:cNvSpPr>
            <p:nvPr/>
          </p:nvSpPr>
          <p:spPr bwMode="auto">
            <a:xfrm>
              <a:off x="5300" y="4269"/>
              <a:ext cx="20" cy="51"/>
            </a:xfrm>
            <a:prstGeom prst="rect">
              <a:avLst/>
            </a:prstGeom>
            <a:solidFill>
              <a:schemeClr val="bg2">
                <a:alpha val="60001"/>
              </a:schemeClr>
            </a:solidFill>
            <a:ln w="0">
              <a:noFill/>
              <a:miter lim="800000"/>
              <a:headEnd/>
              <a:tailEnd/>
            </a:ln>
          </p:spPr>
          <p:txBody>
            <a:bodyPr/>
            <a:lstStyle/>
            <a:p>
              <a:pPr>
                <a:defRPr/>
              </a:pPr>
              <a:endParaRPr lang="zh-CN" altLang="en-US">
                <a:ea typeface="宋体" pitchFamily="2" charset="-122"/>
              </a:endParaRPr>
            </a:p>
          </p:txBody>
        </p:sp>
        <p:sp>
          <p:nvSpPr>
            <p:cNvPr id="12435" name="Freeform 147"/>
            <p:cNvSpPr>
              <a:spLocks/>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60001"/>
              </a:schemeClr>
            </a:solidFill>
            <a:ln w="0">
              <a:noFill/>
              <a:prstDash val="solid"/>
              <a:round/>
              <a:headEnd/>
              <a:tailEnd/>
            </a:ln>
          </p:spPr>
          <p:txBody>
            <a:bodyPr/>
            <a:lstStyle/>
            <a:p>
              <a:pPr>
                <a:defRPr/>
              </a:pPr>
              <a:endParaRPr lang="zh-CN" altLang="en-US">
                <a:ea typeface="宋体" pitchFamily="2" charset="-122"/>
              </a:endParaRPr>
            </a:p>
          </p:txBody>
        </p:sp>
      </p:grpSp>
      <p:grpSp>
        <p:nvGrpSpPr>
          <p:cNvPr id="1027" name="Group 148"/>
          <p:cNvGrpSpPr>
            <a:grpSpLocks/>
          </p:cNvGrpSpPr>
          <p:nvPr/>
        </p:nvGrpSpPr>
        <p:grpSpPr bwMode="auto">
          <a:xfrm>
            <a:off x="1066800" y="3444875"/>
            <a:ext cx="533400" cy="492125"/>
            <a:chOff x="96" y="2784"/>
            <a:chExt cx="1062" cy="981"/>
          </a:xfrm>
        </p:grpSpPr>
        <p:sp>
          <p:nvSpPr>
            <p:cNvPr id="12437" name="Freeform 149"/>
            <p:cNvSpPr>
              <a:spLocks/>
            </p:cNvSpPr>
            <p:nvPr userDrawn="1"/>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38" name="Freeform 150"/>
            <p:cNvSpPr>
              <a:spLocks noEditPoints="1"/>
            </p:cNvSpPr>
            <p:nvPr userDrawn="1"/>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39" name="Freeform 151"/>
            <p:cNvSpPr>
              <a:spLocks/>
            </p:cNvSpPr>
            <p:nvPr userDrawn="1"/>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40" name="Freeform 152"/>
            <p:cNvSpPr>
              <a:spLocks/>
            </p:cNvSpPr>
            <p:nvPr userDrawn="1"/>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41" name="Freeform 153"/>
            <p:cNvSpPr>
              <a:spLocks/>
            </p:cNvSpPr>
            <p:nvPr userDrawn="1"/>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42" name="Freeform 154"/>
            <p:cNvSpPr>
              <a:spLocks/>
            </p:cNvSpPr>
            <p:nvPr userDrawn="1"/>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43" name="Freeform 155"/>
            <p:cNvSpPr>
              <a:spLocks/>
            </p:cNvSpPr>
            <p:nvPr userDrawn="1"/>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44" name="Freeform 156"/>
            <p:cNvSpPr>
              <a:spLocks/>
            </p:cNvSpPr>
            <p:nvPr userDrawn="1"/>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45" name="Freeform 157"/>
            <p:cNvSpPr>
              <a:spLocks/>
            </p:cNvSpPr>
            <p:nvPr userDrawn="1"/>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46" name="Freeform 158"/>
            <p:cNvSpPr>
              <a:spLocks/>
            </p:cNvSpPr>
            <p:nvPr userDrawn="1"/>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47" name="Freeform 159"/>
            <p:cNvSpPr>
              <a:spLocks/>
            </p:cNvSpPr>
            <p:nvPr userDrawn="1"/>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48" name="Freeform 160"/>
            <p:cNvSpPr>
              <a:spLocks/>
            </p:cNvSpPr>
            <p:nvPr userDrawn="1"/>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49" name="Freeform 161"/>
            <p:cNvSpPr>
              <a:spLocks/>
            </p:cNvSpPr>
            <p:nvPr userDrawn="1"/>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grpSp>
      <p:grpSp>
        <p:nvGrpSpPr>
          <p:cNvPr id="1028" name="Group 162"/>
          <p:cNvGrpSpPr>
            <a:grpSpLocks/>
          </p:cNvGrpSpPr>
          <p:nvPr/>
        </p:nvGrpSpPr>
        <p:grpSpPr bwMode="auto">
          <a:xfrm>
            <a:off x="1066800" y="4552950"/>
            <a:ext cx="533400" cy="492125"/>
            <a:chOff x="96" y="2784"/>
            <a:chExt cx="1062" cy="981"/>
          </a:xfrm>
        </p:grpSpPr>
        <p:sp>
          <p:nvSpPr>
            <p:cNvPr id="12451" name="Freeform 163"/>
            <p:cNvSpPr>
              <a:spLocks/>
            </p:cNvSpPr>
            <p:nvPr userDrawn="1"/>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52" name="Freeform 164"/>
            <p:cNvSpPr>
              <a:spLocks noEditPoints="1"/>
            </p:cNvSpPr>
            <p:nvPr userDrawn="1"/>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53" name="Freeform 165"/>
            <p:cNvSpPr>
              <a:spLocks/>
            </p:cNvSpPr>
            <p:nvPr userDrawn="1"/>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54" name="Freeform 166"/>
            <p:cNvSpPr>
              <a:spLocks/>
            </p:cNvSpPr>
            <p:nvPr userDrawn="1"/>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55" name="Freeform 167"/>
            <p:cNvSpPr>
              <a:spLocks/>
            </p:cNvSpPr>
            <p:nvPr userDrawn="1"/>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56" name="Freeform 168"/>
            <p:cNvSpPr>
              <a:spLocks/>
            </p:cNvSpPr>
            <p:nvPr userDrawn="1"/>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57" name="Freeform 169"/>
            <p:cNvSpPr>
              <a:spLocks/>
            </p:cNvSpPr>
            <p:nvPr userDrawn="1"/>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58" name="Freeform 170"/>
            <p:cNvSpPr>
              <a:spLocks/>
            </p:cNvSpPr>
            <p:nvPr userDrawn="1"/>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59" name="Freeform 171"/>
            <p:cNvSpPr>
              <a:spLocks/>
            </p:cNvSpPr>
            <p:nvPr userDrawn="1"/>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60" name="Freeform 172"/>
            <p:cNvSpPr>
              <a:spLocks/>
            </p:cNvSpPr>
            <p:nvPr userDrawn="1"/>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61" name="Freeform 173"/>
            <p:cNvSpPr>
              <a:spLocks/>
            </p:cNvSpPr>
            <p:nvPr userDrawn="1"/>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62" name="Freeform 174"/>
            <p:cNvSpPr>
              <a:spLocks/>
            </p:cNvSpPr>
            <p:nvPr userDrawn="1"/>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63" name="Freeform 175"/>
            <p:cNvSpPr>
              <a:spLocks/>
            </p:cNvSpPr>
            <p:nvPr userDrawn="1"/>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grpSp>
      <p:grpSp>
        <p:nvGrpSpPr>
          <p:cNvPr id="1029" name="Group 176"/>
          <p:cNvGrpSpPr>
            <a:grpSpLocks/>
          </p:cNvGrpSpPr>
          <p:nvPr/>
        </p:nvGrpSpPr>
        <p:grpSpPr bwMode="auto">
          <a:xfrm>
            <a:off x="1066800" y="5562600"/>
            <a:ext cx="533400" cy="492125"/>
            <a:chOff x="96" y="2784"/>
            <a:chExt cx="1062" cy="981"/>
          </a:xfrm>
        </p:grpSpPr>
        <p:sp>
          <p:nvSpPr>
            <p:cNvPr id="12465" name="Freeform 177"/>
            <p:cNvSpPr>
              <a:spLocks/>
            </p:cNvSpPr>
            <p:nvPr userDrawn="1"/>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66" name="Freeform 178"/>
            <p:cNvSpPr>
              <a:spLocks noEditPoints="1"/>
            </p:cNvSpPr>
            <p:nvPr userDrawn="1"/>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67" name="Freeform 179"/>
            <p:cNvSpPr>
              <a:spLocks/>
            </p:cNvSpPr>
            <p:nvPr userDrawn="1"/>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68" name="Freeform 180"/>
            <p:cNvSpPr>
              <a:spLocks/>
            </p:cNvSpPr>
            <p:nvPr userDrawn="1"/>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69" name="Freeform 181"/>
            <p:cNvSpPr>
              <a:spLocks/>
            </p:cNvSpPr>
            <p:nvPr userDrawn="1"/>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70" name="Freeform 182"/>
            <p:cNvSpPr>
              <a:spLocks/>
            </p:cNvSpPr>
            <p:nvPr userDrawn="1"/>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71" name="Freeform 183"/>
            <p:cNvSpPr>
              <a:spLocks/>
            </p:cNvSpPr>
            <p:nvPr userDrawn="1"/>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72" name="Freeform 184"/>
            <p:cNvSpPr>
              <a:spLocks/>
            </p:cNvSpPr>
            <p:nvPr userDrawn="1"/>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73" name="Freeform 185"/>
            <p:cNvSpPr>
              <a:spLocks/>
            </p:cNvSpPr>
            <p:nvPr userDrawn="1"/>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74" name="Freeform 186"/>
            <p:cNvSpPr>
              <a:spLocks/>
            </p:cNvSpPr>
            <p:nvPr userDrawn="1"/>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75" name="Freeform 187"/>
            <p:cNvSpPr>
              <a:spLocks/>
            </p:cNvSpPr>
            <p:nvPr userDrawn="1"/>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76" name="Freeform 188"/>
            <p:cNvSpPr>
              <a:spLocks/>
            </p:cNvSpPr>
            <p:nvPr userDrawn="1"/>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77" name="Freeform 189"/>
            <p:cNvSpPr>
              <a:spLocks/>
            </p:cNvSpPr>
            <p:nvPr userDrawn="1"/>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grpSp>
      <p:grpSp>
        <p:nvGrpSpPr>
          <p:cNvPr id="1030" name="Group 190"/>
          <p:cNvGrpSpPr>
            <a:grpSpLocks/>
          </p:cNvGrpSpPr>
          <p:nvPr/>
        </p:nvGrpSpPr>
        <p:grpSpPr bwMode="auto">
          <a:xfrm>
            <a:off x="381000" y="3962400"/>
            <a:ext cx="533400" cy="492125"/>
            <a:chOff x="96" y="2784"/>
            <a:chExt cx="1062" cy="981"/>
          </a:xfrm>
        </p:grpSpPr>
        <p:sp>
          <p:nvSpPr>
            <p:cNvPr id="12479" name="Freeform 191"/>
            <p:cNvSpPr>
              <a:spLocks/>
            </p:cNvSpPr>
            <p:nvPr userDrawn="1"/>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80" name="Freeform 192"/>
            <p:cNvSpPr>
              <a:spLocks noEditPoints="1"/>
            </p:cNvSpPr>
            <p:nvPr userDrawn="1"/>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81" name="Freeform 193"/>
            <p:cNvSpPr>
              <a:spLocks/>
            </p:cNvSpPr>
            <p:nvPr userDrawn="1"/>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82" name="Freeform 194"/>
            <p:cNvSpPr>
              <a:spLocks/>
            </p:cNvSpPr>
            <p:nvPr userDrawn="1"/>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83" name="Freeform 195"/>
            <p:cNvSpPr>
              <a:spLocks/>
            </p:cNvSpPr>
            <p:nvPr userDrawn="1"/>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84" name="Freeform 196"/>
            <p:cNvSpPr>
              <a:spLocks/>
            </p:cNvSpPr>
            <p:nvPr userDrawn="1"/>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85" name="Freeform 197"/>
            <p:cNvSpPr>
              <a:spLocks/>
            </p:cNvSpPr>
            <p:nvPr userDrawn="1"/>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86" name="Freeform 198"/>
            <p:cNvSpPr>
              <a:spLocks/>
            </p:cNvSpPr>
            <p:nvPr userDrawn="1"/>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87" name="Freeform 199"/>
            <p:cNvSpPr>
              <a:spLocks/>
            </p:cNvSpPr>
            <p:nvPr userDrawn="1"/>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88" name="Freeform 200"/>
            <p:cNvSpPr>
              <a:spLocks/>
            </p:cNvSpPr>
            <p:nvPr userDrawn="1"/>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89" name="Freeform 201"/>
            <p:cNvSpPr>
              <a:spLocks/>
            </p:cNvSpPr>
            <p:nvPr userDrawn="1"/>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90" name="Freeform 202"/>
            <p:cNvSpPr>
              <a:spLocks/>
            </p:cNvSpPr>
            <p:nvPr userDrawn="1"/>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91" name="Freeform 203"/>
            <p:cNvSpPr>
              <a:spLocks/>
            </p:cNvSpPr>
            <p:nvPr userDrawn="1"/>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grpSp>
      <p:grpSp>
        <p:nvGrpSpPr>
          <p:cNvPr id="1031" name="Group 204"/>
          <p:cNvGrpSpPr>
            <a:grpSpLocks/>
          </p:cNvGrpSpPr>
          <p:nvPr/>
        </p:nvGrpSpPr>
        <p:grpSpPr bwMode="auto">
          <a:xfrm>
            <a:off x="381000" y="5070475"/>
            <a:ext cx="533400" cy="492125"/>
            <a:chOff x="96" y="2784"/>
            <a:chExt cx="1062" cy="981"/>
          </a:xfrm>
        </p:grpSpPr>
        <p:sp>
          <p:nvSpPr>
            <p:cNvPr id="12493" name="Freeform 205"/>
            <p:cNvSpPr>
              <a:spLocks/>
            </p:cNvSpPr>
            <p:nvPr userDrawn="1"/>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94" name="Freeform 206"/>
            <p:cNvSpPr>
              <a:spLocks noEditPoints="1"/>
            </p:cNvSpPr>
            <p:nvPr userDrawn="1"/>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95" name="Freeform 207"/>
            <p:cNvSpPr>
              <a:spLocks/>
            </p:cNvSpPr>
            <p:nvPr userDrawn="1"/>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96" name="Freeform 208"/>
            <p:cNvSpPr>
              <a:spLocks/>
            </p:cNvSpPr>
            <p:nvPr userDrawn="1"/>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97" name="Freeform 209"/>
            <p:cNvSpPr>
              <a:spLocks/>
            </p:cNvSpPr>
            <p:nvPr userDrawn="1"/>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98" name="Freeform 210"/>
            <p:cNvSpPr>
              <a:spLocks/>
            </p:cNvSpPr>
            <p:nvPr userDrawn="1"/>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499" name="Freeform 211"/>
            <p:cNvSpPr>
              <a:spLocks/>
            </p:cNvSpPr>
            <p:nvPr userDrawn="1"/>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500" name="Freeform 212"/>
            <p:cNvSpPr>
              <a:spLocks/>
            </p:cNvSpPr>
            <p:nvPr userDrawn="1"/>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501" name="Freeform 213"/>
            <p:cNvSpPr>
              <a:spLocks/>
            </p:cNvSpPr>
            <p:nvPr userDrawn="1"/>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502" name="Freeform 214"/>
            <p:cNvSpPr>
              <a:spLocks/>
            </p:cNvSpPr>
            <p:nvPr userDrawn="1"/>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503" name="Freeform 215"/>
            <p:cNvSpPr>
              <a:spLocks/>
            </p:cNvSpPr>
            <p:nvPr userDrawn="1"/>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504" name="Freeform 216"/>
            <p:cNvSpPr>
              <a:spLocks/>
            </p:cNvSpPr>
            <p:nvPr userDrawn="1"/>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505" name="Freeform 217"/>
            <p:cNvSpPr>
              <a:spLocks/>
            </p:cNvSpPr>
            <p:nvPr userDrawn="1"/>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grpSp>
      <p:grpSp>
        <p:nvGrpSpPr>
          <p:cNvPr id="1032" name="Group 218"/>
          <p:cNvGrpSpPr>
            <a:grpSpLocks/>
          </p:cNvGrpSpPr>
          <p:nvPr/>
        </p:nvGrpSpPr>
        <p:grpSpPr bwMode="auto">
          <a:xfrm>
            <a:off x="381000" y="6121400"/>
            <a:ext cx="533400" cy="492125"/>
            <a:chOff x="96" y="2784"/>
            <a:chExt cx="1062" cy="981"/>
          </a:xfrm>
        </p:grpSpPr>
        <p:sp>
          <p:nvSpPr>
            <p:cNvPr id="12507" name="Freeform 219"/>
            <p:cNvSpPr>
              <a:spLocks/>
            </p:cNvSpPr>
            <p:nvPr userDrawn="1"/>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508" name="Freeform 220"/>
            <p:cNvSpPr>
              <a:spLocks noEditPoints="1"/>
            </p:cNvSpPr>
            <p:nvPr userDrawn="1"/>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509" name="Freeform 221"/>
            <p:cNvSpPr>
              <a:spLocks/>
            </p:cNvSpPr>
            <p:nvPr userDrawn="1"/>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510" name="Freeform 222"/>
            <p:cNvSpPr>
              <a:spLocks/>
            </p:cNvSpPr>
            <p:nvPr userDrawn="1"/>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511" name="Freeform 223"/>
            <p:cNvSpPr>
              <a:spLocks/>
            </p:cNvSpPr>
            <p:nvPr userDrawn="1"/>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512" name="Freeform 224"/>
            <p:cNvSpPr>
              <a:spLocks/>
            </p:cNvSpPr>
            <p:nvPr userDrawn="1"/>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513" name="Freeform 225"/>
            <p:cNvSpPr>
              <a:spLocks/>
            </p:cNvSpPr>
            <p:nvPr userDrawn="1"/>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514" name="Freeform 226"/>
            <p:cNvSpPr>
              <a:spLocks/>
            </p:cNvSpPr>
            <p:nvPr userDrawn="1"/>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515" name="Freeform 227"/>
            <p:cNvSpPr>
              <a:spLocks/>
            </p:cNvSpPr>
            <p:nvPr userDrawn="1"/>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516" name="Freeform 228"/>
            <p:cNvSpPr>
              <a:spLocks/>
            </p:cNvSpPr>
            <p:nvPr userDrawn="1"/>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517" name="Freeform 229"/>
            <p:cNvSpPr>
              <a:spLocks/>
            </p:cNvSpPr>
            <p:nvPr userDrawn="1"/>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518" name="Freeform 230"/>
            <p:cNvSpPr>
              <a:spLocks/>
            </p:cNvSpPr>
            <p:nvPr userDrawn="1"/>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sp>
          <p:nvSpPr>
            <p:cNvPr id="12519" name="Freeform 231"/>
            <p:cNvSpPr>
              <a:spLocks/>
            </p:cNvSpPr>
            <p:nvPr userDrawn="1"/>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grpSp>
      <p:grpSp>
        <p:nvGrpSpPr>
          <p:cNvPr id="1033" name="Group 232"/>
          <p:cNvGrpSpPr>
            <a:grpSpLocks/>
          </p:cNvGrpSpPr>
          <p:nvPr/>
        </p:nvGrpSpPr>
        <p:grpSpPr bwMode="auto">
          <a:xfrm>
            <a:off x="6934200" y="-7938"/>
            <a:ext cx="2317750" cy="2063751"/>
            <a:chOff x="4080" y="-5"/>
            <a:chExt cx="1748" cy="1556"/>
          </a:xfrm>
        </p:grpSpPr>
        <p:sp>
          <p:nvSpPr>
            <p:cNvPr id="12521" name="Freeform 233"/>
            <p:cNvSpPr>
              <a:spLocks/>
            </p:cNvSpPr>
            <p:nvPr userDrawn="1"/>
          </p:nvSpPr>
          <p:spPr bwMode="auto">
            <a:xfrm>
              <a:off x="4161" y="-5"/>
              <a:ext cx="1585" cy="1443"/>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headEnd/>
              <a:tailEnd/>
            </a:ln>
          </p:spPr>
          <p:txBody>
            <a:bodyPr/>
            <a:lstStyle/>
            <a:p>
              <a:pPr>
                <a:defRPr/>
              </a:pPr>
              <a:endParaRPr lang="zh-CN" altLang="en-US">
                <a:ea typeface="宋体" pitchFamily="2" charset="-122"/>
              </a:endParaRPr>
            </a:p>
          </p:txBody>
        </p:sp>
        <p:grpSp>
          <p:nvGrpSpPr>
            <p:cNvPr id="1041" name="Group 234"/>
            <p:cNvGrpSpPr>
              <a:grpSpLocks/>
            </p:cNvGrpSpPr>
            <p:nvPr userDrawn="1"/>
          </p:nvGrpSpPr>
          <p:grpSpPr bwMode="auto">
            <a:xfrm>
              <a:off x="4080" y="0"/>
              <a:ext cx="1748" cy="1551"/>
              <a:chOff x="2918" y="18"/>
              <a:chExt cx="2958" cy="2699"/>
            </a:xfrm>
          </p:grpSpPr>
          <p:sp>
            <p:nvSpPr>
              <p:cNvPr id="12523" name="Freeform 235"/>
              <p:cNvSpPr>
                <a:spLocks/>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12524" name="Freeform 236"/>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12525" name="Freeform 237"/>
              <p:cNvSpPr>
                <a:spLocks/>
              </p:cNvSpPr>
              <p:nvPr/>
            </p:nvSpPr>
            <p:spPr bwMode="auto">
              <a:xfrm>
                <a:off x="3621" y="1286"/>
                <a:ext cx="237"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12526" name="Freeform 238"/>
              <p:cNvSpPr>
                <a:spLocks/>
              </p:cNvSpPr>
              <p:nvPr/>
            </p:nvSpPr>
            <p:spPr bwMode="auto">
              <a:xfrm>
                <a:off x="3402" y="1403"/>
                <a:ext cx="209"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12527" name="Freeform 239"/>
              <p:cNvSpPr>
                <a:spLocks/>
              </p:cNvSpPr>
              <p:nvPr/>
            </p:nvSpPr>
            <p:spPr bwMode="auto">
              <a:xfrm>
                <a:off x="3273" y="645"/>
                <a:ext cx="683" cy="319"/>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12528" name="Freeform 240"/>
              <p:cNvSpPr>
                <a:spLocks/>
              </p:cNvSpPr>
              <p:nvPr/>
            </p:nvSpPr>
            <p:spPr bwMode="auto">
              <a:xfrm>
                <a:off x="4046" y="1544"/>
                <a:ext cx="490" cy="517"/>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12529" name="Freeform 241"/>
              <p:cNvSpPr>
                <a:spLocks/>
              </p:cNvSpPr>
              <p:nvPr/>
            </p:nvSpPr>
            <p:spPr bwMode="auto">
              <a:xfrm>
                <a:off x="5173" y="1024"/>
                <a:ext cx="500"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12530" name="Freeform 242"/>
              <p:cNvSpPr>
                <a:spLocks/>
              </p:cNvSpPr>
              <p:nvPr/>
            </p:nvSpPr>
            <p:spPr bwMode="auto">
              <a:xfrm>
                <a:off x="5339" y="1003"/>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12531" name="Freeform 243"/>
              <p:cNvSpPr>
                <a:spLocks/>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12532" name="Freeform 244"/>
              <p:cNvSpPr>
                <a:spLocks/>
              </p:cNvSpPr>
              <p:nvPr/>
            </p:nvSpPr>
            <p:spPr bwMode="auto">
              <a:xfrm>
                <a:off x="5001" y="1378"/>
                <a:ext cx="699"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12533" name="Freeform 245"/>
              <p:cNvSpPr>
                <a:spLocks/>
              </p:cNvSpPr>
              <p:nvPr/>
            </p:nvSpPr>
            <p:spPr bwMode="auto">
              <a:xfrm>
                <a:off x="5078" y="1540"/>
                <a:ext cx="565"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12534" name="Freeform 246"/>
              <p:cNvSpPr>
                <a:spLocks/>
              </p:cNvSpPr>
              <p:nvPr/>
            </p:nvSpPr>
            <p:spPr bwMode="auto">
              <a:xfrm>
                <a:off x="5041" y="1657"/>
                <a:ext cx="581" cy="479"/>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sp>
            <p:nvSpPr>
              <p:cNvPr id="12535" name="Freeform 247"/>
              <p:cNvSpPr>
                <a:spLocks/>
              </p:cNvSpPr>
              <p:nvPr/>
            </p:nvSpPr>
            <p:spPr bwMode="auto">
              <a:xfrm>
                <a:off x="5420" y="1463"/>
                <a:ext cx="330"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headEnd/>
                <a:tailEnd/>
              </a:ln>
            </p:spPr>
            <p:txBody>
              <a:bodyPr/>
              <a:lstStyle/>
              <a:p>
                <a:pPr>
                  <a:defRPr/>
                </a:pPr>
                <a:endParaRPr lang="zh-CN" altLang="en-US">
                  <a:ea typeface="宋体" pitchFamily="2" charset="-122"/>
                </a:endParaRPr>
              </a:p>
            </p:txBody>
          </p:sp>
        </p:grpSp>
      </p:grpSp>
      <p:sp>
        <p:nvSpPr>
          <p:cNvPr id="1034" name="Rectangle 248"/>
          <p:cNvSpPr>
            <a:spLocks noGrp="1" noRot="1" noChangeArrowheads="1"/>
          </p:cNvSpPr>
          <p:nvPr>
            <p:ph type="title"/>
          </p:nvPr>
        </p:nvSpPr>
        <p:spPr bwMode="auto">
          <a:xfrm>
            <a:off x="298450" y="228600"/>
            <a:ext cx="8540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609600" y="1600200"/>
            <a:ext cx="8153400" cy="449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538" name="Rectangle 250"/>
          <p:cNvSpPr>
            <a:spLocks noGrp="1" noChangeArrowheads="1"/>
          </p:cNvSpPr>
          <p:nvPr>
            <p:ph type="dt" sz="half" idx="2"/>
          </p:nvPr>
        </p:nvSpPr>
        <p:spPr bwMode="auto">
          <a:xfrm>
            <a:off x="29845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2539" name="Rectangle 251"/>
          <p:cNvSpPr>
            <a:spLocks noGrp="1" noChangeArrowheads="1"/>
          </p:cNvSpPr>
          <p:nvPr>
            <p:ph type="ftr" sz="quarter" idx="3"/>
          </p:nvPr>
        </p:nvSpPr>
        <p:spPr bwMode="auto">
          <a:xfrm>
            <a:off x="3121025"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2540" name="Rectangle 252"/>
          <p:cNvSpPr>
            <a:spLocks noGrp="1" noChangeArrowheads="1"/>
          </p:cNvSpPr>
          <p:nvPr>
            <p:ph type="sldNum" sz="quarter" idx="4"/>
          </p:nvPr>
        </p:nvSpPr>
        <p:spPr bwMode="auto">
          <a:xfrm>
            <a:off x="65500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AF9A613D-AD22-4A64-8749-9374BD0427A3}" type="slidenum">
              <a:rPr lang="en-US" altLang="zh-CN"/>
              <a:pPr>
                <a:defRPr/>
              </a:pPr>
              <a:t>‹#›</a:t>
            </a:fld>
            <a:endParaRPr lang="en-US" altLang="zh-CN"/>
          </a:p>
        </p:txBody>
      </p:sp>
      <p:pic>
        <p:nvPicPr>
          <p:cNvPr id="1039" name="Picture 253" descr="中国量化投资学会logo"/>
          <p:cNvPicPr>
            <a:picLocks noChangeAspect="1" noChangeArrowheads="1"/>
          </p:cNvPicPr>
          <p:nvPr userDrawn="1"/>
        </p:nvPicPr>
        <p:blipFill>
          <a:blip r:embed="rId14"/>
          <a:srcRect/>
          <a:stretch>
            <a:fillRect/>
          </a:stretch>
        </p:blipFill>
        <p:spPr bwMode="auto">
          <a:xfrm>
            <a:off x="6659563" y="333375"/>
            <a:ext cx="1979612" cy="19796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13.v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15.v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16.vml"/><Relationship Id="rId4" Type="http://schemas.openxmlformats.org/officeDocument/2006/relationships/oleObject" Target="../embeddings/oleObject21.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17.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5.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6.v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7.v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8.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9.v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10.v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11.v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12.v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rrowheads="1"/>
          </p:cNvSpPr>
          <p:nvPr>
            <p:ph type="ctrTitle"/>
          </p:nvPr>
        </p:nvSpPr>
        <p:spPr>
          <a:xfrm>
            <a:off x="-180975" y="1844675"/>
            <a:ext cx="7772400" cy="1470025"/>
          </a:xfrm>
        </p:spPr>
        <p:txBody>
          <a:bodyPr/>
          <a:lstStyle/>
          <a:p>
            <a:pPr eaLnBrk="1" hangingPunct="1"/>
            <a:r>
              <a:rPr lang="zh-CN" altLang="en-US" sz="7200" smtClean="0"/>
              <a:t>量化选股模型</a:t>
            </a:r>
          </a:p>
        </p:txBody>
      </p:sp>
      <p:sp>
        <p:nvSpPr>
          <p:cNvPr id="16386" name="Rectangle 3"/>
          <p:cNvSpPr>
            <a:spLocks noGrp="1" noRot="1" noChangeArrowheads="1"/>
          </p:cNvSpPr>
          <p:nvPr>
            <p:ph type="subTitle" idx="1"/>
          </p:nvPr>
        </p:nvSpPr>
        <p:spPr/>
        <p:txBody>
          <a:bodyPr/>
          <a:lstStyle/>
          <a:p>
            <a:pPr eaLnBrk="1" hangingPunct="1"/>
            <a:r>
              <a:rPr lang="zh-CN" altLang="en-US" smtClean="0"/>
              <a:t>丁鹏</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idx="4294967295"/>
          </p:nvPr>
        </p:nvSpPr>
        <p:spPr>
          <a:xfrm>
            <a:off x="323850" y="260350"/>
            <a:ext cx="8540750" cy="1143000"/>
          </a:xfrm>
        </p:spPr>
        <p:txBody>
          <a:bodyPr/>
          <a:lstStyle/>
          <a:p>
            <a:r>
              <a:rPr lang="zh-CN" altLang="en-US" smtClean="0"/>
              <a:t>多因子模型</a:t>
            </a:r>
          </a:p>
        </p:txBody>
      </p:sp>
      <p:sp>
        <p:nvSpPr>
          <p:cNvPr id="25602" name="Rectangle 3"/>
          <p:cNvSpPr>
            <a:spLocks noGrp="1"/>
          </p:cNvSpPr>
          <p:nvPr>
            <p:ph type="body" idx="4294967295"/>
          </p:nvPr>
        </p:nvSpPr>
        <p:spPr>
          <a:xfrm>
            <a:off x="395288" y="1341438"/>
            <a:ext cx="8229600" cy="4895850"/>
          </a:xfrm>
        </p:spPr>
        <p:txBody>
          <a:bodyPr/>
          <a:lstStyle/>
          <a:p>
            <a:pPr>
              <a:lnSpc>
                <a:spcPct val="90000"/>
              </a:lnSpc>
            </a:pPr>
            <a:r>
              <a:rPr lang="zh-CN" altLang="en-US" sz="2800" smtClean="0"/>
              <a:t>（</a:t>
            </a:r>
            <a:r>
              <a:rPr lang="en-US" altLang="zh-CN" sz="2800" smtClean="0"/>
              <a:t>1</a:t>
            </a:r>
            <a:r>
              <a:rPr lang="zh-CN" altLang="en-US" sz="2800" smtClean="0"/>
              <a:t>）对于任意一个候选因子在模型</a:t>
            </a:r>
            <a:br>
              <a:rPr lang="zh-CN" altLang="en-US" sz="2800" smtClean="0"/>
            </a:br>
            <a:r>
              <a:rPr lang="zh-CN" altLang="en-US" sz="2800" smtClean="0"/>
              <a:t>形成期的第</a:t>
            </a:r>
            <a:r>
              <a:rPr lang="en-US" altLang="zh-CN" sz="2800" smtClean="0"/>
              <a:t>1</a:t>
            </a:r>
            <a:r>
              <a:rPr lang="zh-CN" altLang="en-US" sz="2800" smtClean="0"/>
              <a:t>个周期初开始计算各股</a:t>
            </a:r>
            <a:br>
              <a:rPr lang="zh-CN" altLang="en-US" sz="2800" smtClean="0"/>
            </a:br>
            <a:r>
              <a:rPr lang="zh-CN" altLang="en-US" sz="2800" smtClean="0"/>
              <a:t>票该因子的大小，按从小到大的顺</a:t>
            </a:r>
            <a:br>
              <a:rPr lang="zh-CN" altLang="en-US" sz="2800" smtClean="0"/>
            </a:br>
            <a:r>
              <a:rPr lang="zh-CN" altLang="en-US" sz="2800" smtClean="0"/>
              <a:t>序对样本股票进行排序，并平均分为</a:t>
            </a:r>
            <a:br>
              <a:rPr lang="zh-CN" altLang="en-US" sz="2800" smtClean="0"/>
            </a:br>
            <a:r>
              <a:rPr lang="en-US" altLang="zh-CN" sz="2800" i="1" smtClean="0"/>
              <a:t>n</a:t>
            </a:r>
            <a:r>
              <a:rPr lang="zh-CN" altLang="en-US" sz="2800" smtClean="0"/>
              <a:t>个组合，一直持有到周期末。</a:t>
            </a:r>
          </a:p>
          <a:p>
            <a:pPr>
              <a:lnSpc>
                <a:spcPct val="90000"/>
              </a:lnSpc>
            </a:pPr>
            <a:r>
              <a:rPr lang="zh-CN" altLang="en-US" sz="2800" smtClean="0"/>
              <a:t>（</a:t>
            </a:r>
            <a:r>
              <a:rPr lang="en-US" altLang="zh-CN" sz="2800" smtClean="0"/>
              <a:t>2</a:t>
            </a:r>
            <a:r>
              <a:rPr lang="zh-CN" altLang="en-US" sz="2800" smtClean="0"/>
              <a:t>）在下个周期再按同样的方法重新构建</a:t>
            </a:r>
            <a:r>
              <a:rPr lang="en-US" altLang="zh-CN" sz="2800" i="1" smtClean="0"/>
              <a:t>n</a:t>
            </a:r>
            <a:r>
              <a:rPr lang="zh-CN" altLang="en-US" sz="2800" smtClean="0"/>
              <a:t>个组合并持有到周期末，每个周期如此，一直重复到模型形成期末。</a:t>
            </a:r>
          </a:p>
          <a:p>
            <a:pPr>
              <a:lnSpc>
                <a:spcPct val="90000"/>
              </a:lnSpc>
            </a:pPr>
            <a:r>
              <a:rPr lang="zh-CN" altLang="en-US" sz="2800" smtClean="0"/>
              <a:t>（</a:t>
            </a:r>
            <a:r>
              <a:rPr lang="en-US" altLang="zh-CN" sz="2800" smtClean="0"/>
              <a:t>3</a:t>
            </a:r>
            <a:r>
              <a:rPr lang="zh-CN" altLang="en-US" sz="2800" smtClean="0"/>
              <a:t>）组合构建完毕后，计算这</a:t>
            </a:r>
            <a:r>
              <a:rPr lang="en-US" altLang="zh-CN" sz="2800" i="1" smtClean="0"/>
              <a:t>n</a:t>
            </a:r>
            <a:r>
              <a:rPr lang="zh-CN" altLang="en-US" sz="2800" smtClean="0"/>
              <a:t>个组合的年化复合收益、相对于业绩基准的超出收益、在不同市场状况下的高收益组合跑赢基准和低收益组合跑输基准的概率等 </a:t>
            </a:r>
          </a:p>
          <a:p>
            <a:pPr>
              <a:lnSpc>
                <a:spcPct val="90000"/>
              </a:lnSpc>
            </a:pPr>
            <a:endParaRPr lang="zh-CN" altLang="en-US" sz="2800" smtClean="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29" name="标题 1"/>
          <p:cNvSpPr>
            <a:spLocks noGrp="1"/>
          </p:cNvSpPr>
          <p:nvPr>
            <p:ph type="title"/>
          </p:nvPr>
        </p:nvSpPr>
        <p:spPr/>
        <p:txBody>
          <a:bodyPr/>
          <a:lstStyle/>
          <a:p>
            <a:r>
              <a:rPr lang="zh-CN" altLang="en-US" smtClean="0"/>
              <a:t>本课程总结</a:t>
            </a:r>
          </a:p>
        </p:txBody>
      </p:sp>
      <p:sp>
        <p:nvSpPr>
          <p:cNvPr id="611330" name="内容占位符 2"/>
          <p:cNvSpPr>
            <a:spLocks noGrp="1"/>
          </p:cNvSpPr>
          <p:nvPr>
            <p:ph idx="1"/>
          </p:nvPr>
        </p:nvSpPr>
        <p:spPr/>
        <p:txBody>
          <a:bodyPr/>
          <a:lstStyle/>
          <a:p>
            <a:r>
              <a:rPr lang="zh-CN" altLang="en-US" smtClean="0"/>
              <a:t>本课程介绍了</a:t>
            </a:r>
            <a:r>
              <a:rPr lang="en-US" altLang="zh-CN" smtClean="0"/>
              <a:t>8</a:t>
            </a:r>
            <a:r>
              <a:rPr lang="zh-CN" altLang="en-US" smtClean="0"/>
              <a:t>个目前市场上主</a:t>
            </a:r>
            <a:r>
              <a:rPr lang="en-US" altLang="zh-CN" smtClean="0"/>
              <a:t/>
            </a:r>
            <a:br>
              <a:rPr lang="en-US" altLang="zh-CN" smtClean="0"/>
            </a:br>
            <a:r>
              <a:rPr lang="zh-CN" altLang="en-US" smtClean="0"/>
              <a:t>流的选股模型</a:t>
            </a:r>
            <a:endParaRPr lang="en-US" altLang="zh-CN" smtClean="0"/>
          </a:p>
          <a:p>
            <a:r>
              <a:rPr lang="zh-CN" altLang="en-US" smtClean="0"/>
              <a:t>选股模型的有效性关键在于是否符合经济学解释</a:t>
            </a:r>
            <a:endParaRPr lang="en-US" altLang="zh-CN" smtClean="0"/>
          </a:p>
          <a:p>
            <a:r>
              <a:rPr lang="zh-CN" altLang="en-US" smtClean="0"/>
              <a:t>指标组合的效果是提高夏普率，降低了单指标的模型风险。</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2353" name="Picture 2"/>
          <p:cNvPicPr>
            <a:picLocks noChangeAspect="1" noChangeArrowheads="1"/>
          </p:cNvPicPr>
          <p:nvPr/>
        </p:nvPicPr>
        <p:blipFill>
          <a:blip r:embed="rId2"/>
          <a:srcRect/>
          <a:stretch>
            <a:fillRect/>
          </a:stretch>
        </p:blipFill>
        <p:spPr bwMode="auto">
          <a:xfrm>
            <a:off x="2195513" y="404813"/>
            <a:ext cx="4522787" cy="5472112"/>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Rot="1" noChangeArrowheads="1"/>
          </p:cNvSpPr>
          <p:nvPr>
            <p:ph type="title" idx="4294967295"/>
          </p:nvPr>
        </p:nvSpPr>
        <p:spPr>
          <a:xfrm>
            <a:off x="323850" y="260350"/>
            <a:ext cx="8540750" cy="1143000"/>
          </a:xfrm>
        </p:spPr>
        <p:txBody>
          <a:bodyPr/>
          <a:lstStyle/>
          <a:p>
            <a:r>
              <a:rPr lang="zh-CN" altLang="en-US" smtClean="0"/>
              <a:t>业绩评价</a:t>
            </a:r>
          </a:p>
        </p:txBody>
      </p:sp>
      <p:sp>
        <p:nvSpPr>
          <p:cNvPr id="615427" name="Rectangle 3"/>
          <p:cNvSpPr>
            <a:spLocks noGrp="1" noRot="1" noChangeArrowheads="1"/>
          </p:cNvSpPr>
          <p:nvPr>
            <p:ph type="body" idx="4294967295"/>
          </p:nvPr>
        </p:nvSpPr>
        <p:spPr>
          <a:xfrm>
            <a:off x="323850" y="1600200"/>
            <a:ext cx="8820150" cy="4498975"/>
          </a:xfrm>
        </p:spPr>
        <p:txBody>
          <a:bodyPr/>
          <a:lstStyle/>
          <a:p>
            <a:r>
              <a:rPr lang="zh-CN" altLang="en-US" sz="2800" smtClean="0"/>
              <a:t>假定初始建仓日期为</a:t>
            </a:r>
            <a:r>
              <a:rPr lang="en-US" altLang="zh-CN" sz="2800" i="1" smtClean="0"/>
              <a:t>T</a:t>
            </a:r>
            <a:r>
              <a:rPr lang="en-US" altLang="zh-CN" sz="2800" smtClean="0"/>
              <a:t>1</a:t>
            </a:r>
            <a:r>
              <a:rPr lang="zh-CN" altLang="en-US" sz="2800" smtClean="0"/>
              <a:t>，建仓</a:t>
            </a:r>
            <a:br>
              <a:rPr lang="zh-CN" altLang="en-US" sz="2800" smtClean="0"/>
            </a:br>
            <a:r>
              <a:rPr lang="zh-CN" altLang="en-US" sz="2800" smtClean="0"/>
              <a:t>时总权益为</a:t>
            </a:r>
            <a:r>
              <a:rPr lang="en-US" altLang="zh-CN" sz="2800" i="1" smtClean="0"/>
              <a:t>N</a:t>
            </a:r>
            <a:r>
              <a:rPr lang="en-US" altLang="zh-CN" sz="2800" smtClean="0"/>
              <a:t>1</a:t>
            </a:r>
            <a:r>
              <a:rPr lang="zh-CN" altLang="en-US" sz="2800" smtClean="0"/>
              <a:t>，平仓日期为</a:t>
            </a:r>
            <a:r>
              <a:rPr lang="en-US" altLang="zh-CN" sz="2800" i="1" smtClean="0"/>
              <a:t>T</a:t>
            </a:r>
            <a:r>
              <a:rPr lang="en-US" altLang="zh-CN" sz="2800" smtClean="0"/>
              <a:t>2</a:t>
            </a:r>
            <a:r>
              <a:rPr lang="zh-CN" altLang="en-US" sz="2800" smtClean="0"/>
              <a:t>，</a:t>
            </a:r>
            <a:br>
              <a:rPr lang="zh-CN" altLang="en-US" sz="2800" smtClean="0"/>
            </a:br>
            <a:r>
              <a:rPr lang="zh-CN" altLang="en-US" sz="2800" smtClean="0"/>
              <a:t>平仓时总权益为</a:t>
            </a:r>
            <a:r>
              <a:rPr lang="en-US" altLang="zh-CN" sz="2800" i="1" smtClean="0"/>
              <a:t>N</a:t>
            </a:r>
            <a:r>
              <a:rPr lang="en-US" altLang="zh-CN" sz="2800" smtClean="0"/>
              <a:t>2 </a:t>
            </a:r>
          </a:p>
          <a:p>
            <a:r>
              <a:rPr lang="en-US" altLang="zh-CN" sz="2800" smtClean="0"/>
              <a:t>1. </a:t>
            </a:r>
            <a:r>
              <a:rPr lang="zh-CN" altLang="en-US" sz="2800" smtClean="0"/>
              <a:t>总收益率</a:t>
            </a:r>
            <a:r>
              <a:rPr lang="en-US" altLang="zh-CN" sz="2800" smtClean="0"/>
              <a:t>=(</a:t>
            </a:r>
            <a:r>
              <a:rPr lang="en-US" altLang="zh-CN" sz="2800" i="1" smtClean="0"/>
              <a:t>N</a:t>
            </a:r>
            <a:r>
              <a:rPr lang="en-US" altLang="zh-CN" sz="2800" smtClean="0"/>
              <a:t>2-</a:t>
            </a:r>
            <a:r>
              <a:rPr lang="en-US" altLang="zh-CN" sz="2800" i="1" smtClean="0"/>
              <a:t>N</a:t>
            </a:r>
            <a:r>
              <a:rPr lang="en-US" altLang="zh-CN" sz="2800" smtClean="0"/>
              <a:t>1)/</a:t>
            </a:r>
            <a:r>
              <a:rPr lang="en-US" altLang="zh-CN" sz="2800" i="1" smtClean="0"/>
              <a:t>N</a:t>
            </a:r>
            <a:r>
              <a:rPr lang="en-US" altLang="zh-CN" sz="2800" smtClean="0"/>
              <a:t>1 -1</a:t>
            </a:r>
          </a:p>
          <a:p>
            <a:r>
              <a:rPr lang="en-US" altLang="zh-CN" sz="2800" smtClean="0"/>
              <a:t>2.</a:t>
            </a:r>
            <a:r>
              <a:rPr lang="zh-CN" altLang="en-US" sz="2800" smtClean="0"/>
              <a:t>年化复合收益率</a:t>
            </a:r>
            <a:r>
              <a:rPr lang="en-US" altLang="zh-CN" sz="2800" smtClean="0"/>
              <a:t>=(1+</a:t>
            </a:r>
            <a:r>
              <a:rPr lang="zh-CN" altLang="en-US" sz="2800" smtClean="0"/>
              <a:t>总收益率</a:t>
            </a:r>
            <a:r>
              <a:rPr lang="en-US" altLang="zh-CN" sz="2800" smtClean="0"/>
              <a:t>)</a:t>
            </a:r>
            <a:r>
              <a:rPr lang="en-US" altLang="zh-CN" sz="2800" baseline="30000" smtClean="0"/>
              <a:t>1/ [(</a:t>
            </a:r>
            <a:r>
              <a:rPr lang="en-US" altLang="zh-CN" sz="2800" i="1" baseline="30000" smtClean="0"/>
              <a:t>T</a:t>
            </a:r>
            <a:r>
              <a:rPr lang="en-US" altLang="zh-CN" sz="2800" baseline="30000" smtClean="0"/>
              <a:t>2-</a:t>
            </a:r>
            <a:r>
              <a:rPr lang="en-US" altLang="zh-CN" sz="2800" i="1" baseline="30000" smtClean="0"/>
              <a:t>T</a:t>
            </a:r>
            <a:r>
              <a:rPr lang="en-US" altLang="zh-CN" sz="2800" baseline="30000" smtClean="0"/>
              <a:t>1) / 365]</a:t>
            </a:r>
            <a:r>
              <a:rPr lang="en-US" altLang="zh-CN" sz="2800" smtClean="0"/>
              <a:t> </a:t>
            </a:r>
          </a:p>
          <a:p>
            <a:r>
              <a:rPr lang="en-US" altLang="zh-CN" sz="2800" smtClean="0"/>
              <a:t>3. </a:t>
            </a:r>
            <a:r>
              <a:rPr lang="zh-CN" altLang="en-US" sz="2800" smtClean="0"/>
              <a:t>相对收益率</a:t>
            </a:r>
            <a:r>
              <a:rPr lang="en-US" altLang="zh-CN" sz="2800" smtClean="0"/>
              <a:t>=</a:t>
            </a:r>
            <a:r>
              <a:rPr lang="zh-CN" altLang="en-US" sz="2800" smtClean="0"/>
              <a:t>总收益率</a:t>
            </a:r>
            <a:r>
              <a:rPr lang="en-US" altLang="zh-CN" sz="2800" smtClean="0"/>
              <a:t>-</a:t>
            </a:r>
            <a:r>
              <a:rPr lang="zh-CN" altLang="en-US" sz="2800" smtClean="0"/>
              <a:t>业绩基准收益率</a:t>
            </a:r>
          </a:p>
          <a:p>
            <a:r>
              <a:rPr lang="zh-CN" altLang="en-US" sz="2800" smtClean="0"/>
              <a:t>假定初始建仓股指期货权益为</a:t>
            </a:r>
            <a:r>
              <a:rPr lang="en-US" altLang="zh-CN" sz="2800" i="1" smtClean="0"/>
              <a:t>M</a:t>
            </a:r>
            <a:r>
              <a:rPr lang="en-US" altLang="zh-CN" sz="2800" smtClean="0"/>
              <a:t>1</a:t>
            </a:r>
            <a:r>
              <a:rPr lang="zh-CN" altLang="en-US" sz="2800" smtClean="0"/>
              <a:t>，平仓时权益为</a:t>
            </a:r>
            <a:r>
              <a:rPr lang="en-US" altLang="zh-CN" sz="2800" i="1" smtClean="0"/>
              <a:t>M</a:t>
            </a:r>
            <a:r>
              <a:rPr lang="en-US" altLang="zh-CN" sz="2800" smtClean="0"/>
              <a:t>2</a:t>
            </a:r>
            <a:r>
              <a:rPr lang="zh-CN" altLang="en-US" sz="2800" smtClean="0"/>
              <a:t>，则：</a:t>
            </a:r>
          </a:p>
          <a:p>
            <a:r>
              <a:rPr lang="en-US" altLang="zh-CN" sz="2800" smtClean="0"/>
              <a:t>4.</a:t>
            </a:r>
            <a:r>
              <a:rPr lang="zh-CN" altLang="en-US" sz="2800" smtClean="0"/>
              <a:t>阿尔法收益率</a:t>
            </a:r>
            <a:r>
              <a:rPr lang="en-US" altLang="zh-CN" sz="2800" smtClean="0"/>
              <a:t>=[ (</a:t>
            </a:r>
            <a:r>
              <a:rPr lang="en-US" altLang="zh-CN" sz="2800" i="1" smtClean="0"/>
              <a:t>N</a:t>
            </a:r>
            <a:r>
              <a:rPr lang="en-US" altLang="zh-CN" sz="2800" smtClean="0"/>
              <a:t>2-</a:t>
            </a:r>
            <a:r>
              <a:rPr lang="en-US" altLang="zh-CN" sz="2800" i="1" smtClean="0"/>
              <a:t>N</a:t>
            </a:r>
            <a:r>
              <a:rPr lang="en-US" altLang="zh-CN" sz="2800" smtClean="0"/>
              <a:t>1) + (</a:t>
            </a:r>
            <a:r>
              <a:rPr lang="en-US" altLang="zh-CN" sz="2800" i="1" smtClean="0"/>
              <a:t>M</a:t>
            </a:r>
            <a:r>
              <a:rPr lang="en-US" altLang="zh-CN" sz="2800" smtClean="0"/>
              <a:t>1-</a:t>
            </a:r>
            <a:r>
              <a:rPr lang="en-US" altLang="zh-CN" sz="2800" i="1" smtClean="0"/>
              <a:t>M</a:t>
            </a:r>
            <a:r>
              <a:rPr lang="en-US" altLang="zh-CN" sz="2800" smtClean="0"/>
              <a:t>2)] / (</a:t>
            </a:r>
            <a:r>
              <a:rPr lang="en-US" altLang="zh-CN" sz="2800" i="1" smtClean="0"/>
              <a:t>N</a:t>
            </a:r>
            <a:r>
              <a:rPr lang="en-US" altLang="zh-CN" sz="2800" smtClean="0"/>
              <a:t>1+</a:t>
            </a:r>
            <a:r>
              <a:rPr lang="en-US" altLang="zh-CN" sz="2800" i="1" smtClean="0"/>
              <a:t>M</a:t>
            </a:r>
            <a:r>
              <a:rPr lang="en-US" altLang="zh-CN" sz="2800" smtClean="0"/>
              <a:t>1) -1 </a:t>
            </a:r>
            <a:endParaRPr lang="zh-CN" altLang="en-US" sz="2800"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Rot="1" noChangeArrowheads="1"/>
          </p:cNvSpPr>
          <p:nvPr>
            <p:ph type="title" idx="4294967295"/>
          </p:nvPr>
        </p:nvSpPr>
        <p:spPr/>
        <p:txBody>
          <a:bodyPr/>
          <a:lstStyle/>
          <a:p>
            <a:r>
              <a:rPr lang="zh-CN" altLang="en-US" smtClean="0"/>
              <a:t>风险度指标</a:t>
            </a:r>
          </a:p>
        </p:txBody>
      </p:sp>
      <p:sp>
        <p:nvSpPr>
          <p:cNvPr id="616451" name="Rectangle 3"/>
          <p:cNvSpPr>
            <a:spLocks noGrp="1" noRot="1" noChangeArrowheads="1"/>
          </p:cNvSpPr>
          <p:nvPr>
            <p:ph type="body" idx="4294967295"/>
          </p:nvPr>
        </p:nvSpPr>
        <p:spPr>
          <a:xfrm>
            <a:off x="609600" y="1268413"/>
            <a:ext cx="8153400" cy="5113337"/>
          </a:xfrm>
        </p:spPr>
        <p:txBody>
          <a:bodyPr/>
          <a:lstStyle/>
          <a:p>
            <a:r>
              <a:rPr lang="en-US" altLang="zh-CN" sz="2800" b="1" smtClean="0"/>
              <a:t>1</a:t>
            </a:r>
            <a:r>
              <a:rPr lang="zh-CN" altLang="en-US" sz="2800" b="1" smtClean="0"/>
              <a:t>．贝塔（</a:t>
            </a:r>
            <a:r>
              <a:rPr lang="en-US" altLang="zh-CN" sz="2800" b="1" i="1" smtClean="0"/>
              <a:t>β</a:t>
            </a:r>
            <a:r>
              <a:rPr lang="zh-CN" altLang="en-US" sz="2800" b="1" smtClean="0"/>
              <a:t>）系数</a:t>
            </a:r>
            <a:endParaRPr lang="zh-CN" altLang="en-US" sz="2800" smtClean="0"/>
          </a:p>
          <a:p>
            <a:r>
              <a:rPr lang="zh-CN" altLang="en-US" sz="2800" smtClean="0"/>
              <a:t>贝塔系数是统计学上的概念，</a:t>
            </a:r>
            <a:br>
              <a:rPr lang="zh-CN" altLang="en-US" sz="2800" smtClean="0"/>
            </a:br>
            <a:r>
              <a:rPr lang="zh-CN" altLang="en-US" sz="2800" smtClean="0"/>
              <a:t>它所反映的是某一投资对象相对于</a:t>
            </a:r>
            <a:br>
              <a:rPr lang="zh-CN" altLang="en-US" sz="2800" smtClean="0"/>
            </a:br>
            <a:r>
              <a:rPr lang="zh-CN" altLang="en-US" sz="2800" smtClean="0"/>
              <a:t>大盘的表现情况。</a:t>
            </a:r>
          </a:p>
          <a:p>
            <a:endParaRPr lang="zh-CN" altLang="en-US" sz="2800" smtClean="0"/>
          </a:p>
          <a:p>
            <a:endParaRPr lang="zh-CN" altLang="en-US" sz="2800" smtClean="0"/>
          </a:p>
          <a:p>
            <a:endParaRPr lang="zh-CN" altLang="en-US" sz="2800" smtClean="0"/>
          </a:p>
          <a:p>
            <a:r>
              <a:rPr lang="zh-CN" altLang="en-US" sz="2400" smtClean="0"/>
              <a:t>其中，</a:t>
            </a:r>
            <a:r>
              <a:rPr lang="en-US" altLang="zh-CN" sz="2400" i="1" smtClean="0"/>
              <a:t>rk</a:t>
            </a:r>
            <a:r>
              <a:rPr lang="zh-CN" altLang="en-US" sz="2400" smtClean="0"/>
              <a:t>表示某类资产组合</a:t>
            </a:r>
            <a:r>
              <a:rPr lang="en-US" altLang="zh-CN" sz="2400" i="1" smtClean="0"/>
              <a:t>K</a:t>
            </a:r>
            <a:r>
              <a:rPr lang="zh-CN" altLang="en-US" sz="2400" smtClean="0"/>
              <a:t>的市场收益率，</a:t>
            </a:r>
            <a:r>
              <a:rPr lang="en-US" altLang="zh-CN" sz="2400" i="1" smtClean="0"/>
              <a:t>rm</a:t>
            </a:r>
            <a:r>
              <a:rPr lang="zh-CN" altLang="en-US" sz="2400" smtClean="0"/>
              <a:t>表示市场组合的收益率，</a:t>
            </a:r>
            <a:r>
              <a:rPr lang="en-US" altLang="zh-CN" sz="2400" smtClean="0"/>
              <a:t>cov(</a:t>
            </a:r>
            <a:r>
              <a:rPr lang="en-US" altLang="zh-CN" sz="2400" i="1" smtClean="0"/>
              <a:t>rk</a:t>
            </a:r>
            <a:r>
              <a:rPr lang="en-US" altLang="zh-CN" sz="2400" smtClean="0"/>
              <a:t>,</a:t>
            </a:r>
            <a:r>
              <a:rPr lang="en-US" altLang="zh-CN" sz="2400" i="1" smtClean="0"/>
              <a:t>rm</a:t>
            </a:r>
            <a:r>
              <a:rPr lang="en-US" altLang="zh-CN" sz="2400" smtClean="0"/>
              <a:t>)</a:t>
            </a:r>
            <a:r>
              <a:rPr lang="zh-CN" altLang="en-US" sz="2400" smtClean="0"/>
              <a:t>表示某类资产组合的收益率与市场收益率的协方差，</a:t>
            </a:r>
            <a:r>
              <a:rPr lang="en-US" altLang="zh-CN" sz="2400" smtClean="0"/>
              <a:t>var(</a:t>
            </a:r>
            <a:r>
              <a:rPr lang="en-US" altLang="zh-CN" sz="2400" i="1" smtClean="0"/>
              <a:t>rm</a:t>
            </a:r>
            <a:r>
              <a:rPr lang="en-US" altLang="zh-CN" sz="2400" smtClean="0"/>
              <a:t>)</a:t>
            </a:r>
            <a:r>
              <a:rPr lang="zh-CN" altLang="en-US" sz="2400" smtClean="0"/>
              <a:t>表示市场收益率的方差。</a:t>
            </a:r>
            <a:r>
              <a:rPr lang="zh-CN" altLang="en-US" sz="2800" smtClean="0"/>
              <a:t>  </a:t>
            </a:r>
          </a:p>
        </p:txBody>
      </p:sp>
      <p:graphicFrame>
        <p:nvGraphicFramePr>
          <p:cNvPr id="616452" name="Object 4"/>
          <p:cNvGraphicFramePr>
            <a:graphicFrameLocks noChangeAspect="1"/>
          </p:cNvGraphicFramePr>
          <p:nvPr/>
        </p:nvGraphicFramePr>
        <p:xfrm>
          <a:off x="2411413" y="3141663"/>
          <a:ext cx="3024187" cy="1308100"/>
        </p:xfrm>
        <a:graphic>
          <a:graphicData uri="http://schemas.openxmlformats.org/presentationml/2006/ole">
            <p:oleObj spid="_x0000_s616452" name="Equation" r:id="rId3" imgW="990170" imgH="431613" progId="Equation.DSMT4">
              <p:embed/>
            </p:oleObj>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Rot="1" noChangeArrowheads="1"/>
          </p:cNvSpPr>
          <p:nvPr>
            <p:ph type="title" idx="4294967295"/>
          </p:nvPr>
        </p:nvSpPr>
        <p:spPr/>
        <p:txBody>
          <a:bodyPr/>
          <a:lstStyle/>
          <a:p>
            <a:r>
              <a:rPr lang="zh-CN" altLang="en-US" smtClean="0"/>
              <a:t>风险报酬比</a:t>
            </a:r>
          </a:p>
        </p:txBody>
      </p:sp>
      <p:sp>
        <p:nvSpPr>
          <p:cNvPr id="617475" name="Rectangle 3"/>
          <p:cNvSpPr>
            <a:spLocks noGrp="1" noRot="1" noChangeArrowheads="1"/>
          </p:cNvSpPr>
          <p:nvPr>
            <p:ph type="body" idx="4294967295"/>
          </p:nvPr>
        </p:nvSpPr>
        <p:spPr/>
        <p:txBody>
          <a:bodyPr/>
          <a:lstStyle/>
          <a:p>
            <a:pPr>
              <a:lnSpc>
                <a:spcPct val="90000"/>
              </a:lnSpc>
            </a:pPr>
            <a:r>
              <a:rPr lang="en-US" altLang="zh-CN" smtClean="0"/>
              <a:t>1</a:t>
            </a:r>
            <a:r>
              <a:rPr lang="zh-CN" altLang="en-US" smtClean="0"/>
              <a:t>）夏普比率的计算公式</a:t>
            </a:r>
          </a:p>
          <a:p>
            <a:pPr>
              <a:lnSpc>
                <a:spcPct val="90000"/>
              </a:lnSpc>
            </a:pPr>
            <a:endParaRPr lang="zh-CN" altLang="en-US" smtClean="0"/>
          </a:p>
          <a:p>
            <a:pPr>
              <a:lnSpc>
                <a:spcPct val="90000"/>
              </a:lnSpc>
            </a:pPr>
            <a:endParaRPr lang="zh-CN" altLang="en-US" smtClean="0"/>
          </a:p>
          <a:p>
            <a:pPr>
              <a:lnSpc>
                <a:spcPct val="90000"/>
              </a:lnSpc>
            </a:pPr>
            <a:endParaRPr lang="zh-CN" altLang="en-US" smtClean="0"/>
          </a:p>
          <a:p>
            <a:pPr>
              <a:lnSpc>
                <a:spcPct val="90000"/>
              </a:lnSpc>
            </a:pPr>
            <a:endParaRPr lang="zh-CN" altLang="en-US" smtClean="0"/>
          </a:p>
          <a:p>
            <a:pPr>
              <a:lnSpc>
                <a:spcPct val="90000"/>
              </a:lnSpc>
            </a:pPr>
            <a:endParaRPr lang="zh-CN" altLang="en-US" smtClean="0"/>
          </a:p>
          <a:p>
            <a:pPr>
              <a:lnSpc>
                <a:spcPct val="90000"/>
              </a:lnSpc>
            </a:pPr>
            <a:r>
              <a:rPr lang="zh-CN" altLang="en-US" smtClean="0"/>
              <a:t>其中，       是收益率均值，      是无风险利率，      为收益率标准差。</a:t>
            </a:r>
          </a:p>
        </p:txBody>
      </p:sp>
      <p:sp>
        <p:nvSpPr>
          <p:cNvPr id="617477" name="Rectangle 5"/>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17476" name="Object 4"/>
          <p:cNvGraphicFramePr>
            <a:graphicFrameLocks noChangeAspect="1"/>
          </p:cNvGraphicFramePr>
          <p:nvPr/>
        </p:nvGraphicFramePr>
        <p:xfrm>
          <a:off x="2555875" y="2420938"/>
          <a:ext cx="3168650" cy="1482725"/>
        </p:xfrm>
        <a:graphic>
          <a:graphicData uri="http://schemas.openxmlformats.org/presentationml/2006/ole">
            <p:oleObj spid="_x0000_s617476" name="Equation" r:id="rId3" imgW="761669" imgH="495085" progId="Equation.DSMT4">
              <p:embed/>
            </p:oleObj>
          </a:graphicData>
        </a:graphic>
      </p:graphicFrame>
      <p:sp>
        <p:nvSpPr>
          <p:cNvPr id="617479" name="Rectangle 7"/>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17478" name="Object 6"/>
          <p:cNvGraphicFramePr>
            <a:graphicFrameLocks noChangeAspect="1"/>
          </p:cNvGraphicFramePr>
          <p:nvPr/>
        </p:nvGraphicFramePr>
        <p:xfrm>
          <a:off x="2339975" y="4652963"/>
          <a:ext cx="454025" cy="720725"/>
        </p:xfrm>
        <a:graphic>
          <a:graphicData uri="http://schemas.openxmlformats.org/presentationml/2006/ole">
            <p:oleObj spid="_x0000_s617478" name="Equation" r:id="rId4" imgW="164885" imgH="266353" progId="Equation.DSMT4">
              <p:embed/>
            </p:oleObj>
          </a:graphicData>
        </a:graphic>
      </p:graphicFrame>
      <p:sp>
        <p:nvSpPr>
          <p:cNvPr id="617481" name="Rectangle 9"/>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17480" name="Object 8"/>
          <p:cNvGraphicFramePr>
            <a:graphicFrameLocks noChangeAspect="1"/>
          </p:cNvGraphicFramePr>
          <p:nvPr/>
        </p:nvGraphicFramePr>
        <p:xfrm>
          <a:off x="5867400" y="4508500"/>
          <a:ext cx="498475" cy="792163"/>
        </p:xfrm>
        <a:graphic>
          <a:graphicData uri="http://schemas.openxmlformats.org/presentationml/2006/ole">
            <p:oleObj spid="_x0000_s617480" name="Equation" r:id="rId5" imgW="164885" imgH="266353" progId="Equation.DSMT4">
              <p:embed/>
            </p:oleObj>
          </a:graphicData>
        </a:graphic>
      </p:graphicFrame>
      <p:sp>
        <p:nvSpPr>
          <p:cNvPr id="617483" name="Rectangle 11"/>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17482" name="Object 10"/>
          <p:cNvGraphicFramePr>
            <a:graphicFrameLocks noChangeAspect="1"/>
          </p:cNvGraphicFramePr>
          <p:nvPr/>
        </p:nvGraphicFramePr>
        <p:xfrm>
          <a:off x="1835150" y="5300663"/>
          <a:ext cx="484188" cy="576262"/>
        </p:xfrm>
        <a:graphic>
          <a:graphicData uri="http://schemas.openxmlformats.org/presentationml/2006/ole">
            <p:oleObj spid="_x0000_s617482" name="Equation" r:id="rId6" imgW="203112" imgH="241195" progId="Equation.DSMT4">
              <p:embed/>
            </p:oleObj>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标题 1"/>
          <p:cNvSpPr>
            <a:spLocks noGrp="1"/>
          </p:cNvSpPr>
          <p:nvPr>
            <p:ph type="title" idx="4294967295"/>
          </p:nvPr>
        </p:nvSpPr>
        <p:spPr/>
        <p:txBody>
          <a:bodyPr/>
          <a:lstStyle/>
          <a:p>
            <a:pPr eaLnBrk="1" hangingPunct="1"/>
            <a:r>
              <a:rPr lang="zh-CN" altLang="zh-CN" smtClean="0"/>
              <a:t>策略的资金容量</a:t>
            </a:r>
            <a:endParaRPr lang="zh-CN" altLang="en-US" smtClean="0"/>
          </a:p>
        </p:txBody>
      </p:sp>
      <p:sp>
        <p:nvSpPr>
          <p:cNvPr id="620547" name="内容占位符 2"/>
          <p:cNvSpPr>
            <a:spLocks noGrp="1"/>
          </p:cNvSpPr>
          <p:nvPr>
            <p:ph idx="4294967295"/>
          </p:nvPr>
        </p:nvSpPr>
        <p:spPr/>
        <p:txBody>
          <a:bodyPr/>
          <a:lstStyle/>
          <a:p>
            <a:pPr eaLnBrk="1" hangingPunct="1"/>
            <a:r>
              <a:rPr lang="zh-CN" altLang="zh-CN" smtClean="0"/>
              <a:t>为了考虑资金规模的影响，笔者</a:t>
            </a:r>
            <a:r>
              <a:rPr lang="en-US" altLang="zh-CN" smtClean="0"/>
              <a:t/>
            </a:r>
            <a:br>
              <a:rPr lang="en-US" altLang="zh-CN" smtClean="0"/>
            </a:br>
            <a:r>
              <a:rPr lang="zh-CN" altLang="zh-CN" smtClean="0"/>
              <a:t>在夏普指数的基础上，提出了一个新的指标：</a:t>
            </a:r>
            <a:endParaRPr lang="en-US" altLang="zh-CN" smtClean="0"/>
          </a:p>
          <a:p>
            <a:pPr eaLnBrk="1" hangingPunct="1"/>
            <a:endParaRPr lang="en-US" altLang="zh-CN" smtClean="0"/>
          </a:p>
          <a:p>
            <a:pPr eaLnBrk="1" hangingPunct="1"/>
            <a:endParaRPr lang="en-US" altLang="zh-CN" smtClean="0"/>
          </a:p>
          <a:p>
            <a:pPr eaLnBrk="1" hangingPunct="1"/>
            <a:r>
              <a:rPr lang="zh-CN" altLang="en-US" i="1" smtClean="0"/>
              <a:t>（</a:t>
            </a:r>
            <a:r>
              <a:rPr lang="en-US" altLang="zh-CN" i="1" smtClean="0"/>
              <a:t>1</a:t>
            </a:r>
            <a:r>
              <a:rPr lang="zh-CN" altLang="en-US" i="1" smtClean="0"/>
              <a:t>）</a:t>
            </a:r>
            <a:r>
              <a:rPr lang="en-US" altLang="zh-CN" i="1" smtClean="0"/>
              <a:t>R</a:t>
            </a:r>
            <a:r>
              <a:rPr lang="en-US" altLang="zh-CN" i="1" baseline="-25000" smtClean="0"/>
              <a:t>p</a:t>
            </a:r>
            <a:r>
              <a:rPr lang="zh-CN" altLang="zh-CN" smtClean="0"/>
              <a:t>为预期收益率，</a:t>
            </a:r>
            <a:r>
              <a:rPr lang="en-US" altLang="zh-CN" i="1" smtClean="0"/>
              <a:t>R</a:t>
            </a:r>
            <a:r>
              <a:rPr lang="en-US" altLang="zh-CN" i="1" baseline="-25000" smtClean="0"/>
              <a:t>f</a:t>
            </a:r>
            <a:r>
              <a:rPr lang="zh-CN" altLang="zh-CN" smtClean="0"/>
              <a:t>为无风险收益率，</a:t>
            </a:r>
            <a:r>
              <a:rPr lang="zh-CN" altLang="en-US" smtClean="0"/>
              <a:t>（</a:t>
            </a:r>
            <a:r>
              <a:rPr lang="en-US" altLang="zh-CN" smtClean="0"/>
              <a:t>2</a:t>
            </a:r>
            <a:r>
              <a:rPr lang="zh-CN" altLang="en-US" smtClean="0"/>
              <a:t>）</a:t>
            </a:r>
            <a:r>
              <a:rPr lang="en-US" altLang="zh-CN" i="1" smtClean="0">
                <a:sym typeface="Symbol" pitchFamily="18" charset="2"/>
              </a:rPr>
              <a:t></a:t>
            </a:r>
            <a:r>
              <a:rPr lang="zh-CN" altLang="zh-CN" smtClean="0"/>
              <a:t>为收益率标准差，</a:t>
            </a:r>
            <a:r>
              <a:rPr lang="en-US" altLang="zh-CN" i="1" smtClean="0"/>
              <a:t>c</a:t>
            </a:r>
            <a:r>
              <a:rPr lang="zh-CN" altLang="zh-CN" smtClean="0"/>
              <a:t>为最大资金规模。</a:t>
            </a:r>
            <a:r>
              <a:rPr lang="en-US" altLang="zh-CN" i="1" smtClean="0"/>
              <a:t>c</a:t>
            </a:r>
            <a:r>
              <a:rPr lang="zh-CN" altLang="zh-CN" smtClean="0"/>
              <a:t>的范围从</a:t>
            </a:r>
            <a:r>
              <a:rPr lang="en-US" altLang="zh-CN" smtClean="0"/>
              <a:t>0~</a:t>
            </a:r>
            <a:r>
              <a:rPr lang="zh-CN" altLang="zh-CN" smtClean="0"/>
              <a:t>∞</a:t>
            </a:r>
            <a:endParaRPr lang="en-US" altLang="zh-CN" smtClean="0"/>
          </a:p>
          <a:p>
            <a:pPr eaLnBrk="1" hangingPunct="1"/>
            <a:endParaRPr lang="zh-CN" altLang="zh-CN" smtClean="0"/>
          </a:p>
          <a:p>
            <a:pPr eaLnBrk="1" hangingPunct="1"/>
            <a:endParaRPr lang="zh-CN" altLang="en-US" smtClean="0"/>
          </a:p>
        </p:txBody>
      </p:sp>
      <p:sp>
        <p:nvSpPr>
          <p:cNvPr id="62054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0549" name="Object 4"/>
          <p:cNvGraphicFramePr>
            <a:graphicFrameLocks noChangeAspect="1"/>
          </p:cNvGraphicFramePr>
          <p:nvPr/>
        </p:nvGraphicFramePr>
        <p:xfrm>
          <a:off x="1619250" y="3284538"/>
          <a:ext cx="6337300" cy="792162"/>
        </p:xfrm>
        <a:graphic>
          <a:graphicData uri="http://schemas.openxmlformats.org/presentationml/2006/ole">
            <p:oleObj spid="_x0000_s620549" r:id="rId3" imgW="2247900" imgH="254000" progId="Equation.DSMT4">
              <p:embed/>
            </p:oleObj>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标题 1"/>
          <p:cNvSpPr>
            <a:spLocks noGrp="1"/>
          </p:cNvSpPr>
          <p:nvPr>
            <p:ph type="title" idx="4294967295"/>
          </p:nvPr>
        </p:nvSpPr>
        <p:spPr/>
        <p:txBody>
          <a:bodyPr/>
          <a:lstStyle/>
          <a:p>
            <a:pPr eaLnBrk="1" hangingPunct="1"/>
            <a:r>
              <a:rPr lang="zh-CN" altLang="zh-CN" smtClean="0"/>
              <a:t>策略的资金容量</a:t>
            </a:r>
            <a:endParaRPr lang="zh-CN" altLang="en-US" smtClean="0"/>
          </a:p>
        </p:txBody>
      </p:sp>
      <p:sp>
        <p:nvSpPr>
          <p:cNvPr id="621571" name="内容占位符 2"/>
          <p:cNvSpPr>
            <a:spLocks noGrp="1"/>
          </p:cNvSpPr>
          <p:nvPr>
            <p:ph idx="4294967295"/>
          </p:nvPr>
        </p:nvSpPr>
        <p:spPr/>
        <p:txBody>
          <a:bodyPr/>
          <a:lstStyle/>
          <a:p>
            <a:pPr eaLnBrk="1" hangingPunct="1"/>
            <a:r>
              <a:rPr lang="zh-CN" altLang="en-US" smtClean="0"/>
              <a:t>（</a:t>
            </a:r>
            <a:r>
              <a:rPr lang="en-US" altLang="zh-CN" smtClean="0"/>
              <a:t>1</a:t>
            </a:r>
            <a:r>
              <a:rPr lang="zh-CN" altLang="en-US" smtClean="0"/>
              <a:t>）</a:t>
            </a:r>
            <a:r>
              <a:rPr lang="zh-CN" altLang="zh-CN" smtClean="0"/>
              <a:t>当</a:t>
            </a:r>
            <a:r>
              <a:rPr lang="en-US" altLang="zh-CN" i="1" smtClean="0"/>
              <a:t>c</a:t>
            </a:r>
            <a:r>
              <a:rPr lang="en-US" altLang="zh-CN" smtClean="0"/>
              <a:t>=0</a:t>
            </a:r>
            <a:r>
              <a:rPr lang="zh-CN" altLang="zh-CN" smtClean="0"/>
              <a:t>的时候，</a:t>
            </a:r>
            <a:r>
              <a:rPr lang="en-US" altLang="zh-CN" smtClean="0"/>
              <a:t/>
            </a:r>
            <a:br>
              <a:rPr lang="en-US" altLang="zh-CN" smtClean="0"/>
            </a:br>
            <a:r>
              <a:rPr lang="en-US" altLang="zh-CN" smtClean="0"/>
              <a:t>                     =1</a:t>
            </a:r>
          </a:p>
          <a:p>
            <a:pPr eaLnBrk="1" hangingPunct="1"/>
            <a:r>
              <a:rPr lang="zh-CN" altLang="en-US" smtClean="0"/>
              <a:t>（</a:t>
            </a:r>
            <a:r>
              <a:rPr lang="en-US" altLang="zh-CN" smtClean="0"/>
              <a:t>2</a:t>
            </a:r>
            <a:r>
              <a:rPr lang="zh-CN" altLang="en-US" smtClean="0"/>
              <a:t>）</a:t>
            </a:r>
            <a:r>
              <a:rPr lang="zh-CN" altLang="zh-CN" smtClean="0"/>
              <a:t>当</a:t>
            </a:r>
            <a:r>
              <a:rPr lang="en-US" altLang="zh-CN" smtClean="0"/>
              <a:t>c=</a:t>
            </a:r>
            <a:r>
              <a:rPr lang="zh-CN" altLang="zh-CN" smtClean="0"/>
              <a:t>∞的时候</a:t>
            </a:r>
            <a:r>
              <a:rPr lang="en-US" altLang="zh-CN" smtClean="0"/>
              <a:t/>
            </a:r>
            <a:br>
              <a:rPr lang="en-US" altLang="zh-CN" smtClean="0"/>
            </a:br>
            <a:r>
              <a:rPr lang="en-US" altLang="zh-CN" smtClean="0"/>
              <a:t>                     =0</a:t>
            </a:r>
          </a:p>
          <a:p>
            <a:pPr eaLnBrk="1" hangingPunct="1"/>
            <a:r>
              <a:rPr lang="zh-CN" altLang="zh-CN" smtClean="0"/>
              <a:t>这说明最大资金规模越大，则</a:t>
            </a:r>
            <a:r>
              <a:rPr lang="en-US" altLang="zh-CN" smtClean="0"/>
              <a:t>D-Ratio</a:t>
            </a:r>
            <a:r>
              <a:rPr lang="zh-CN" altLang="zh-CN" smtClean="0"/>
              <a:t>的值越大。该指标可以判断大资金策略和小资金策略的区别。</a:t>
            </a:r>
            <a:endParaRPr lang="zh-CN" altLang="en-US" smtClean="0"/>
          </a:p>
        </p:txBody>
      </p:sp>
      <p:sp>
        <p:nvSpPr>
          <p:cNvPr id="62157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1573" name="Object 4"/>
          <p:cNvGraphicFramePr>
            <a:graphicFrameLocks noChangeAspect="1"/>
          </p:cNvGraphicFramePr>
          <p:nvPr/>
        </p:nvGraphicFramePr>
        <p:xfrm>
          <a:off x="2700338" y="2133600"/>
          <a:ext cx="576262" cy="550863"/>
        </p:xfrm>
        <a:graphic>
          <a:graphicData uri="http://schemas.openxmlformats.org/presentationml/2006/ole">
            <p:oleObj spid="_x0000_s621573" r:id="rId3" imgW="215713" imgH="203024" progId="Equation.DSMT4">
              <p:embed/>
            </p:oleObj>
          </a:graphicData>
        </a:graphic>
      </p:graphicFrame>
      <p:graphicFrame>
        <p:nvGraphicFramePr>
          <p:cNvPr id="621574" name="Object 3"/>
          <p:cNvGraphicFramePr>
            <a:graphicFrameLocks noChangeAspect="1"/>
          </p:cNvGraphicFramePr>
          <p:nvPr/>
        </p:nvGraphicFramePr>
        <p:xfrm>
          <a:off x="2700338" y="3213100"/>
          <a:ext cx="576262" cy="550863"/>
        </p:xfrm>
        <a:graphic>
          <a:graphicData uri="http://schemas.openxmlformats.org/presentationml/2006/ole">
            <p:oleObj spid="_x0000_s621574" r:id="rId4" imgW="215713" imgH="203024" progId="Equation.DSMT4">
              <p:embed/>
            </p:oleObj>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标题 1"/>
          <p:cNvSpPr>
            <a:spLocks noGrp="1"/>
          </p:cNvSpPr>
          <p:nvPr>
            <p:ph type="title" idx="4294967295"/>
          </p:nvPr>
        </p:nvSpPr>
        <p:spPr/>
        <p:txBody>
          <a:bodyPr/>
          <a:lstStyle/>
          <a:p>
            <a:pPr eaLnBrk="1" hangingPunct="1"/>
            <a:r>
              <a:rPr lang="zh-CN" altLang="zh-CN" smtClean="0"/>
              <a:t>策略的资金容量</a:t>
            </a:r>
            <a:endParaRPr lang="zh-CN" altLang="en-US" smtClean="0"/>
          </a:p>
        </p:txBody>
      </p:sp>
      <p:sp>
        <p:nvSpPr>
          <p:cNvPr id="622595" name="内容占位符 2"/>
          <p:cNvSpPr>
            <a:spLocks noGrp="1"/>
          </p:cNvSpPr>
          <p:nvPr>
            <p:ph idx="4294967295"/>
          </p:nvPr>
        </p:nvSpPr>
        <p:spPr/>
        <p:txBody>
          <a:bodyPr/>
          <a:lstStyle/>
          <a:p>
            <a:r>
              <a:rPr lang="zh-CN" altLang="en-US" smtClean="0"/>
              <a:t>（</a:t>
            </a:r>
            <a:r>
              <a:rPr lang="en-US" altLang="zh-CN" smtClean="0"/>
              <a:t>1</a:t>
            </a:r>
            <a:r>
              <a:rPr lang="zh-CN" altLang="en-US" smtClean="0"/>
              <a:t>）</a:t>
            </a:r>
            <a:r>
              <a:rPr lang="zh-CN" altLang="zh-CN" smtClean="0"/>
              <a:t>例如有一个策略，</a:t>
            </a:r>
            <a:r>
              <a:rPr lang="en-US" altLang="zh-CN" smtClean="0"/>
              <a:t>1</a:t>
            </a:r>
            <a:r>
              <a:rPr lang="zh-CN" altLang="zh-CN" smtClean="0"/>
              <a:t>亿资金</a:t>
            </a:r>
            <a:r>
              <a:rPr lang="en-US" altLang="zh-CN" smtClean="0"/>
              <a:t/>
            </a:r>
            <a:br>
              <a:rPr lang="en-US" altLang="zh-CN" smtClean="0"/>
            </a:br>
            <a:r>
              <a:rPr lang="zh-CN" altLang="zh-CN" smtClean="0"/>
              <a:t>规模可以做到</a:t>
            </a:r>
            <a:r>
              <a:rPr lang="en-US" altLang="zh-CN" smtClean="0"/>
              <a:t>30%</a:t>
            </a:r>
            <a:r>
              <a:rPr lang="zh-CN" altLang="zh-CN" smtClean="0"/>
              <a:t>收益率，无风险利率为</a:t>
            </a:r>
            <a:r>
              <a:rPr lang="en-US" altLang="zh-CN" smtClean="0"/>
              <a:t>5%</a:t>
            </a:r>
            <a:r>
              <a:rPr lang="zh-CN" altLang="zh-CN" smtClean="0"/>
              <a:t>，标准差为</a:t>
            </a:r>
            <a:r>
              <a:rPr lang="en-US" altLang="zh-CN" smtClean="0"/>
              <a:t>10%</a:t>
            </a:r>
            <a:r>
              <a:rPr lang="zh-CN" altLang="zh-CN" smtClean="0"/>
              <a:t>。</a:t>
            </a:r>
            <a:endParaRPr lang="en-US" altLang="zh-CN" smtClean="0"/>
          </a:p>
          <a:p>
            <a:r>
              <a:rPr lang="zh-CN" altLang="en-US" smtClean="0"/>
              <a:t>（</a:t>
            </a:r>
            <a:r>
              <a:rPr lang="en-US" altLang="zh-CN" smtClean="0"/>
              <a:t>2</a:t>
            </a:r>
            <a:r>
              <a:rPr lang="zh-CN" altLang="en-US" smtClean="0"/>
              <a:t>）</a:t>
            </a:r>
            <a:r>
              <a:rPr lang="zh-CN" altLang="zh-CN" smtClean="0"/>
              <a:t>另外一个策略，</a:t>
            </a:r>
            <a:r>
              <a:rPr lang="en-US" altLang="zh-CN" smtClean="0"/>
              <a:t>5</a:t>
            </a:r>
            <a:r>
              <a:rPr lang="zh-CN" altLang="zh-CN" smtClean="0"/>
              <a:t>亿资金规模可以做到</a:t>
            </a:r>
            <a:r>
              <a:rPr lang="en-US" altLang="zh-CN" smtClean="0"/>
              <a:t>15%</a:t>
            </a:r>
            <a:r>
              <a:rPr lang="zh-CN" altLang="zh-CN" smtClean="0"/>
              <a:t>的收益率，无风险利率为</a:t>
            </a:r>
            <a:r>
              <a:rPr lang="en-US" altLang="zh-CN" smtClean="0"/>
              <a:t>5%</a:t>
            </a:r>
            <a:r>
              <a:rPr lang="zh-CN" altLang="zh-CN" smtClean="0"/>
              <a:t>，标准差为</a:t>
            </a:r>
            <a:r>
              <a:rPr lang="en-US" altLang="zh-CN" smtClean="0"/>
              <a:t>5%</a:t>
            </a:r>
            <a:r>
              <a:rPr lang="zh-CN" altLang="zh-CN" smtClean="0"/>
              <a:t>。这两个策略的</a:t>
            </a:r>
            <a:r>
              <a:rPr lang="en-US" altLang="zh-CN" smtClean="0"/>
              <a:t>D-Ratio</a:t>
            </a:r>
            <a:r>
              <a:rPr lang="zh-CN" altLang="zh-CN" smtClean="0"/>
              <a:t>分别为：</a:t>
            </a:r>
          </a:p>
          <a:p>
            <a:r>
              <a:rPr lang="en-US" altLang="zh-CN" smtClean="0"/>
              <a:t>D-Ratio</a:t>
            </a:r>
            <a:r>
              <a:rPr lang="en-US" altLang="zh-CN" baseline="-25000" smtClean="0"/>
              <a:t>1</a:t>
            </a:r>
            <a:r>
              <a:rPr lang="en-US" altLang="zh-CN" smtClean="0"/>
              <a:t>=(0.3-0.05)/(0.1*(1+e</a:t>
            </a:r>
            <a:r>
              <a:rPr lang="en-US" altLang="zh-CN" baseline="30000" smtClean="0"/>
              <a:t>-1</a:t>
            </a:r>
            <a:r>
              <a:rPr lang="en-US" altLang="zh-CN" smtClean="0"/>
              <a:t>))=1.83</a:t>
            </a:r>
            <a:endParaRPr lang="zh-CN" altLang="zh-CN" smtClean="0"/>
          </a:p>
          <a:p>
            <a:r>
              <a:rPr lang="en-US" altLang="zh-CN" smtClean="0"/>
              <a:t>D-Ratio</a:t>
            </a:r>
            <a:r>
              <a:rPr lang="en-US" altLang="zh-CN" baseline="-25000" smtClean="0"/>
              <a:t>2</a:t>
            </a:r>
            <a:r>
              <a:rPr lang="en-US" altLang="zh-CN" smtClean="0"/>
              <a:t>=(0.15-0.05)/(0.05*(1+e</a:t>
            </a:r>
            <a:r>
              <a:rPr lang="en-US" altLang="zh-CN" baseline="30000" smtClean="0"/>
              <a:t>-5</a:t>
            </a:r>
            <a:r>
              <a:rPr lang="en-US" altLang="zh-CN" smtClean="0"/>
              <a:t>))=1.99</a:t>
            </a:r>
            <a:endParaRPr lang="zh-CN" altLang="zh-CN"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标题 1"/>
          <p:cNvSpPr>
            <a:spLocks noGrp="1"/>
          </p:cNvSpPr>
          <p:nvPr>
            <p:ph type="title" idx="4294967295"/>
          </p:nvPr>
        </p:nvSpPr>
        <p:spPr/>
        <p:txBody>
          <a:bodyPr/>
          <a:lstStyle/>
          <a:p>
            <a:r>
              <a:rPr lang="zh-CN" altLang="zh-CN" smtClean="0"/>
              <a:t>策略的资金容量</a:t>
            </a:r>
            <a:endParaRPr lang="zh-CN" altLang="en-US" smtClean="0"/>
          </a:p>
        </p:txBody>
      </p:sp>
      <p:sp>
        <p:nvSpPr>
          <p:cNvPr id="623619" name="内容占位符 4"/>
          <p:cNvSpPr>
            <a:spLocks noGrp="1"/>
          </p:cNvSpPr>
          <p:nvPr>
            <p:ph idx="4294967295"/>
          </p:nvPr>
        </p:nvSpPr>
        <p:spPr>
          <a:xfrm>
            <a:off x="539750" y="1341438"/>
            <a:ext cx="8153400" cy="4641850"/>
          </a:xfr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r>
              <a:rPr lang="zh-CN" altLang="zh-CN" sz="2800" smtClean="0"/>
              <a:t>很明显，虽然第二个策略的收益率和夏普率不如第一个策略，但是考虑了资金规模后，该策略的价值更大。</a:t>
            </a:r>
            <a:endParaRPr lang="en-US" altLang="zh-CN" sz="2800" smtClean="0"/>
          </a:p>
          <a:p>
            <a:r>
              <a:rPr lang="zh-CN" altLang="en-US" sz="2800" b="1" smtClean="0">
                <a:solidFill>
                  <a:srgbClr val="0070C0"/>
                </a:solidFill>
              </a:rPr>
              <a:t>不考虑到资金容量的评价指标是不完备的</a:t>
            </a:r>
          </a:p>
        </p:txBody>
      </p:sp>
      <p:graphicFrame>
        <p:nvGraphicFramePr>
          <p:cNvPr id="7" name="表格 6"/>
          <p:cNvGraphicFramePr>
            <a:graphicFrameLocks noGrp="1"/>
          </p:cNvGraphicFramePr>
          <p:nvPr/>
        </p:nvGraphicFramePr>
        <p:xfrm>
          <a:off x="1187450" y="2349500"/>
          <a:ext cx="6696075" cy="1728788"/>
        </p:xfrm>
        <a:graphic>
          <a:graphicData uri="http://schemas.openxmlformats.org/drawingml/2006/table">
            <a:tbl>
              <a:tblPr/>
              <a:tblGrid>
                <a:gridCol w="2231724"/>
                <a:gridCol w="2232510"/>
                <a:gridCol w="2232510"/>
              </a:tblGrid>
              <a:tr h="432048">
                <a:tc>
                  <a:txBody>
                    <a:bodyPr/>
                    <a:lstStyle/>
                    <a:p>
                      <a:pPr indent="127000" algn="ctr">
                        <a:lnSpc>
                          <a:spcPts val="1600"/>
                        </a:lnSpc>
                        <a:spcAft>
                          <a:spcPts val="240"/>
                        </a:spcAft>
                      </a:pPr>
                      <a:endParaRPr lang="en-US"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600"/>
                        </a:lnSpc>
                        <a:spcAft>
                          <a:spcPts val="240"/>
                        </a:spcAft>
                      </a:pPr>
                      <a:r>
                        <a:rPr lang="zh-CN" sz="1600" kern="100">
                          <a:latin typeface="Times New Roman"/>
                          <a:ea typeface="宋体"/>
                        </a:rPr>
                        <a:t>策略</a:t>
                      </a:r>
                      <a:r>
                        <a:rPr lang="en-US" sz="1600" kern="100">
                          <a:latin typeface="Times New Roman"/>
                          <a:ea typeface="宋体"/>
                        </a:rPr>
                        <a:t>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600"/>
                        </a:lnSpc>
                        <a:spcAft>
                          <a:spcPts val="240"/>
                        </a:spcAft>
                      </a:pPr>
                      <a:r>
                        <a:rPr lang="zh-CN" sz="1600" kern="100">
                          <a:latin typeface="Times New Roman"/>
                          <a:ea typeface="宋体"/>
                        </a:rPr>
                        <a:t>策略</a:t>
                      </a:r>
                      <a:r>
                        <a:rPr lang="en-US" sz="1600" kern="100">
                          <a:latin typeface="Times New Roman"/>
                          <a:ea typeface="宋体"/>
                        </a:rPr>
                        <a:t>2</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indent="127000" algn="ctr">
                        <a:lnSpc>
                          <a:spcPts val="1600"/>
                        </a:lnSpc>
                        <a:spcAft>
                          <a:spcPts val="240"/>
                        </a:spcAft>
                      </a:pPr>
                      <a:r>
                        <a:rPr lang="zh-CN" sz="1600" kern="100">
                          <a:latin typeface="Times New Roman"/>
                          <a:ea typeface="宋体"/>
                        </a:rPr>
                        <a:t>收益率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600"/>
                        </a:lnSpc>
                        <a:spcAft>
                          <a:spcPts val="240"/>
                        </a:spcAft>
                      </a:pPr>
                      <a:r>
                        <a:rPr lang="en-US" sz="1600" kern="100">
                          <a:latin typeface="Times New Roman"/>
                          <a:ea typeface="宋体"/>
                        </a:rPr>
                        <a:t>30%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600"/>
                        </a:lnSpc>
                        <a:spcAft>
                          <a:spcPts val="240"/>
                        </a:spcAft>
                      </a:pPr>
                      <a:r>
                        <a:rPr lang="en-US" sz="1600" kern="100">
                          <a:latin typeface="Times New Roman"/>
                          <a:ea typeface="宋体"/>
                        </a:rPr>
                        <a:t>15%</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indent="127000" algn="ctr">
                        <a:lnSpc>
                          <a:spcPts val="1600"/>
                        </a:lnSpc>
                        <a:spcAft>
                          <a:spcPts val="240"/>
                        </a:spcAft>
                      </a:pPr>
                      <a:r>
                        <a:rPr lang="zh-CN" sz="1600" kern="100">
                          <a:latin typeface="Times New Roman"/>
                          <a:ea typeface="宋体"/>
                        </a:rPr>
                        <a:t>夏普率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600"/>
                        </a:lnSpc>
                        <a:spcAft>
                          <a:spcPts val="240"/>
                        </a:spcAft>
                      </a:pPr>
                      <a:r>
                        <a:rPr lang="en-US" sz="1600" kern="100">
                          <a:latin typeface="Times New Roman"/>
                          <a:ea typeface="宋体"/>
                        </a:rPr>
                        <a:t>2.5</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600"/>
                        </a:lnSpc>
                        <a:spcAft>
                          <a:spcPts val="240"/>
                        </a:spcAft>
                      </a:pPr>
                      <a:r>
                        <a:rPr lang="en-US" sz="1600" kern="100">
                          <a:latin typeface="Times New Roman"/>
                          <a:ea typeface="宋体"/>
                        </a:rPr>
                        <a:t>2.0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indent="127000" algn="ctr">
                        <a:lnSpc>
                          <a:spcPts val="1600"/>
                        </a:lnSpc>
                        <a:spcAft>
                          <a:spcPts val="240"/>
                        </a:spcAft>
                      </a:pPr>
                      <a:r>
                        <a:rPr lang="en-US" sz="1600" kern="100">
                          <a:latin typeface="Times New Roman"/>
                          <a:ea typeface="宋体"/>
                        </a:rPr>
                        <a:t>D-Ratio</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600"/>
                        </a:lnSpc>
                        <a:spcAft>
                          <a:spcPts val="240"/>
                        </a:spcAft>
                      </a:pPr>
                      <a:r>
                        <a:rPr lang="en-US" sz="1600" kern="100" dirty="0">
                          <a:latin typeface="Times New Roman"/>
                          <a:ea typeface="宋体"/>
                        </a:rPr>
                        <a:t>1.83</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600"/>
                        </a:lnSpc>
                        <a:spcAft>
                          <a:spcPts val="240"/>
                        </a:spcAft>
                      </a:pPr>
                      <a:r>
                        <a:rPr lang="en-US" sz="1600" kern="100" dirty="0">
                          <a:latin typeface="Times New Roman"/>
                          <a:ea typeface="宋体"/>
                        </a:rPr>
                        <a:t>1.99</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23642"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zh-CN" altLang="zh-CN"/>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标题 1"/>
          <p:cNvSpPr>
            <a:spLocks noGrp="1"/>
          </p:cNvSpPr>
          <p:nvPr>
            <p:ph type="title" idx="4294967295"/>
          </p:nvPr>
        </p:nvSpPr>
        <p:spPr/>
        <p:txBody>
          <a:bodyPr/>
          <a:lstStyle/>
          <a:p>
            <a:r>
              <a:rPr lang="zh-CN" altLang="en-US" smtClean="0"/>
              <a:t>最大回撤</a:t>
            </a:r>
          </a:p>
        </p:txBody>
      </p:sp>
      <p:sp>
        <p:nvSpPr>
          <p:cNvPr id="624643" name="内容占位符 2"/>
          <p:cNvSpPr>
            <a:spLocks noGrp="1"/>
          </p:cNvSpPr>
          <p:nvPr>
            <p:ph idx="4294967295"/>
          </p:nvPr>
        </p:nvSpPr>
        <p:spPr/>
        <p:txBody>
          <a:bodyPr/>
          <a:lstStyle/>
          <a:p>
            <a:r>
              <a:rPr lang="zh-CN" altLang="zh-CN" smtClean="0"/>
              <a:t>那么，怎么定义最大资金容量呢？</a:t>
            </a:r>
            <a:r>
              <a:rPr lang="en-US" altLang="zh-CN" smtClean="0"/>
              <a:t/>
            </a:r>
            <a:br>
              <a:rPr lang="en-US" altLang="zh-CN" smtClean="0"/>
            </a:br>
            <a:r>
              <a:rPr lang="zh-CN" altLang="zh-CN" smtClean="0"/>
              <a:t>这里给出一个简单的说法：让收益率</a:t>
            </a:r>
            <a:r>
              <a:rPr lang="zh-CN" altLang="en-US" smtClean="0"/>
              <a:t>逼近</a:t>
            </a:r>
            <a:r>
              <a:rPr lang="zh-CN" altLang="zh-CN" smtClean="0"/>
              <a:t>无风险收益率的那个资金值，即为最大资金容量。数学上定义如下：</a:t>
            </a:r>
            <a:endParaRPr lang="en-US" altLang="zh-CN" smtClean="0"/>
          </a:p>
          <a:p>
            <a:r>
              <a:rPr lang="zh-CN" altLang="zh-CN" smtClean="0"/>
              <a:t>令</a:t>
            </a:r>
            <a:r>
              <a:rPr lang="en-US" altLang="zh-CN" i="1" smtClean="0"/>
              <a:t>C</a:t>
            </a:r>
            <a:r>
              <a:rPr lang="en-US" altLang="zh-CN" smtClean="0"/>
              <a:t>_</a:t>
            </a:r>
            <a:r>
              <a:rPr lang="en-US" altLang="zh-CN" i="1" smtClean="0"/>
              <a:t>M</a:t>
            </a:r>
            <a:r>
              <a:rPr lang="zh-CN" altLang="zh-CN" smtClean="0"/>
              <a:t>为最大资金容量，</a:t>
            </a:r>
            <a:r>
              <a:rPr lang="en-US" altLang="zh-CN" i="1" smtClean="0"/>
              <a:t>C</a:t>
            </a:r>
            <a:r>
              <a:rPr lang="zh-CN" altLang="zh-CN" smtClean="0"/>
              <a:t>为策略的资金量，</a:t>
            </a:r>
            <a:r>
              <a:rPr lang="en-US" altLang="zh-CN" i="1" smtClean="0"/>
              <a:t>R</a:t>
            </a:r>
            <a:r>
              <a:rPr lang="zh-CN" altLang="zh-CN" smtClean="0"/>
              <a:t>为策略的收益率，</a:t>
            </a:r>
            <a:r>
              <a:rPr lang="en-US" altLang="zh-CN" i="1" smtClean="0"/>
              <a:t>R</a:t>
            </a:r>
            <a:r>
              <a:rPr lang="en-US" altLang="zh-CN" i="1" baseline="-25000" smtClean="0"/>
              <a:t>p</a:t>
            </a:r>
            <a:r>
              <a:rPr lang="zh-CN" altLang="zh-CN" smtClean="0"/>
              <a:t>为无风险收益率，则：</a:t>
            </a:r>
          </a:p>
          <a:p>
            <a:endParaRPr lang="zh-CN" altLang="zh-CN" smtClean="0"/>
          </a:p>
          <a:p>
            <a:endParaRPr lang="zh-CN" altLang="en-US" smtClean="0"/>
          </a:p>
        </p:txBody>
      </p:sp>
      <p:sp>
        <p:nvSpPr>
          <p:cNvPr id="62464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4645" name="Object 1"/>
          <p:cNvGraphicFramePr>
            <a:graphicFrameLocks noChangeAspect="1"/>
          </p:cNvGraphicFramePr>
          <p:nvPr/>
        </p:nvGraphicFramePr>
        <p:xfrm>
          <a:off x="2195513" y="5157788"/>
          <a:ext cx="4032250" cy="1179512"/>
        </p:xfrm>
        <a:graphic>
          <a:graphicData uri="http://schemas.openxmlformats.org/presentationml/2006/ole">
            <p:oleObj spid="_x0000_s624645" r:id="rId3" imgW="1270000" imgH="457200" progId="Equation.DSMT4">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idx="4294967295"/>
          </p:nvPr>
        </p:nvSpPr>
        <p:spPr>
          <a:xfrm>
            <a:off x="323850" y="188913"/>
            <a:ext cx="8540750" cy="844550"/>
          </a:xfrm>
        </p:spPr>
        <p:txBody>
          <a:bodyPr/>
          <a:lstStyle/>
          <a:p>
            <a:r>
              <a:rPr lang="zh-CN" altLang="en-US" smtClean="0"/>
              <a:t>多因子模型</a:t>
            </a:r>
          </a:p>
        </p:txBody>
      </p:sp>
      <p:sp>
        <p:nvSpPr>
          <p:cNvPr id="26626" name="Rectangle 3"/>
          <p:cNvSpPr>
            <a:spLocks noGrp="1"/>
          </p:cNvSpPr>
          <p:nvPr>
            <p:ph type="body" idx="4294967295"/>
          </p:nvPr>
        </p:nvSpPr>
        <p:spPr>
          <a:xfrm>
            <a:off x="301625" y="1052513"/>
            <a:ext cx="8540750" cy="5400675"/>
          </a:xfrm>
        </p:spPr>
        <p:txBody>
          <a:bodyPr/>
          <a:lstStyle/>
          <a:p>
            <a:r>
              <a:rPr lang="en-US" altLang="zh-CN" b="1" smtClean="0"/>
              <a:t>3</a:t>
            </a:r>
            <a:r>
              <a:rPr lang="zh-CN" altLang="en-US" b="1" smtClean="0"/>
              <a:t>．有效但冗余因子的剔除 </a:t>
            </a:r>
            <a:endParaRPr lang="zh-CN" altLang="en-US" smtClean="0"/>
          </a:p>
          <a:p>
            <a:r>
              <a:rPr lang="zh-CN" altLang="en-US" smtClean="0"/>
              <a:t>不同的选股因子可能由于内在</a:t>
            </a:r>
            <a:br>
              <a:rPr lang="zh-CN" altLang="en-US" smtClean="0"/>
            </a:br>
            <a:r>
              <a:rPr lang="zh-CN" altLang="en-US" smtClean="0"/>
              <a:t>的驱动因素大致相同等原因，因</a:t>
            </a:r>
            <a:br>
              <a:rPr lang="zh-CN" altLang="en-US" smtClean="0"/>
            </a:br>
            <a:r>
              <a:rPr lang="zh-CN" altLang="en-US" smtClean="0"/>
              <a:t>此其中的一些因子需要作为冗余</a:t>
            </a:r>
            <a:br>
              <a:rPr lang="zh-CN" altLang="en-US" smtClean="0"/>
            </a:br>
            <a:r>
              <a:rPr lang="zh-CN" altLang="en-US" smtClean="0"/>
              <a:t>因子剔除。 具体的方法有很多，比较典型的是计算相关系数的方式</a:t>
            </a:r>
          </a:p>
          <a:p>
            <a:r>
              <a:rPr lang="zh-CN" altLang="en-US" smtClean="0"/>
              <a:t>假设需要选出</a:t>
            </a:r>
            <a:r>
              <a:rPr lang="en-US" altLang="zh-CN" i="1" smtClean="0"/>
              <a:t>k</a:t>
            </a:r>
            <a:r>
              <a:rPr lang="en-US" altLang="zh-CN" smtClean="0"/>
              <a:t> </a:t>
            </a:r>
            <a:r>
              <a:rPr lang="zh-CN" altLang="en-US" smtClean="0"/>
              <a:t>个有效因子，样本期共</a:t>
            </a:r>
            <a:r>
              <a:rPr lang="en-US" altLang="zh-CN" i="1" smtClean="0"/>
              <a:t>m</a:t>
            </a:r>
            <a:r>
              <a:rPr lang="en-US" altLang="zh-CN" smtClean="0"/>
              <a:t> </a:t>
            </a:r>
            <a:r>
              <a:rPr lang="zh-CN" altLang="en-US" smtClean="0"/>
              <a:t>月，那么具体的冗余因子剔除步骤如下：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标题 1"/>
          <p:cNvSpPr>
            <a:spLocks noGrp="1"/>
          </p:cNvSpPr>
          <p:nvPr>
            <p:ph type="title" idx="4294967295"/>
          </p:nvPr>
        </p:nvSpPr>
        <p:spPr/>
        <p:txBody>
          <a:bodyPr/>
          <a:lstStyle/>
          <a:p>
            <a:pPr eaLnBrk="1" hangingPunct="1"/>
            <a:r>
              <a:rPr lang="zh-CN" altLang="en-US" smtClean="0"/>
              <a:t>最大回撤</a:t>
            </a:r>
          </a:p>
        </p:txBody>
      </p:sp>
      <p:sp>
        <p:nvSpPr>
          <p:cNvPr id="625667" name="内容占位符 2"/>
          <p:cNvSpPr>
            <a:spLocks noGrp="1"/>
          </p:cNvSpPr>
          <p:nvPr>
            <p:ph idx="4294967295"/>
          </p:nvPr>
        </p:nvSpPr>
        <p:spPr/>
        <p:txBody>
          <a:bodyPr/>
          <a:lstStyle/>
          <a:p>
            <a:pPr eaLnBrk="1" hangingPunct="1"/>
            <a:r>
              <a:rPr lang="zh-CN" altLang="en-US" smtClean="0"/>
              <a:t>最大回撤定义：</a:t>
            </a:r>
            <a:endParaRPr lang="en-US" altLang="zh-CN" smtClean="0"/>
          </a:p>
          <a:p>
            <a:pPr eaLnBrk="1" hangingPunct="1"/>
            <a:r>
              <a:rPr lang="zh-CN" altLang="zh-CN" smtClean="0"/>
              <a:t>给定历史数据区间：</a:t>
            </a:r>
            <a:r>
              <a:rPr lang="en-US" altLang="zh-CN" i="1" smtClean="0"/>
              <a:t>D</a:t>
            </a:r>
            <a:r>
              <a:rPr lang="en-US" altLang="zh-CN" baseline="-25000" smtClean="0"/>
              <a:t>1</a:t>
            </a:r>
            <a:r>
              <a:rPr lang="zh-CN" altLang="zh-CN" smtClean="0"/>
              <a:t>为起始日，</a:t>
            </a:r>
            <a:r>
              <a:rPr lang="en-US" altLang="zh-CN" i="1" smtClean="0"/>
              <a:t>D</a:t>
            </a:r>
            <a:r>
              <a:rPr lang="en-US" altLang="zh-CN" i="1" baseline="-25000" smtClean="0"/>
              <a:t>n</a:t>
            </a:r>
            <a:r>
              <a:rPr lang="zh-CN" altLang="zh-CN" smtClean="0"/>
              <a:t>为终止日，</a:t>
            </a:r>
            <a:r>
              <a:rPr lang="en-US" altLang="zh-CN" i="1" smtClean="0"/>
              <a:t>D</a:t>
            </a:r>
            <a:r>
              <a:rPr lang="en-US" altLang="zh-CN" i="1" baseline="-25000" smtClean="0"/>
              <a:t>i</a:t>
            </a:r>
            <a:r>
              <a:rPr lang="zh-CN" altLang="zh-CN" smtClean="0"/>
              <a:t>为</a:t>
            </a:r>
            <a:r>
              <a:rPr lang="en-US" altLang="zh-CN" i="1" smtClean="0"/>
              <a:t>D</a:t>
            </a:r>
            <a:r>
              <a:rPr lang="en-US" altLang="zh-CN" baseline="-25000" smtClean="0"/>
              <a:t>1</a:t>
            </a:r>
            <a:r>
              <a:rPr lang="zh-CN" altLang="zh-CN" smtClean="0"/>
              <a:t>与</a:t>
            </a:r>
            <a:r>
              <a:rPr lang="en-US" altLang="zh-CN" i="1" smtClean="0"/>
              <a:t>D</a:t>
            </a:r>
            <a:r>
              <a:rPr lang="en-US" altLang="zh-CN" i="1" baseline="-25000" smtClean="0"/>
              <a:t>n</a:t>
            </a:r>
            <a:r>
              <a:rPr lang="zh-CN" altLang="zh-CN" smtClean="0"/>
              <a:t>之间的第</a:t>
            </a:r>
            <a:r>
              <a:rPr lang="en-US" altLang="zh-CN" i="1" smtClean="0"/>
              <a:t>i</a:t>
            </a:r>
            <a:r>
              <a:rPr lang="zh-CN" altLang="zh-CN" smtClean="0"/>
              <a:t>日，</a:t>
            </a:r>
            <a:r>
              <a:rPr lang="en-US" altLang="zh-CN" i="1" smtClean="0"/>
              <a:t>P</a:t>
            </a:r>
            <a:r>
              <a:rPr lang="en-US" altLang="zh-CN" baseline="-25000" smtClean="0"/>
              <a:t>1</a:t>
            </a:r>
            <a:r>
              <a:rPr lang="zh-CN" altLang="zh-CN" smtClean="0"/>
              <a:t>为起始日的组合市值，</a:t>
            </a:r>
            <a:r>
              <a:rPr lang="en-US" altLang="zh-CN" i="1" smtClean="0"/>
              <a:t>P</a:t>
            </a:r>
            <a:r>
              <a:rPr lang="en-US" altLang="zh-CN" i="1" baseline="-25000" smtClean="0"/>
              <a:t>n</a:t>
            </a:r>
            <a:r>
              <a:rPr lang="zh-CN" altLang="zh-CN" smtClean="0"/>
              <a:t>为终止日的组合市值，</a:t>
            </a:r>
            <a:r>
              <a:rPr lang="en-US" altLang="zh-CN" i="1" smtClean="0"/>
              <a:t>P</a:t>
            </a:r>
            <a:r>
              <a:rPr lang="en-US" altLang="zh-CN" i="1" baseline="-25000" smtClean="0"/>
              <a:t>i</a:t>
            </a:r>
            <a:r>
              <a:rPr lang="zh-CN" altLang="zh-CN" smtClean="0"/>
              <a:t>为第</a:t>
            </a:r>
            <a:r>
              <a:rPr lang="en-US" altLang="zh-CN" i="1" smtClean="0"/>
              <a:t>i</a:t>
            </a:r>
            <a:r>
              <a:rPr lang="zh-CN" altLang="zh-CN" smtClean="0"/>
              <a:t>日的组合市值，</a:t>
            </a:r>
            <a:r>
              <a:rPr lang="en-US" altLang="zh-CN" i="1" smtClean="0"/>
              <a:t>P</a:t>
            </a:r>
            <a:r>
              <a:rPr lang="en-US" altLang="zh-CN" i="1" baseline="-25000" smtClean="0"/>
              <a:t>j</a:t>
            </a:r>
            <a:r>
              <a:rPr lang="zh-CN" altLang="zh-CN" smtClean="0"/>
              <a:t>为第</a:t>
            </a:r>
            <a:r>
              <a:rPr lang="en-US" altLang="zh-CN" i="1" smtClean="0"/>
              <a:t>j</a:t>
            </a:r>
            <a:r>
              <a:rPr lang="zh-CN" altLang="zh-CN" smtClean="0"/>
              <a:t>日的组合市值，则最大历史回撤</a:t>
            </a:r>
            <a:endParaRPr lang="en-US" altLang="zh-CN" smtClean="0"/>
          </a:p>
          <a:p>
            <a:pPr eaLnBrk="1" hangingPunct="1"/>
            <a:r>
              <a:rPr lang="en-US" altLang="zh-CN" smtClean="0"/>
              <a:t>Max-Recall</a:t>
            </a:r>
            <a:r>
              <a:rPr lang="zh-CN" altLang="zh-CN" smtClean="0"/>
              <a:t>为</a:t>
            </a:r>
            <a:r>
              <a:rPr lang="en-US" altLang="zh-CN" smtClean="0"/>
              <a:t>(</a:t>
            </a:r>
            <a:r>
              <a:rPr lang="en-US" altLang="zh-CN" i="1" smtClean="0"/>
              <a:t>P</a:t>
            </a:r>
            <a:r>
              <a:rPr lang="en-US" altLang="zh-CN" i="1" baseline="-25000" smtClean="0"/>
              <a:t>j</a:t>
            </a:r>
            <a:r>
              <a:rPr lang="en-US" altLang="zh-CN" smtClean="0"/>
              <a:t>-</a:t>
            </a:r>
            <a:r>
              <a:rPr lang="en-US" altLang="zh-CN" i="1" smtClean="0"/>
              <a:t>P</a:t>
            </a:r>
            <a:r>
              <a:rPr lang="en-US" altLang="zh-CN" baseline="-25000" smtClean="0"/>
              <a:t>i</a:t>
            </a:r>
            <a:r>
              <a:rPr lang="en-US" altLang="zh-CN" smtClean="0"/>
              <a:t>)/</a:t>
            </a:r>
            <a:r>
              <a:rPr lang="en-US" altLang="zh-CN" i="1" smtClean="0"/>
              <a:t>Pi</a:t>
            </a:r>
            <a:r>
              <a:rPr lang="zh-CN" altLang="zh-CN" smtClean="0"/>
              <a:t>中的最小值</a:t>
            </a:r>
            <a:endParaRPr lang="en-US" altLang="zh-CN" smtClean="0"/>
          </a:p>
          <a:p>
            <a:pPr eaLnBrk="1" hangingPunct="1"/>
            <a:r>
              <a:rPr lang="zh-CN" altLang="en-US" smtClean="0"/>
              <a:t>计算公式如下：</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标题 1"/>
          <p:cNvSpPr>
            <a:spLocks noGrp="1"/>
          </p:cNvSpPr>
          <p:nvPr>
            <p:ph type="title" idx="4294967295"/>
          </p:nvPr>
        </p:nvSpPr>
        <p:spPr/>
        <p:txBody>
          <a:bodyPr/>
          <a:lstStyle/>
          <a:p>
            <a:pPr eaLnBrk="1" hangingPunct="1"/>
            <a:r>
              <a:rPr lang="zh-CN" altLang="en-US" smtClean="0"/>
              <a:t>最大回撤</a:t>
            </a:r>
          </a:p>
        </p:txBody>
      </p:sp>
      <p:sp>
        <p:nvSpPr>
          <p:cNvPr id="626691" name="内容占位符 2"/>
          <p:cNvSpPr>
            <a:spLocks noGrp="1"/>
          </p:cNvSpPr>
          <p:nvPr>
            <p:ph idx="4294967295"/>
          </p:nvPr>
        </p:nvSpPr>
        <p:spPr>
          <a:xfrm>
            <a:off x="611188" y="1268413"/>
            <a:ext cx="8153400" cy="4830762"/>
          </a:xfrm>
        </p:spPr>
        <p:txBody>
          <a:bodyPr/>
          <a:lstStyle/>
          <a:p>
            <a:pPr eaLnBrk="1" hangingPunct="1"/>
            <a:r>
              <a:rPr lang="en-US" altLang="zh-CN" sz="2400" smtClean="0"/>
              <a:t>For i=1 to n-1</a:t>
            </a:r>
            <a:endParaRPr lang="zh-CN" altLang="zh-CN" sz="2400" smtClean="0"/>
          </a:p>
          <a:p>
            <a:pPr eaLnBrk="1" hangingPunct="1"/>
            <a:r>
              <a:rPr lang="en-US" altLang="zh-CN" sz="2400" smtClean="0"/>
              <a:t>       For j=i+1 to n</a:t>
            </a:r>
            <a:endParaRPr lang="zh-CN" altLang="zh-CN" sz="2400" smtClean="0"/>
          </a:p>
          <a:p>
            <a:pPr eaLnBrk="1" hangingPunct="1"/>
            <a:r>
              <a:rPr lang="en-US" altLang="zh-CN" sz="2400" smtClean="0"/>
              <a:t>             Recall(j)=(Pj-Pi)/Pi       // </a:t>
            </a:r>
            <a:r>
              <a:rPr lang="zh-CN" altLang="zh-CN" sz="2000" smtClean="0"/>
              <a:t>第</a:t>
            </a:r>
            <a:r>
              <a:rPr lang="en-US" altLang="zh-CN" sz="2000" smtClean="0"/>
              <a:t>j</a:t>
            </a:r>
            <a:r>
              <a:rPr lang="zh-CN" altLang="zh-CN" sz="2000" smtClean="0"/>
              <a:t>日的收益率</a:t>
            </a:r>
          </a:p>
          <a:p>
            <a:pPr eaLnBrk="1" hangingPunct="1"/>
            <a:r>
              <a:rPr lang="en-US" altLang="zh-CN" sz="2400" smtClean="0"/>
              <a:t>       End </a:t>
            </a:r>
            <a:endParaRPr lang="zh-CN" altLang="zh-CN" sz="2400" smtClean="0"/>
          </a:p>
          <a:p>
            <a:pPr eaLnBrk="1" hangingPunct="1"/>
            <a:r>
              <a:rPr lang="en-US" altLang="zh-CN" sz="2400" smtClean="0"/>
              <a:t>   Max-Recall(i)=min(Recall(j))  //</a:t>
            </a:r>
            <a:r>
              <a:rPr lang="zh-CN" altLang="zh-CN" sz="2000" smtClean="0"/>
              <a:t>以</a:t>
            </a:r>
            <a:r>
              <a:rPr lang="en-US" altLang="zh-CN" sz="2000" smtClean="0"/>
              <a:t>i</a:t>
            </a:r>
            <a:r>
              <a:rPr lang="zh-CN" altLang="zh-CN" sz="2000" smtClean="0"/>
              <a:t>日为起始点的最大回撤</a:t>
            </a:r>
          </a:p>
          <a:p>
            <a:pPr eaLnBrk="1" hangingPunct="1"/>
            <a:r>
              <a:rPr lang="en-US" altLang="zh-CN" sz="2400" smtClean="0"/>
              <a:t>End</a:t>
            </a:r>
            <a:endParaRPr lang="zh-CN" altLang="zh-CN" sz="2400" smtClean="0"/>
          </a:p>
          <a:p>
            <a:pPr eaLnBrk="1" hangingPunct="1"/>
            <a:r>
              <a:rPr lang="en-US" altLang="zh-CN" sz="2400" smtClean="0"/>
              <a:t>Max-Recall=min(Max-Recall(i))  /</a:t>
            </a:r>
            <a:r>
              <a:rPr lang="zh-CN" altLang="zh-CN" sz="2000" smtClean="0"/>
              <a:t>这是最终的最大回撤</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标题 1"/>
          <p:cNvSpPr>
            <a:spLocks noGrp="1"/>
          </p:cNvSpPr>
          <p:nvPr>
            <p:ph type="title" idx="4294967295"/>
          </p:nvPr>
        </p:nvSpPr>
        <p:spPr/>
        <p:txBody>
          <a:bodyPr/>
          <a:lstStyle/>
          <a:p>
            <a:pPr eaLnBrk="1" hangingPunct="1"/>
            <a:r>
              <a:rPr lang="zh-CN" altLang="en-US" smtClean="0"/>
              <a:t>最大回撤</a:t>
            </a:r>
          </a:p>
        </p:txBody>
      </p:sp>
      <p:sp>
        <p:nvSpPr>
          <p:cNvPr id="627715" name="内容占位符 2"/>
          <p:cNvSpPr>
            <a:spLocks noGrp="1"/>
          </p:cNvSpPr>
          <p:nvPr>
            <p:ph idx="4294967295"/>
          </p:nvPr>
        </p:nvSpPr>
        <p:spPr>
          <a:xfrm>
            <a:off x="468313" y="1484313"/>
            <a:ext cx="8153400" cy="4498975"/>
          </a:xfrm>
        </p:spPr>
        <p:txBody>
          <a:bodyPr/>
          <a:lstStyle/>
          <a:p>
            <a:pPr eaLnBrk="1" hangingPunct="1"/>
            <a:r>
              <a:rPr lang="zh-CN" altLang="zh-CN" sz="2400" smtClean="0"/>
              <a:t>而对未来最大回撤的预计，则可以借鉴</a:t>
            </a:r>
            <a:r>
              <a:rPr lang="en-US" altLang="zh-CN" sz="2400" smtClean="0"/>
              <a:t/>
            </a:r>
            <a:br>
              <a:rPr lang="en-US" altLang="zh-CN" sz="2400" smtClean="0"/>
            </a:br>
            <a:r>
              <a:rPr lang="en-US" altLang="zh-CN" sz="2400" smtClean="0"/>
              <a:t>VaR</a:t>
            </a:r>
            <a:r>
              <a:rPr lang="zh-CN" altLang="zh-CN" sz="2400" smtClean="0"/>
              <a:t>的思想。也就是说，在未来的</a:t>
            </a:r>
            <a:r>
              <a:rPr lang="en-US" altLang="zh-CN" sz="2400" i="1" smtClean="0"/>
              <a:t>N</a:t>
            </a:r>
            <a:r>
              <a:rPr lang="zh-CN" altLang="zh-CN" sz="2400" smtClean="0"/>
              <a:t>日中，</a:t>
            </a:r>
            <a:r>
              <a:rPr lang="en-US" altLang="zh-CN" sz="2400" smtClean="0"/>
              <a:t/>
            </a:r>
            <a:br>
              <a:rPr lang="en-US" altLang="zh-CN" sz="2400" smtClean="0"/>
            </a:br>
            <a:r>
              <a:rPr lang="zh-CN" altLang="zh-CN" sz="2400" smtClean="0"/>
              <a:t>在</a:t>
            </a:r>
            <a:r>
              <a:rPr lang="en-US" altLang="zh-CN" sz="2400" i="1" smtClean="0"/>
              <a:t>M</a:t>
            </a:r>
            <a:r>
              <a:rPr lang="en-US" altLang="zh-CN" sz="2400" smtClean="0"/>
              <a:t>%</a:t>
            </a:r>
            <a:r>
              <a:rPr lang="zh-CN" altLang="zh-CN" sz="2400" smtClean="0"/>
              <a:t>的置信区间下，最大期望回撤为</a:t>
            </a:r>
            <a:r>
              <a:rPr lang="en-US" altLang="zh-CN" sz="2400" smtClean="0"/>
              <a:t>Max-Recall-R</a:t>
            </a:r>
            <a:r>
              <a:rPr lang="zh-CN" altLang="zh-CN" sz="2400" smtClean="0"/>
              <a:t>。</a:t>
            </a:r>
          </a:p>
          <a:p>
            <a:pPr eaLnBrk="1" hangingPunct="1"/>
            <a:r>
              <a:rPr lang="zh-CN" altLang="zh-CN" sz="2400" smtClean="0"/>
              <a:t>这里有两种方法</a:t>
            </a:r>
            <a:r>
              <a:rPr lang="en-US" altLang="zh-CN" sz="2400" smtClean="0"/>
              <a:t>:</a:t>
            </a:r>
          </a:p>
          <a:p>
            <a:pPr eaLnBrk="1" hangingPunct="1"/>
            <a:r>
              <a:rPr lang="zh-CN" altLang="en-US" sz="2400" smtClean="0"/>
              <a:t>（</a:t>
            </a:r>
            <a:r>
              <a:rPr lang="en-US" altLang="zh-CN" sz="2400" smtClean="0"/>
              <a:t>1</a:t>
            </a:r>
            <a:r>
              <a:rPr lang="zh-CN" altLang="en-US" sz="2400" smtClean="0"/>
              <a:t>）</a:t>
            </a:r>
            <a:r>
              <a:rPr lang="zh-CN" altLang="zh-CN" sz="2400" smtClean="0"/>
              <a:t>直接根据</a:t>
            </a:r>
            <a:r>
              <a:rPr lang="en-US" altLang="zh-CN" sz="2400" smtClean="0"/>
              <a:t>Max-Recall(i)</a:t>
            </a:r>
            <a:r>
              <a:rPr lang="zh-CN" altLang="zh-CN" sz="2400" smtClean="0"/>
              <a:t>的数据来做排序，计算出在</a:t>
            </a:r>
            <a:r>
              <a:rPr lang="en-US" altLang="zh-CN" sz="2400" i="1" smtClean="0"/>
              <a:t>M</a:t>
            </a:r>
            <a:r>
              <a:rPr lang="en-US" altLang="zh-CN" sz="2400" smtClean="0"/>
              <a:t>%</a:t>
            </a:r>
            <a:r>
              <a:rPr lang="zh-CN" altLang="zh-CN" sz="2400" smtClean="0"/>
              <a:t>置信区间下的</a:t>
            </a:r>
            <a:r>
              <a:rPr lang="en-US" altLang="zh-CN" sz="2400" smtClean="0"/>
              <a:t>Max-Recall-R</a:t>
            </a:r>
            <a:r>
              <a:rPr lang="zh-CN" altLang="zh-CN" sz="2400" smtClean="0"/>
              <a:t>；</a:t>
            </a:r>
            <a:endParaRPr lang="en-US" altLang="zh-CN" sz="2400" smtClean="0"/>
          </a:p>
          <a:p>
            <a:pPr eaLnBrk="1" hangingPunct="1"/>
            <a:r>
              <a:rPr lang="zh-CN" altLang="en-US" sz="2400" smtClean="0"/>
              <a:t>（</a:t>
            </a:r>
            <a:r>
              <a:rPr lang="en-US" altLang="zh-CN" sz="2400" smtClean="0"/>
              <a:t>2</a:t>
            </a:r>
            <a:r>
              <a:rPr lang="zh-CN" altLang="en-US" sz="2400" smtClean="0"/>
              <a:t>）</a:t>
            </a:r>
            <a:r>
              <a:rPr lang="zh-CN" altLang="zh-CN" sz="2400" smtClean="0"/>
              <a:t>根据</a:t>
            </a:r>
            <a:r>
              <a:rPr lang="en-US" altLang="zh-CN" sz="2400" smtClean="0"/>
              <a:t>Max-Recall(i)</a:t>
            </a:r>
            <a:r>
              <a:rPr lang="zh-CN" altLang="zh-CN" sz="2400" smtClean="0"/>
              <a:t>的值拟合某个分布，然后根据分布来计算。</a:t>
            </a:r>
            <a:endParaRPr lang="en-US" altLang="zh-CN" sz="2400" smtClean="0"/>
          </a:p>
          <a:p>
            <a:pPr eaLnBrk="1" hangingPunct="1"/>
            <a:r>
              <a:rPr lang="zh-CN" altLang="zh-CN" sz="2400" smtClean="0"/>
              <a:t>这里我们用</a:t>
            </a:r>
            <a:r>
              <a:rPr lang="en-US" altLang="zh-CN" sz="2400" i="1" smtClean="0"/>
              <a:t>M</a:t>
            </a:r>
            <a:r>
              <a:rPr lang="en-US" altLang="zh-CN" sz="2400" smtClean="0"/>
              <a:t>_</a:t>
            </a:r>
            <a:r>
              <a:rPr lang="en-US" altLang="zh-CN" sz="2400" i="1" smtClean="0"/>
              <a:t>R</a:t>
            </a:r>
            <a:r>
              <a:rPr lang="zh-CN" altLang="zh-CN" sz="2400" smtClean="0"/>
              <a:t>和</a:t>
            </a:r>
            <a:r>
              <a:rPr lang="en-US" altLang="zh-CN" sz="2400" i="1" smtClean="0"/>
              <a:t>M</a:t>
            </a:r>
            <a:r>
              <a:rPr lang="en-US" altLang="zh-CN" sz="2400" smtClean="0"/>
              <a:t>_</a:t>
            </a:r>
            <a:r>
              <a:rPr lang="en-US" altLang="zh-CN" sz="2400" i="1" smtClean="0"/>
              <a:t>Rr</a:t>
            </a:r>
            <a:r>
              <a:rPr lang="zh-CN" altLang="zh-CN" sz="2400" smtClean="0"/>
              <a:t>分别表示历史最大回撤和期望最大回撤</a:t>
            </a:r>
            <a:r>
              <a:rPr lang="zh-CN" altLang="en-US" sz="2400" smtClean="0"/>
              <a:t>。</a:t>
            </a:r>
            <a:endParaRPr lang="zh-CN" altLang="zh-CN" sz="2400" smtClean="0"/>
          </a:p>
          <a:p>
            <a:pPr eaLnBrk="1" hangingPunct="1"/>
            <a:endParaRPr lang="zh-CN" altLang="en-US" sz="240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7" name="Rectangle 2"/>
          <p:cNvSpPr>
            <a:spLocks noGrp="1" noRot="1" noChangeArrowheads="1"/>
          </p:cNvSpPr>
          <p:nvPr>
            <p:ph type="title"/>
          </p:nvPr>
        </p:nvSpPr>
        <p:spPr/>
        <p:txBody>
          <a:bodyPr/>
          <a:lstStyle/>
          <a:p>
            <a:endParaRPr lang="zh-CN" altLang="zh-CN" smtClean="0"/>
          </a:p>
        </p:txBody>
      </p:sp>
      <p:sp>
        <p:nvSpPr>
          <p:cNvPr id="613378" name="Rectangle 3"/>
          <p:cNvSpPr>
            <a:spLocks noGrp="1" noRot="1" noChangeArrowheads="1"/>
          </p:cNvSpPr>
          <p:nvPr>
            <p:ph type="body" idx="1"/>
          </p:nvPr>
        </p:nvSpPr>
        <p:spPr/>
        <p:txBody>
          <a:bodyPr/>
          <a:lstStyle/>
          <a:p>
            <a:r>
              <a:rPr lang="zh-CN" altLang="en-US" sz="9600" smtClean="0">
                <a:solidFill>
                  <a:srgbClr val="FF0000"/>
                </a:solidFill>
              </a:rPr>
              <a:t>谢谢</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rrowheads="1"/>
          </p:cNvSpPr>
          <p:nvPr>
            <p:ph type="title" idx="4294967295"/>
          </p:nvPr>
        </p:nvSpPr>
        <p:spPr/>
        <p:txBody>
          <a:bodyPr/>
          <a:lstStyle/>
          <a:p>
            <a:r>
              <a:rPr lang="zh-CN" altLang="en-US" smtClean="0"/>
              <a:t>多因子模型</a:t>
            </a:r>
          </a:p>
        </p:txBody>
      </p:sp>
      <p:sp>
        <p:nvSpPr>
          <p:cNvPr id="27650" name="Rectangle 3"/>
          <p:cNvSpPr>
            <a:spLocks noGrp="1" noRot="1" noChangeArrowheads="1"/>
          </p:cNvSpPr>
          <p:nvPr>
            <p:ph type="body" idx="4294967295"/>
          </p:nvPr>
        </p:nvSpPr>
        <p:spPr/>
        <p:txBody>
          <a:bodyPr/>
          <a:lstStyle/>
          <a:p>
            <a:pPr>
              <a:lnSpc>
                <a:spcPct val="90000"/>
              </a:lnSpc>
            </a:pPr>
            <a:r>
              <a:rPr lang="zh-CN" altLang="en-US" sz="2800" smtClean="0"/>
              <a:t>（</a:t>
            </a:r>
            <a:r>
              <a:rPr lang="en-US" altLang="zh-CN" sz="2800" smtClean="0"/>
              <a:t>1</a:t>
            </a:r>
            <a:r>
              <a:rPr lang="zh-CN" altLang="en-US" sz="2800" smtClean="0"/>
              <a:t>）具体方法：令组合</a:t>
            </a:r>
            <a:r>
              <a:rPr lang="en-US" altLang="zh-CN" sz="2800" smtClean="0"/>
              <a:t>1</a:t>
            </a:r>
            <a:r>
              <a:rPr lang="zh-CN" altLang="en-US" sz="2800" smtClean="0"/>
              <a:t>和</a:t>
            </a:r>
            <a:r>
              <a:rPr lang="en-US" altLang="zh-CN" sz="2800" i="1" smtClean="0"/>
              <a:t>n</a:t>
            </a:r>
            <a:r>
              <a:rPr lang="zh-CN" altLang="en-US" sz="2800" smtClean="0"/>
              <a:t>相对</a:t>
            </a:r>
            <a:br>
              <a:rPr lang="zh-CN" altLang="en-US" sz="2800" smtClean="0"/>
            </a:br>
            <a:r>
              <a:rPr lang="zh-CN" altLang="en-US" sz="2800" smtClean="0"/>
              <a:t>基准的超额收益分别为 </a:t>
            </a:r>
            <a:r>
              <a:rPr lang="en-US" altLang="zh-CN" sz="2800" i="1" smtClean="0"/>
              <a:t>AR</a:t>
            </a:r>
            <a:r>
              <a:rPr lang="en-US" altLang="zh-CN" sz="2800" smtClean="0"/>
              <a:t>1 </a:t>
            </a:r>
            <a:r>
              <a:rPr lang="zh-CN" altLang="en-US" sz="2800" smtClean="0"/>
              <a:t>和 </a:t>
            </a:r>
            <a:br>
              <a:rPr lang="zh-CN" altLang="en-US" sz="2800" smtClean="0"/>
            </a:br>
            <a:r>
              <a:rPr lang="en-US" altLang="zh-CN" sz="2800" i="1" smtClean="0"/>
              <a:t>ARn</a:t>
            </a:r>
            <a:r>
              <a:rPr lang="zh-CN" altLang="en-US" sz="2800" smtClean="0"/>
              <a:t>，如果</a:t>
            </a:r>
            <a:r>
              <a:rPr lang="en-US" altLang="zh-CN" sz="2800" i="1" smtClean="0"/>
              <a:t>AR</a:t>
            </a:r>
            <a:r>
              <a:rPr lang="en-US" altLang="zh-CN" sz="2800" smtClean="0"/>
              <a:t>1&lt;</a:t>
            </a:r>
            <a:r>
              <a:rPr lang="en-US" altLang="zh-CN" sz="2800" i="1" smtClean="0"/>
              <a:t>ARn</a:t>
            </a:r>
            <a:r>
              <a:rPr lang="zh-CN" altLang="en-US" sz="2800" smtClean="0"/>
              <a:t>，则将组合</a:t>
            </a:r>
            <a:r>
              <a:rPr lang="en-US" altLang="zh-CN" sz="2800" i="1" smtClean="0"/>
              <a:t>i</a:t>
            </a:r>
            <a:br>
              <a:rPr lang="en-US" altLang="zh-CN" sz="2800" i="1" smtClean="0"/>
            </a:br>
            <a:r>
              <a:rPr lang="zh-CN" altLang="en-US" sz="2800" smtClean="0"/>
              <a:t>的分值设为</a:t>
            </a:r>
            <a:r>
              <a:rPr lang="en-US" altLang="zh-CN" sz="2800" i="1" smtClean="0"/>
              <a:t>i</a:t>
            </a:r>
            <a:r>
              <a:rPr lang="zh-CN" altLang="en-US" sz="2800" smtClean="0"/>
              <a:t>；反之，</a:t>
            </a:r>
            <a:r>
              <a:rPr lang="en-US" altLang="zh-CN" sz="2800" i="1" smtClean="0"/>
              <a:t>AR</a:t>
            </a:r>
            <a:r>
              <a:rPr lang="en-US" altLang="zh-CN" sz="2800" smtClean="0"/>
              <a:t>1&gt;</a:t>
            </a:r>
            <a:r>
              <a:rPr lang="en-US" altLang="zh-CN" sz="2800" i="1" smtClean="0"/>
              <a:t>ARn</a:t>
            </a:r>
            <a:r>
              <a:rPr lang="zh-CN" altLang="en-US" sz="2800" smtClean="0"/>
              <a:t>，</a:t>
            </a:r>
            <a:br>
              <a:rPr lang="zh-CN" altLang="en-US" sz="2800" smtClean="0"/>
            </a:br>
            <a:r>
              <a:rPr lang="zh-CN" altLang="en-US" sz="2800" smtClean="0"/>
              <a:t>组合</a:t>
            </a:r>
            <a:r>
              <a:rPr lang="en-US" altLang="zh-CN" sz="2800" i="1" smtClean="0"/>
              <a:t>i</a:t>
            </a:r>
            <a:r>
              <a:rPr lang="zh-CN" altLang="en-US" sz="2800" smtClean="0"/>
              <a:t>的分值为</a:t>
            </a:r>
            <a:r>
              <a:rPr lang="en-US" altLang="zh-CN" sz="2800" i="1" smtClean="0"/>
              <a:t>n </a:t>
            </a:r>
            <a:r>
              <a:rPr lang="en-US" altLang="zh-CN" sz="2800" smtClean="0"/>
              <a:t>-</a:t>
            </a:r>
            <a:r>
              <a:rPr lang="en-US" altLang="zh-CN" sz="2800" i="1" smtClean="0"/>
              <a:t> i</a:t>
            </a:r>
            <a:r>
              <a:rPr lang="en-US" altLang="zh-CN" sz="2800" smtClean="0"/>
              <a:t>+1 </a:t>
            </a:r>
            <a:r>
              <a:rPr lang="zh-CN" altLang="en-US" sz="2800" smtClean="0"/>
              <a:t>，即所有组合的分值取</a:t>
            </a:r>
            <a:r>
              <a:rPr lang="en-US" altLang="zh-CN" sz="2800" smtClean="0"/>
              <a:t>1 </a:t>
            </a:r>
            <a:r>
              <a:rPr lang="zh-CN" altLang="en-US" sz="2800" smtClean="0"/>
              <a:t>到</a:t>
            </a:r>
            <a:r>
              <a:rPr lang="en-US" altLang="zh-CN" sz="2800" i="1" smtClean="0"/>
              <a:t>n</a:t>
            </a:r>
            <a:r>
              <a:rPr lang="zh-CN" altLang="en-US" sz="2800" smtClean="0"/>
              <a:t>间的连续整数。组合得分确定后，再将其赋给每月该组合内的所有个股。 </a:t>
            </a:r>
          </a:p>
          <a:p>
            <a:pPr>
              <a:lnSpc>
                <a:spcPct val="90000"/>
              </a:lnSpc>
            </a:pPr>
            <a:r>
              <a:rPr lang="zh-CN" altLang="en-US" sz="2800" smtClean="0"/>
              <a:t>（</a:t>
            </a:r>
            <a:r>
              <a:rPr lang="en-US" altLang="zh-CN" sz="2800" smtClean="0"/>
              <a:t>2</a:t>
            </a:r>
            <a:r>
              <a:rPr lang="zh-CN" altLang="en-US" sz="2800" smtClean="0"/>
              <a:t>）按月计算个股的不同因子得分间的相关性矩阵，令第</a:t>
            </a:r>
            <a:r>
              <a:rPr lang="en-US" altLang="zh-CN" sz="2800" i="1" smtClean="0"/>
              <a:t>t</a:t>
            </a:r>
            <a:r>
              <a:rPr lang="zh-CN" altLang="en-US" sz="2800" smtClean="0"/>
              <a:t>月的个股因子得分相关性矩阵为：</a:t>
            </a:r>
            <a:r>
              <a:rPr lang="en-US" altLang="zh-CN" sz="2800" smtClean="0"/>
              <a:t>( Score _ Corr </a:t>
            </a:r>
            <a:r>
              <a:rPr lang="en-US" altLang="zh-CN" sz="2800" i="1" smtClean="0"/>
              <a:t>t</a:t>
            </a:r>
            <a:r>
              <a:rPr lang="en-US" altLang="zh-CN" sz="2800" smtClean="0"/>
              <a:t>, </a:t>
            </a:r>
            <a:r>
              <a:rPr lang="en-US" altLang="zh-CN" sz="2800" i="1" smtClean="0"/>
              <a:t>u</a:t>
            </a:r>
            <a:r>
              <a:rPr lang="en-US" altLang="zh-CN" sz="2800" smtClean="0"/>
              <a:t> , </a:t>
            </a:r>
            <a:r>
              <a:rPr lang="en-US" altLang="zh-CN" sz="2800" i="1" smtClean="0"/>
              <a:t>v</a:t>
            </a:r>
            <a:r>
              <a:rPr lang="en-US" altLang="zh-CN" sz="2800" smtClean="0"/>
              <a:t> )</a:t>
            </a:r>
            <a:r>
              <a:rPr lang="zh-CN" altLang="en-US" sz="2800" smtClean="0"/>
              <a:t>，</a:t>
            </a:r>
            <a:r>
              <a:rPr lang="en-US" altLang="zh-CN" sz="2800" i="1" smtClean="0"/>
              <a:t>u</a:t>
            </a:r>
            <a:r>
              <a:rPr lang="en-US" altLang="zh-CN" sz="2800" smtClean="0"/>
              <a:t>,</a:t>
            </a:r>
            <a:r>
              <a:rPr lang="en-US" altLang="zh-CN" sz="2800" i="1" smtClean="0"/>
              <a:t>v</a:t>
            </a:r>
            <a:r>
              <a:rPr lang="en-US" altLang="zh-CN" sz="2800" smtClean="0"/>
              <a:t> = 1, 2, ..., </a:t>
            </a:r>
            <a:r>
              <a:rPr lang="en-US" altLang="zh-CN" sz="2800" i="1" smtClean="0"/>
              <a:t>k</a:t>
            </a:r>
            <a:r>
              <a:rPr lang="zh-CN" altLang="en-US" sz="2800" smtClean="0"/>
              <a:t>，</a:t>
            </a:r>
            <a:r>
              <a:rPr lang="en-US" altLang="zh-CN" sz="2800" i="1" smtClean="0"/>
              <a:t>u</a:t>
            </a:r>
            <a:r>
              <a:rPr lang="en-US" altLang="zh-CN" sz="2800" smtClean="0"/>
              <a:t> </a:t>
            </a:r>
            <a:r>
              <a:rPr lang="zh-CN" altLang="en-US" sz="2800" smtClean="0"/>
              <a:t>和</a:t>
            </a:r>
            <a:r>
              <a:rPr lang="en-US" altLang="zh-CN" sz="2800" i="1" smtClean="0"/>
              <a:t>v</a:t>
            </a:r>
            <a:r>
              <a:rPr lang="en-US" altLang="zh-CN" sz="2800" smtClean="0"/>
              <a:t> </a:t>
            </a:r>
            <a:r>
              <a:rPr lang="zh-CN" altLang="en-US" sz="2800" smtClean="0"/>
              <a:t>为因子序号。</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1" name="Rectangle 2"/>
          <p:cNvSpPr>
            <a:spLocks noGrp="1" noRot="1" noChangeArrowheads="1"/>
          </p:cNvSpPr>
          <p:nvPr>
            <p:ph type="title" idx="4294967295"/>
          </p:nvPr>
        </p:nvSpPr>
        <p:spPr/>
        <p:txBody>
          <a:bodyPr/>
          <a:lstStyle/>
          <a:p>
            <a:r>
              <a:rPr lang="zh-CN" altLang="en-US" smtClean="0"/>
              <a:t>多因子模型</a:t>
            </a:r>
          </a:p>
        </p:txBody>
      </p:sp>
      <p:sp>
        <p:nvSpPr>
          <p:cNvPr id="398342" name="Rectangle 3"/>
          <p:cNvSpPr>
            <a:spLocks noGrp="1" noRot="1" noChangeArrowheads="1"/>
          </p:cNvSpPr>
          <p:nvPr>
            <p:ph type="body" idx="4294967295"/>
          </p:nvPr>
        </p:nvSpPr>
        <p:spPr/>
        <p:txBody>
          <a:bodyPr/>
          <a:lstStyle/>
          <a:p>
            <a:pPr>
              <a:lnSpc>
                <a:spcPct val="90000"/>
              </a:lnSpc>
            </a:pPr>
            <a:r>
              <a:rPr lang="zh-CN" altLang="en-US" sz="2800" smtClean="0"/>
              <a:t>（</a:t>
            </a:r>
            <a:r>
              <a:rPr lang="en-US" altLang="zh-CN" sz="2800" smtClean="0"/>
              <a:t>3</a:t>
            </a:r>
            <a:r>
              <a:rPr lang="zh-CN" altLang="en-US" sz="2800" smtClean="0"/>
              <a:t>）在计算完每月因子得分</a:t>
            </a:r>
            <a:br>
              <a:rPr lang="zh-CN" altLang="en-US" sz="2800" smtClean="0"/>
            </a:br>
            <a:r>
              <a:rPr lang="zh-CN" altLang="en-US" sz="2800" smtClean="0"/>
              <a:t>相关性矩阵后，计算整个样本</a:t>
            </a:r>
            <a:br>
              <a:rPr lang="zh-CN" altLang="en-US" sz="2800" smtClean="0"/>
            </a:br>
            <a:r>
              <a:rPr lang="zh-CN" altLang="en-US" sz="2800" smtClean="0"/>
              <a:t>期内相关性矩阵的平均值，计算</a:t>
            </a:r>
            <a:br>
              <a:rPr lang="zh-CN" altLang="en-US" sz="2800" smtClean="0"/>
            </a:br>
            <a:r>
              <a:rPr lang="zh-CN" altLang="en-US" sz="2800" smtClean="0"/>
              <a:t>公式为：</a:t>
            </a:r>
          </a:p>
          <a:p>
            <a:pPr>
              <a:lnSpc>
                <a:spcPct val="90000"/>
              </a:lnSpc>
            </a:pPr>
            <a:endParaRPr lang="zh-CN" altLang="en-US" sz="2800" smtClean="0"/>
          </a:p>
          <a:p>
            <a:pPr>
              <a:lnSpc>
                <a:spcPct val="90000"/>
              </a:lnSpc>
            </a:pPr>
            <a:endParaRPr lang="zh-CN" altLang="en-US" sz="2800" smtClean="0"/>
          </a:p>
          <a:p>
            <a:pPr>
              <a:lnSpc>
                <a:spcPct val="90000"/>
              </a:lnSpc>
            </a:pPr>
            <a:r>
              <a:rPr lang="zh-CN" altLang="en-US" sz="2800" smtClean="0"/>
              <a:t>（</a:t>
            </a:r>
            <a:r>
              <a:rPr lang="en-US" altLang="zh-CN" sz="2800" smtClean="0"/>
              <a:t>4</a:t>
            </a:r>
            <a:r>
              <a:rPr lang="zh-CN" altLang="en-US" sz="2800" smtClean="0"/>
              <a:t>）设定一个得分相关性阈值 </a:t>
            </a:r>
            <a:r>
              <a:rPr lang="en-US" altLang="zh-CN" sz="2800" smtClean="0"/>
              <a:t>MinScoreCorr</a:t>
            </a:r>
            <a:r>
              <a:rPr lang="zh-CN" altLang="en-US" sz="2800" smtClean="0"/>
              <a:t>，对得分相关性平均值矩阵中大于该阈值的元素所对应的因子只保留与其他因子相关性较小、有效性更强的因子，而其他因子则作为冗余因子剔除。 </a:t>
            </a:r>
          </a:p>
        </p:txBody>
      </p:sp>
      <p:sp>
        <p:nvSpPr>
          <p:cNvPr id="398343" name="Rectangle 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98340" name="Object 4"/>
          <p:cNvGraphicFramePr>
            <a:graphicFrameLocks noChangeAspect="1"/>
          </p:cNvGraphicFramePr>
          <p:nvPr/>
        </p:nvGraphicFramePr>
        <p:xfrm>
          <a:off x="1763713" y="3213100"/>
          <a:ext cx="5184775" cy="996950"/>
        </p:xfrm>
        <a:graphic>
          <a:graphicData uri="http://schemas.openxmlformats.org/presentationml/2006/ole">
            <p:oleObj spid="_x0000_s398340" name="Equation" r:id="rId3" imgW="2019300" imgH="406400" progId="Equation.DSMT4">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1" name="Rectangle 2"/>
          <p:cNvSpPr>
            <a:spLocks noGrp="1" noRot="1" noChangeArrowheads="1"/>
          </p:cNvSpPr>
          <p:nvPr>
            <p:ph type="title" idx="4294967295"/>
          </p:nvPr>
        </p:nvSpPr>
        <p:spPr/>
        <p:txBody>
          <a:bodyPr/>
          <a:lstStyle/>
          <a:p>
            <a:r>
              <a:rPr lang="zh-CN" altLang="en-US" smtClean="0"/>
              <a:t>多因子模型</a:t>
            </a:r>
          </a:p>
        </p:txBody>
      </p:sp>
      <p:sp>
        <p:nvSpPr>
          <p:cNvPr id="399362" name="Rectangle 3"/>
          <p:cNvSpPr>
            <a:spLocks noGrp="1" noRot="1" noChangeArrowheads="1"/>
          </p:cNvSpPr>
          <p:nvPr>
            <p:ph type="body" idx="4294967295"/>
          </p:nvPr>
        </p:nvSpPr>
        <p:spPr/>
        <p:txBody>
          <a:bodyPr/>
          <a:lstStyle/>
          <a:p>
            <a:pPr>
              <a:lnSpc>
                <a:spcPct val="90000"/>
              </a:lnSpc>
            </a:pPr>
            <a:r>
              <a:rPr lang="en-US" altLang="zh-CN" sz="2400" b="1" smtClean="0"/>
              <a:t>4</a:t>
            </a:r>
            <a:r>
              <a:rPr lang="zh-CN" altLang="en-US" sz="2400" b="1" smtClean="0"/>
              <a:t>．综合评分模型的建立和选股</a:t>
            </a:r>
            <a:endParaRPr lang="zh-CN" altLang="en-US" sz="2400" smtClean="0"/>
          </a:p>
          <a:p>
            <a:pPr>
              <a:lnSpc>
                <a:spcPct val="90000"/>
              </a:lnSpc>
            </a:pPr>
            <a:r>
              <a:rPr lang="zh-CN" altLang="en-US" sz="2400" smtClean="0"/>
              <a:t>在模型运行期的每个周期初对市场中正</a:t>
            </a:r>
            <a:br>
              <a:rPr lang="zh-CN" altLang="en-US" sz="2400" smtClean="0"/>
            </a:br>
            <a:r>
              <a:rPr lang="zh-CN" altLang="en-US" sz="2400" smtClean="0"/>
              <a:t>常交易的个股计算每个因子的最新得分，</a:t>
            </a:r>
            <a:br>
              <a:rPr lang="zh-CN" altLang="en-US" sz="2400" smtClean="0"/>
            </a:br>
            <a:r>
              <a:rPr lang="zh-CN" altLang="en-US" sz="2400" smtClean="0"/>
              <a:t>并按照一定的权重求得所有因子的平均分。</a:t>
            </a:r>
            <a:br>
              <a:rPr lang="zh-CN" altLang="en-US" sz="2400" smtClean="0"/>
            </a:br>
            <a:r>
              <a:rPr lang="zh-CN" altLang="en-US" sz="2400" smtClean="0"/>
              <a:t>然后根据模型所得出的综合平均分对股票进行排序，然后根据需要选择排名靠前的股票。例如，选取得分最高的前</a:t>
            </a:r>
            <a:r>
              <a:rPr lang="en-US" altLang="zh-CN" sz="2400" smtClean="0"/>
              <a:t>20%</a:t>
            </a:r>
            <a:r>
              <a:rPr lang="zh-CN" altLang="en-US" sz="2400" smtClean="0"/>
              <a:t>股票等。</a:t>
            </a:r>
          </a:p>
          <a:p>
            <a:pPr>
              <a:lnSpc>
                <a:spcPct val="90000"/>
              </a:lnSpc>
            </a:pPr>
            <a:r>
              <a:rPr lang="zh-CN" altLang="en-US" sz="2400" smtClean="0"/>
              <a:t> </a:t>
            </a:r>
            <a:r>
              <a:rPr lang="en-US" altLang="zh-CN" sz="2400" b="1" smtClean="0"/>
              <a:t>5</a:t>
            </a:r>
            <a:r>
              <a:rPr lang="zh-CN" altLang="en-US" sz="2400" b="1" smtClean="0"/>
              <a:t>．模型的评价及持续改进</a:t>
            </a:r>
            <a:endParaRPr lang="zh-CN" altLang="en-US" sz="2400" smtClean="0"/>
          </a:p>
          <a:p>
            <a:pPr>
              <a:lnSpc>
                <a:spcPct val="90000"/>
              </a:lnSpc>
            </a:pPr>
            <a:r>
              <a:rPr lang="zh-CN" altLang="en-US" sz="2400" smtClean="0"/>
              <a:t>由于量选股的方法是建立在市场无效或弱有效的前提之下，随着使用多因子选股模型的投资者数量的不断增加，有的因子会逐渐失效，而另一些新的因素可能被验证有效而加入到模型中，因此需要不断的修订。</a:t>
            </a:r>
          </a:p>
          <a:p>
            <a:pPr>
              <a:lnSpc>
                <a:spcPct val="90000"/>
              </a:lnSpc>
            </a:pPr>
            <a:endParaRPr lang="zh-CN" altLang="en-US" sz="24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5" name="标题 1"/>
          <p:cNvSpPr>
            <a:spLocks noGrp="1"/>
          </p:cNvSpPr>
          <p:nvPr>
            <p:ph type="title"/>
          </p:nvPr>
        </p:nvSpPr>
        <p:spPr/>
        <p:txBody>
          <a:bodyPr/>
          <a:lstStyle/>
          <a:p>
            <a:r>
              <a:rPr lang="zh-CN" altLang="en-US" smtClean="0"/>
              <a:t>多因子模型</a:t>
            </a:r>
          </a:p>
        </p:txBody>
      </p:sp>
      <p:sp>
        <p:nvSpPr>
          <p:cNvPr id="400386" name="内容占位符 2"/>
          <p:cNvSpPr>
            <a:spLocks noGrp="1"/>
          </p:cNvSpPr>
          <p:nvPr>
            <p:ph idx="1"/>
          </p:nvPr>
        </p:nvSpPr>
        <p:spPr/>
        <p:txBody>
          <a:bodyPr/>
          <a:lstStyle/>
          <a:p>
            <a:r>
              <a:rPr lang="en-US" altLang="zh-CN" b="1" smtClean="0"/>
              <a:t>1. </a:t>
            </a:r>
            <a:r>
              <a:rPr lang="zh-CN" altLang="en-US" b="1" smtClean="0"/>
              <a:t>有效因子的选取</a:t>
            </a:r>
            <a:endParaRPr lang="en-US" altLang="zh-CN" b="1" smtClean="0"/>
          </a:p>
          <a:p>
            <a:r>
              <a:rPr lang="zh-CN" altLang="zh-CN" smtClean="0"/>
              <a:t>本案例选取</a:t>
            </a:r>
            <a:r>
              <a:rPr lang="en-US" altLang="zh-CN" smtClean="0"/>
              <a:t>1997</a:t>
            </a:r>
            <a:r>
              <a:rPr lang="zh-CN" altLang="zh-CN" smtClean="0"/>
              <a:t>—</a:t>
            </a:r>
            <a:r>
              <a:rPr lang="en-US" altLang="zh-CN" smtClean="0"/>
              <a:t>2010</a:t>
            </a:r>
            <a:r>
              <a:rPr lang="zh-CN" altLang="zh-CN" smtClean="0"/>
              <a:t>年共</a:t>
            </a:r>
            <a:r>
              <a:rPr lang="en-US" altLang="zh-CN" smtClean="0"/>
              <a:t>14</a:t>
            </a:r>
            <a:br>
              <a:rPr lang="en-US" altLang="zh-CN" smtClean="0"/>
            </a:br>
            <a:r>
              <a:rPr lang="zh-CN" altLang="zh-CN" smtClean="0"/>
              <a:t>年作为样本期，其中</a:t>
            </a:r>
            <a:r>
              <a:rPr lang="en-US" altLang="zh-CN" smtClean="0"/>
              <a:t>1997</a:t>
            </a:r>
            <a:r>
              <a:rPr lang="zh-CN" altLang="zh-CN" smtClean="0"/>
              <a:t>—</a:t>
            </a:r>
            <a:r>
              <a:rPr lang="en-US" altLang="zh-CN" smtClean="0"/>
              <a:t>2004</a:t>
            </a:r>
            <a:r>
              <a:rPr lang="zh-CN" altLang="zh-CN" smtClean="0"/>
              <a:t>年作为因子检验筛选期（共</a:t>
            </a:r>
            <a:r>
              <a:rPr lang="en-US" altLang="zh-CN" smtClean="0"/>
              <a:t>8</a:t>
            </a:r>
            <a:r>
              <a:rPr lang="zh-CN" altLang="zh-CN" smtClean="0"/>
              <a:t>年），</a:t>
            </a:r>
            <a:r>
              <a:rPr lang="en-US" altLang="zh-CN" smtClean="0"/>
              <a:t>2005</a:t>
            </a:r>
            <a:r>
              <a:rPr lang="zh-CN" altLang="zh-CN" smtClean="0"/>
              <a:t>—</a:t>
            </a:r>
            <a:r>
              <a:rPr lang="en-US" altLang="zh-CN" smtClean="0"/>
              <a:t>2010</a:t>
            </a:r>
            <a:r>
              <a:rPr lang="zh-CN" altLang="zh-CN" smtClean="0"/>
              <a:t>年作为选股模型的样本外检验期（共</a:t>
            </a:r>
            <a:r>
              <a:rPr lang="en-US" altLang="zh-CN" smtClean="0"/>
              <a:t>6</a:t>
            </a:r>
            <a:r>
              <a:rPr lang="zh-CN" altLang="zh-CN" smtClean="0"/>
              <a:t>年）。</a:t>
            </a:r>
            <a:endParaRPr lang="en-US" altLang="zh-CN" smtClean="0"/>
          </a:p>
          <a:p>
            <a:r>
              <a:rPr lang="zh-CN" altLang="zh-CN" smtClean="0"/>
              <a:t>所选股票样本为所有正常交易且上市时间超过一个季度的</a:t>
            </a:r>
            <a:r>
              <a:rPr lang="en-US" altLang="zh-CN" smtClean="0"/>
              <a:t>A</a:t>
            </a:r>
            <a:r>
              <a:rPr lang="zh-CN" altLang="zh-CN" smtClean="0"/>
              <a:t>股股票，业绩基准为上证指数。</a:t>
            </a:r>
          </a:p>
          <a:p>
            <a:endParaRPr lang="zh-CN" alt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09" name="标题 1"/>
          <p:cNvSpPr>
            <a:spLocks noGrp="1"/>
          </p:cNvSpPr>
          <p:nvPr>
            <p:ph type="title"/>
          </p:nvPr>
        </p:nvSpPr>
        <p:spPr/>
        <p:txBody>
          <a:bodyPr/>
          <a:lstStyle/>
          <a:p>
            <a:r>
              <a:rPr lang="zh-CN" altLang="en-US" smtClean="0"/>
              <a:t>多因子模型</a:t>
            </a:r>
          </a:p>
        </p:txBody>
      </p:sp>
      <p:sp>
        <p:nvSpPr>
          <p:cNvPr id="401410" name="内容占位符 2"/>
          <p:cNvSpPr>
            <a:spLocks noGrp="1"/>
          </p:cNvSpPr>
          <p:nvPr>
            <p:ph idx="1"/>
          </p:nvPr>
        </p:nvSpPr>
        <p:spPr>
          <a:xfrm>
            <a:off x="611188" y="1196975"/>
            <a:ext cx="8153400" cy="4643438"/>
          </a:xfrm>
        </p:spPr>
        <p:txBody>
          <a:bodyPr/>
          <a:lstStyle/>
          <a:p>
            <a:r>
              <a:rPr lang="zh-CN" altLang="zh-CN" sz="2000" smtClean="0"/>
              <a:t>案例从估值、成长性、资本结构、技术面等角度，</a:t>
            </a:r>
            <a:r>
              <a:rPr lang="en-US" altLang="zh-CN" sz="2000" smtClean="0"/>
              <a:t/>
            </a:r>
            <a:br>
              <a:rPr lang="en-US" altLang="zh-CN" sz="2000" smtClean="0"/>
            </a:br>
            <a:r>
              <a:rPr lang="zh-CN" altLang="zh-CN" sz="2000" smtClean="0"/>
              <a:t>选取了</a:t>
            </a:r>
            <a:r>
              <a:rPr lang="en-US" altLang="zh-CN" sz="2000" smtClean="0"/>
              <a:t>30</a:t>
            </a:r>
            <a:r>
              <a:rPr lang="zh-CN" altLang="zh-CN" sz="2000" smtClean="0"/>
              <a:t>个较为常见的指标作为模型的候选因子，</a:t>
            </a:r>
            <a:r>
              <a:rPr lang="en-US" altLang="zh-CN" sz="2000" smtClean="0"/>
              <a:t/>
            </a:r>
            <a:br>
              <a:rPr lang="en-US" altLang="zh-CN" sz="2000" smtClean="0"/>
            </a:br>
            <a:r>
              <a:rPr lang="zh-CN" altLang="zh-CN" sz="2000" smtClean="0"/>
              <a:t>具体的因子选取如表所示</a:t>
            </a:r>
            <a:r>
              <a:rPr lang="zh-CN" altLang="en-US" sz="2000" smtClean="0"/>
              <a:t>。</a:t>
            </a:r>
          </a:p>
        </p:txBody>
      </p:sp>
      <p:graphicFrame>
        <p:nvGraphicFramePr>
          <p:cNvPr id="4" name="表格 3"/>
          <p:cNvGraphicFramePr>
            <a:graphicFrameLocks noGrp="1"/>
          </p:cNvGraphicFramePr>
          <p:nvPr/>
        </p:nvGraphicFramePr>
        <p:xfrm>
          <a:off x="755650" y="2349500"/>
          <a:ext cx="6696075" cy="4343400"/>
        </p:xfrm>
        <a:graphic>
          <a:graphicData uri="http://schemas.openxmlformats.org/drawingml/2006/table">
            <a:tbl>
              <a:tblPr/>
              <a:tblGrid>
                <a:gridCol w="1673965"/>
                <a:gridCol w="1673965"/>
                <a:gridCol w="1673965"/>
                <a:gridCol w="1674849"/>
              </a:tblGrid>
              <a:tr h="322141">
                <a:tc>
                  <a:txBody>
                    <a:bodyPr/>
                    <a:lstStyle/>
                    <a:p>
                      <a:pPr algn="ctr">
                        <a:lnSpc>
                          <a:spcPts val="1500"/>
                        </a:lnSpc>
                        <a:spcAft>
                          <a:spcPts val="0"/>
                        </a:spcAft>
                      </a:pPr>
                      <a:endParaRPr lang="en-US" altLang="zh-CN" sz="1600" kern="100" spc="30" dirty="0" smtClean="0">
                        <a:latin typeface="Times New Roman"/>
                        <a:ea typeface="黑体"/>
                        <a:cs typeface="宋体"/>
                      </a:endParaRPr>
                    </a:p>
                    <a:p>
                      <a:pPr algn="ctr">
                        <a:lnSpc>
                          <a:spcPts val="1500"/>
                        </a:lnSpc>
                        <a:spcAft>
                          <a:spcPts val="0"/>
                        </a:spcAft>
                      </a:pPr>
                      <a:r>
                        <a:rPr lang="zh-CN" sz="1600" kern="100" spc="30" dirty="0" smtClean="0">
                          <a:latin typeface="Times New Roman"/>
                          <a:ea typeface="黑体"/>
                          <a:cs typeface="宋体"/>
                        </a:rPr>
                        <a:t>估值</a:t>
                      </a:r>
                      <a:r>
                        <a:rPr lang="zh-CN" sz="1600" kern="100" spc="30" dirty="0">
                          <a:latin typeface="Times New Roman"/>
                          <a:ea typeface="黑体"/>
                          <a:cs typeface="宋体"/>
                        </a:rPr>
                        <a:t>因子</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lgn="ctr">
                        <a:lnSpc>
                          <a:spcPts val="1500"/>
                        </a:lnSpc>
                        <a:spcAft>
                          <a:spcPts val="0"/>
                        </a:spcAft>
                      </a:pPr>
                      <a:endParaRPr lang="en-US" altLang="zh-CN" sz="1600" kern="100" spc="30" dirty="0" smtClean="0">
                        <a:latin typeface="Times New Roman"/>
                        <a:ea typeface="黑体"/>
                        <a:cs typeface="宋体"/>
                      </a:endParaRPr>
                    </a:p>
                    <a:p>
                      <a:pPr algn="ctr">
                        <a:lnSpc>
                          <a:spcPts val="1500"/>
                        </a:lnSpc>
                        <a:spcAft>
                          <a:spcPts val="0"/>
                        </a:spcAft>
                      </a:pPr>
                      <a:r>
                        <a:rPr lang="zh-CN" sz="1600" kern="100" spc="30" dirty="0" smtClean="0">
                          <a:latin typeface="Times New Roman"/>
                          <a:ea typeface="黑体"/>
                          <a:cs typeface="宋体"/>
                        </a:rPr>
                        <a:t>成长</a:t>
                      </a:r>
                      <a:r>
                        <a:rPr lang="zh-CN" sz="1600" kern="100" spc="30" dirty="0">
                          <a:latin typeface="Times New Roman"/>
                          <a:ea typeface="黑体"/>
                          <a:cs typeface="宋体"/>
                        </a:rPr>
                        <a:t>因子</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lgn="ctr">
                        <a:lnSpc>
                          <a:spcPts val="1500"/>
                        </a:lnSpc>
                        <a:spcAft>
                          <a:spcPts val="0"/>
                        </a:spcAft>
                      </a:pPr>
                      <a:endParaRPr lang="en-US" altLang="zh-CN" sz="1600" kern="100" spc="30" dirty="0" smtClean="0">
                        <a:latin typeface="Times New Roman"/>
                        <a:ea typeface="黑体"/>
                        <a:cs typeface="宋体"/>
                      </a:endParaRPr>
                    </a:p>
                    <a:p>
                      <a:pPr algn="ctr">
                        <a:lnSpc>
                          <a:spcPts val="1500"/>
                        </a:lnSpc>
                        <a:spcAft>
                          <a:spcPts val="0"/>
                        </a:spcAft>
                      </a:pPr>
                      <a:r>
                        <a:rPr lang="zh-CN" sz="1600" kern="100" spc="30" dirty="0" smtClean="0">
                          <a:latin typeface="Times New Roman"/>
                          <a:ea typeface="黑体"/>
                          <a:cs typeface="宋体"/>
                        </a:rPr>
                        <a:t>资本</a:t>
                      </a:r>
                      <a:r>
                        <a:rPr lang="zh-CN" sz="1600" kern="100" spc="30" dirty="0">
                          <a:latin typeface="Times New Roman"/>
                          <a:ea typeface="黑体"/>
                          <a:cs typeface="宋体"/>
                        </a:rPr>
                        <a:t>结构因子</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lgn="ctr">
                        <a:lnSpc>
                          <a:spcPts val="1500"/>
                        </a:lnSpc>
                        <a:spcAft>
                          <a:spcPts val="0"/>
                        </a:spcAft>
                      </a:pPr>
                      <a:endParaRPr lang="en-US" altLang="zh-CN" sz="1600" kern="100" spc="30" dirty="0" smtClean="0">
                        <a:latin typeface="Times New Roman"/>
                        <a:ea typeface="黑体"/>
                        <a:cs typeface="宋体"/>
                      </a:endParaRPr>
                    </a:p>
                    <a:p>
                      <a:pPr algn="ctr">
                        <a:lnSpc>
                          <a:spcPts val="1500"/>
                        </a:lnSpc>
                        <a:spcAft>
                          <a:spcPts val="0"/>
                        </a:spcAft>
                      </a:pPr>
                      <a:r>
                        <a:rPr lang="zh-CN" sz="1600" kern="100" spc="30" dirty="0" smtClean="0">
                          <a:latin typeface="Times New Roman"/>
                          <a:ea typeface="黑体"/>
                          <a:cs typeface="宋体"/>
                        </a:rPr>
                        <a:t>技术</a:t>
                      </a:r>
                      <a:r>
                        <a:rPr lang="zh-CN" sz="1600" kern="100" spc="30" dirty="0">
                          <a:latin typeface="Times New Roman"/>
                          <a:ea typeface="黑体"/>
                          <a:cs typeface="宋体"/>
                        </a:rPr>
                        <a:t>面因子</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r>
              <a:tr h="3350267">
                <a:tc>
                  <a:txBody>
                    <a:bodyPr/>
                    <a:lstStyle/>
                    <a:p>
                      <a:pPr algn="just">
                        <a:lnSpc>
                          <a:spcPts val="1300"/>
                        </a:lnSpc>
                        <a:spcAft>
                          <a:spcPts val="0"/>
                        </a:spcAft>
                      </a:pPr>
                      <a:endParaRPr lang="en-US" altLang="zh-CN" sz="1600" kern="100" spc="30" dirty="0" smtClean="0">
                        <a:latin typeface="Times New Roman"/>
                        <a:ea typeface="宋体"/>
                        <a:cs typeface="Times New Roman"/>
                      </a:endParaRPr>
                    </a:p>
                    <a:p>
                      <a:pPr algn="just">
                        <a:lnSpc>
                          <a:spcPts val="1300"/>
                        </a:lnSpc>
                        <a:spcAft>
                          <a:spcPts val="0"/>
                        </a:spcAft>
                      </a:pPr>
                      <a:endParaRPr lang="en-US" altLang="zh-CN" sz="1600" kern="100" spc="30" dirty="0" smtClean="0">
                        <a:latin typeface="Times New Roman"/>
                        <a:ea typeface="宋体"/>
                        <a:cs typeface="Times New Roman"/>
                      </a:endParaRPr>
                    </a:p>
                    <a:p>
                      <a:pPr algn="just">
                        <a:lnSpc>
                          <a:spcPts val="1300"/>
                        </a:lnSpc>
                        <a:spcAft>
                          <a:spcPts val="0"/>
                        </a:spcAft>
                      </a:pPr>
                      <a:r>
                        <a:rPr lang="zh-CN" sz="1600" kern="100" spc="30" dirty="0" smtClean="0">
                          <a:latin typeface="Times New Roman"/>
                          <a:ea typeface="宋体"/>
                          <a:cs typeface="Times New Roman"/>
                        </a:rPr>
                        <a:t>账面</a:t>
                      </a:r>
                      <a:r>
                        <a:rPr lang="zh-CN" sz="1600" kern="100" spc="30" dirty="0">
                          <a:latin typeface="Times New Roman"/>
                          <a:ea typeface="宋体"/>
                          <a:cs typeface="Times New Roman"/>
                        </a:rPr>
                        <a:t>市值</a:t>
                      </a:r>
                      <a:r>
                        <a:rPr lang="zh-CN" sz="1600" kern="100" spc="30" dirty="0" smtClean="0">
                          <a:latin typeface="Times New Roman"/>
                          <a:ea typeface="宋体"/>
                          <a:cs typeface="Times New Roman"/>
                        </a:rPr>
                        <a:t>比</a:t>
                      </a:r>
                      <a:endParaRPr lang="en-US" altLang="zh-CN" sz="1600" kern="100" spc="30" dirty="0" smtClean="0">
                        <a:latin typeface="Times New Roman"/>
                        <a:ea typeface="宋体"/>
                        <a:cs typeface="Times New Roman"/>
                      </a:endParaRP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zh-CN" sz="1600" kern="100" spc="30" dirty="0">
                          <a:latin typeface="Times New Roman"/>
                          <a:ea typeface="宋体"/>
                          <a:cs typeface="Times New Roman"/>
                        </a:rPr>
                        <a:t>盈利</a:t>
                      </a:r>
                      <a:r>
                        <a:rPr lang="zh-CN" sz="1600" kern="100" spc="30" dirty="0" smtClean="0">
                          <a:latin typeface="Times New Roman"/>
                          <a:ea typeface="宋体"/>
                          <a:cs typeface="Times New Roman"/>
                        </a:rPr>
                        <a:t>收益率</a:t>
                      </a:r>
                      <a:endParaRPr lang="en-US" altLang="zh-CN" sz="1600" kern="100" spc="30" dirty="0" smtClean="0">
                        <a:latin typeface="Times New Roman"/>
                        <a:ea typeface="宋体"/>
                        <a:cs typeface="Times New Roman"/>
                      </a:endParaRP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en-US" sz="1600" kern="100" spc="30" dirty="0" smtClean="0">
                          <a:latin typeface="Times New Roman"/>
                          <a:ea typeface="宋体"/>
                          <a:cs typeface="Times New Roman"/>
                        </a:rPr>
                        <a:t>PEG</a:t>
                      </a: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zh-CN" sz="1600" kern="100" spc="30" dirty="0">
                          <a:latin typeface="Times New Roman"/>
                          <a:ea typeface="宋体"/>
                          <a:cs typeface="Times New Roman"/>
                        </a:rPr>
                        <a:t>股息</a:t>
                      </a:r>
                      <a:r>
                        <a:rPr lang="zh-CN" sz="1600" kern="100" spc="30" dirty="0" smtClean="0">
                          <a:latin typeface="Times New Roman"/>
                          <a:ea typeface="宋体"/>
                          <a:cs typeface="Times New Roman"/>
                        </a:rPr>
                        <a:t>率</a:t>
                      </a:r>
                      <a:endParaRPr lang="en-US" altLang="zh-CN" sz="1600" kern="100" spc="30" dirty="0" smtClean="0">
                        <a:latin typeface="Times New Roman"/>
                        <a:ea typeface="宋体"/>
                        <a:cs typeface="Times New Roman"/>
                      </a:endParaRP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zh-CN" sz="1600" kern="100" spc="30" dirty="0">
                          <a:latin typeface="Times New Roman"/>
                          <a:ea typeface="宋体"/>
                          <a:cs typeface="Times New Roman"/>
                        </a:rPr>
                        <a:t>现金收益率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Aft>
                          <a:spcPts val="0"/>
                        </a:spcAft>
                      </a:pPr>
                      <a:endParaRPr lang="en-US" sz="1600" kern="100" spc="30" dirty="0" smtClean="0">
                        <a:latin typeface="Times New Roman"/>
                        <a:ea typeface="宋体"/>
                        <a:cs typeface="Times New Roman"/>
                      </a:endParaRPr>
                    </a:p>
                    <a:p>
                      <a:pPr algn="just">
                        <a:lnSpc>
                          <a:spcPts val="1300"/>
                        </a:lnSpc>
                        <a:spcAft>
                          <a:spcPts val="0"/>
                        </a:spcAft>
                      </a:pPr>
                      <a:r>
                        <a:rPr lang="en-US" sz="1600" kern="100" spc="30" dirty="0" smtClean="0">
                          <a:latin typeface="Times New Roman"/>
                          <a:ea typeface="宋体"/>
                          <a:cs typeface="Times New Roman"/>
                        </a:rPr>
                        <a:t>ROE </a:t>
                      </a: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en-US" sz="1600" kern="100" spc="30" dirty="0" smtClean="0">
                          <a:latin typeface="Times New Roman"/>
                          <a:ea typeface="宋体"/>
                          <a:cs typeface="Times New Roman"/>
                        </a:rPr>
                        <a:t>ROA</a:t>
                      </a: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en-US" sz="1600" kern="100" spc="30" dirty="0">
                          <a:latin typeface="Times New Roman"/>
                          <a:ea typeface="宋体"/>
                          <a:cs typeface="Times New Roman"/>
                        </a:rPr>
                        <a:t>ROE </a:t>
                      </a:r>
                      <a:r>
                        <a:rPr lang="zh-CN" sz="1600" kern="100" spc="30" dirty="0" smtClean="0">
                          <a:latin typeface="Times New Roman"/>
                          <a:ea typeface="宋体"/>
                          <a:cs typeface="Times New Roman"/>
                        </a:rPr>
                        <a:t>变动</a:t>
                      </a:r>
                      <a:endParaRPr lang="en-US" altLang="zh-CN" sz="1600" kern="100" spc="30" dirty="0" smtClean="0">
                        <a:latin typeface="Times New Roman"/>
                        <a:ea typeface="宋体"/>
                        <a:cs typeface="Times New Roman"/>
                      </a:endParaRP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en-US" sz="1600" kern="100" spc="30" dirty="0">
                          <a:latin typeface="Times New Roman"/>
                          <a:ea typeface="宋体"/>
                          <a:cs typeface="Times New Roman"/>
                        </a:rPr>
                        <a:t>ROA </a:t>
                      </a:r>
                      <a:r>
                        <a:rPr lang="zh-CN" sz="1600" kern="100" spc="30" dirty="0" smtClean="0">
                          <a:latin typeface="Times New Roman"/>
                          <a:ea typeface="宋体"/>
                          <a:cs typeface="Times New Roman"/>
                        </a:rPr>
                        <a:t>变动</a:t>
                      </a:r>
                      <a:endParaRPr lang="en-US" altLang="zh-CN" sz="1600" kern="100" spc="30" dirty="0" smtClean="0">
                        <a:latin typeface="Times New Roman"/>
                        <a:ea typeface="宋体"/>
                        <a:cs typeface="Times New Roman"/>
                      </a:endParaRP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en-US" sz="1600" kern="100" spc="30" dirty="0">
                          <a:latin typeface="Times New Roman"/>
                          <a:ea typeface="宋体"/>
                          <a:cs typeface="Times New Roman"/>
                        </a:rPr>
                        <a:t>EPS </a:t>
                      </a:r>
                      <a:r>
                        <a:rPr lang="zh-CN" sz="1600" kern="100" spc="30" dirty="0" smtClean="0">
                          <a:latin typeface="Times New Roman"/>
                          <a:ea typeface="宋体"/>
                          <a:cs typeface="Times New Roman"/>
                        </a:rPr>
                        <a:t>增长</a:t>
                      </a:r>
                      <a:endParaRPr lang="en-US" altLang="zh-CN" sz="1600" kern="100" spc="30" dirty="0" smtClean="0">
                        <a:latin typeface="Times New Roman"/>
                        <a:ea typeface="宋体"/>
                        <a:cs typeface="Times New Roman"/>
                      </a:endParaRP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zh-CN" sz="1600" kern="100" spc="30" dirty="0">
                          <a:latin typeface="Times New Roman"/>
                          <a:ea typeface="宋体"/>
                          <a:cs typeface="Times New Roman"/>
                        </a:rPr>
                        <a:t>主营收入</a:t>
                      </a:r>
                      <a:r>
                        <a:rPr lang="zh-CN" sz="1600" kern="100" spc="30" dirty="0" smtClean="0">
                          <a:latin typeface="Times New Roman"/>
                          <a:ea typeface="宋体"/>
                          <a:cs typeface="Times New Roman"/>
                        </a:rPr>
                        <a:t>增长率</a:t>
                      </a:r>
                      <a:endParaRPr lang="en-US" altLang="zh-CN" sz="1600" kern="100" spc="30" dirty="0" smtClean="0">
                        <a:latin typeface="Times New Roman"/>
                        <a:ea typeface="宋体"/>
                        <a:cs typeface="Times New Roman"/>
                      </a:endParaRP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en-US" sz="1600" kern="100" spc="30" dirty="0">
                          <a:latin typeface="Times New Roman"/>
                          <a:ea typeface="宋体"/>
                          <a:cs typeface="Times New Roman"/>
                        </a:rPr>
                        <a:t>EBITDA </a:t>
                      </a:r>
                      <a:r>
                        <a:rPr lang="zh-CN" sz="1600" kern="100" spc="30" dirty="0" smtClean="0">
                          <a:latin typeface="Times New Roman"/>
                          <a:ea typeface="宋体"/>
                          <a:cs typeface="Times New Roman"/>
                        </a:rPr>
                        <a:t>增长率</a:t>
                      </a:r>
                      <a:endParaRPr lang="en-US" altLang="zh-CN" sz="1600" kern="100" spc="30" dirty="0" smtClean="0">
                        <a:latin typeface="Times New Roman"/>
                        <a:ea typeface="宋体"/>
                        <a:cs typeface="Times New Roman"/>
                      </a:endParaRP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zh-CN" sz="1600" kern="100" spc="30" dirty="0">
                          <a:latin typeface="Times New Roman"/>
                          <a:ea typeface="宋体"/>
                          <a:cs typeface="Times New Roman"/>
                        </a:rPr>
                        <a:t>主营</a:t>
                      </a:r>
                      <a:r>
                        <a:rPr lang="zh-CN" sz="1600" kern="100" spc="30" dirty="0" smtClean="0">
                          <a:latin typeface="Times New Roman"/>
                          <a:ea typeface="宋体"/>
                          <a:cs typeface="Times New Roman"/>
                        </a:rPr>
                        <a:t>毛利率</a:t>
                      </a:r>
                      <a:endParaRPr lang="en-US" altLang="zh-CN" sz="1600" kern="100" spc="30" dirty="0" smtClean="0">
                        <a:latin typeface="Times New Roman"/>
                        <a:ea typeface="宋体"/>
                        <a:cs typeface="Times New Roman"/>
                      </a:endParaRP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zh-CN" sz="1600" kern="100" spc="30" dirty="0">
                          <a:latin typeface="Times New Roman"/>
                          <a:ea typeface="宋体"/>
                          <a:cs typeface="Times New Roman"/>
                        </a:rPr>
                        <a:t>主营毛利率</a:t>
                      </a:r>
                      <a:r>
                        <a:rPr lang="zh-CN" sz="1600" kern="100" spc="30" dirty="0" smtClean="0">
                          <a:latin typeface="Times New Roman"/>
                          <a:ea typeface="宋体"/>
                          <a:cs typeface="Times New Roman"/>
                        </a:rPr>
                        <a:t>变动</a:t>
                      </a:r>
                      <a:endParaRPr lang="en-US" altLang="zh-CN" sz="1600" kern="100" spc="30" dirty="0" smtClean="0">
                        <a:latin typeface="Times New Roman"/>
                        <a:ea typeface="宋体"/>
                        <a:cs typeface="Times New Roman"/>
                      </a:endParaRP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zh-CN" sz="1600" kern="100" spc="30" dirty="0">
                          <a:latin typeface="Times New Roman"/>
                          <a:ea typeface="宋体"/>
                          <a:cs typeface="Times New Roman"/>
                        </a:rPr>
                        <a:t>收入</a:t>
                      </a:r>
                      <a:r>
                        <a:rPr lang="zh-CN" sz="1600" kern="100" spc="30" dirty="0" smtClean="0">
                          <a:latin typeface="Times New Roman"/>
                          <a:ea typeface="宋体"/>
                          <a:cs typeface="Times New Roman"/>
                        </a:rPr>
                        <a:t>净利率</a:t>
                      </a:r>
                      <a:endParaRPr lang="en-US" altLang="zh-CN" sz="1600" kern="100" spc="30" dirty="0" smtClean="0">
                        <a:latin typeface="Times New Roman"/>
                        <a:ea typeface="宋体"/>
                        <a:cs typeface="Times New Roman"/>
                      </a:endParaRP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zh-CN" sz="1600" kern="100" spc="30" dirty="0">
                          <a:latin typeface="Times New Roman"/>
                          <a:ea typeface="宋体"/>
                          <a:cs typeface="Times New Roman"/>
                        </a:rPr>
                        <a:t>收入净利率</a:t>
                      </a:r>
                      <a:r>
                        <a:rPr lang="zh-CN" sz="1600" kern="100" spc="30" dirty="0" smtClean="0">
                          <a:latin typeface="Times New Roman"/>
                          <a:ea typeface="宋体"/>
                          <a:cs typeface="Times New Roman"/>
                        </a:rPr>
                        <a:t>变动</a:t>
                      </a:r>
                      <a:endParaRPr lang="en-US" altLang="zh-CN" sz="1600" kern="100" spc="30" dirty="0" smtClean="0">
                        <a:latin typeface="Times New Roman"/>
                        <a:ea typeface="宋体"/>
                        <a:cs typeface="Times New Roman"/>
                      </a:endParaRP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zh-CN" sz="1600" kern="100" spc="30" dirty="0">
                          <a:latin typeface="Times New Roman"/>
                          <a:ea typeface="宋体"/>
                          <a:cs typeface="Times New Roman"/>
                        </a:rPr>
                        <a:t>再投资率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Aft>
                          <a:spcPts val="0"/>
                        </a:spcAft>
                      </a:pPr>
                      <a:endParaRPr lang="en-US" altLang="zh-CN" sz="1600" kern="100" spc="30" dirty="0" smtClean="0">
                        <a:latin typeface="Times New Roman"/>
                        <a:ea typeface="宋体"/>
                        <a:cs typeface="Times New Roman"/>
                      </a:endParaRPr>
                    </a:p>
                    <a:p>
                      <a:pPr algn="just">
                        <a:lnSpc>
                          <a:spcPts val="1300"/>
                        </a:lnSpc>
                        <a:spcAft>
                          <a:spcPts val="0"/>
                        </a:spcAft>
                      </a:pPr>
                      <a:endParaRPr lang="en-US" altLang="zh-CN" sz="1600" kern="100" spc="30" dirty="0" smtClean="0">
                        <a:latin typeface="Times New Roman"/>
                        <a:ea typeface="宋体"/>
                        <a:cs typeface="Times New Roman"/>
                      </a:endParaRPr>
                    </a:p>
                    <a:p>
                      <a:pPr algn="just">
                        <a:lnSpc>
                          <a:spcPts val="1300"/>
                        </a:lnSpc>
                        <a:spcAft>
                          <a:spcPts val="0"/>
                        </a:spcAft>
                      </a:pPr>
                      <a:r>
                        <a:rPr lang="zh-CN" sz="1600" kern="100" spc="30" dirty="0" smtClean="0">
                          <a:latin typeface="Times New Roman"/>
                          <a:ea typeface="宋体"/>
                          <a:cs typeface="Times New Roman"/>
                        </a:rPr>
                        <a:t>资产</a:t>
                      </a:r>
                      <a:r>
                        <a:rPr lang="zh-CN" sz="1600" kern="100" spc="30" dirty="0">
                          <a:latin typeface="Times New Roman"/>
                          <a:ea typeface="宋体"/>
                          <a:cs typeface="Times New Roman"/>
                        </a:rPr>
                        <a:t>负债</a:t>
                      </a:r>
                      <a:r>
                        <a:rPr lang="zh-CN" sz="1600" kern="100" spc="30" dirty="0" smtClean="0">
                          <a:latin typeface="Times New Roman"/>
                          <a:ea typeface="宋体"/>
                          <a:cs typeface="Times New Roman"/>
                        </a:rPr>
                        <a:t>率</a:t>
                      </a:r>
                      <a:endParaRPr lang="en-US" altLang="zh-CN" sz="1600" kern="100" spc="30" dirty="0" smtClean="0">
                        <a:latin typeface="Times New Roman"/>
                        <a:ea typeface="宋体"/>
                        <a:cs typeface="Times New Roman"/>
                      </a:endParaRP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zh-CN" sz="1600" kern="100" spc="30" dirty="0">
                          <a:latin typeface="Times New Roman"/>
                          <a:ea typeface="宋体"/>
                          <a:cs typeface="Times New Roman"/>
                        </a:rPr>
                        <a:t>固定资产</a:t>
                      </a:r>
                      <a:r>
                        <a:rPr lang="zh-CN" sz="1600" kern="100" spc="30" dirty="0" smtClean="0">
                          <a:latin typeface="Times New Roman"/>
                          <a:ea typeface="宋体"/>
                          <a:cs typeface="Times New Roman"/>
                        </a:rPr>
                        <a:t>比例</a:t>
                      </a:r>
                      <a:endParaRPr lang="en-US" altLang="zh-CN" sz="1600" kern="100" spc="30" dirty="0" smtClean="0">
                        <a:latin typeface="Times New Roman"/>
                        <a:ea typeface="宋体"/>
                        <a:cs typeface="Times New Roman"/>
                      </a:endParaRP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zh-CN" sz="1600" kern="100" spc="30" dirty="0">
                          <a:latin typeface="Times New Roman"/>
                          <a:ea typeface="宋体"/>
                          <a:cs typeface="Times New Roman"/>
                        </a:rPr>
                        <a:t>流通市值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Aft>
                          <a:spcPts val="0"/>
                        </a:spcAft>
                      </a:pPr>
                      <a:endParaRPr lang="en-US" sz="1600" kern="100" spc="30" dirty="0" smtClean="0">
                        <a:latin typeface="Times New Roman"/>
                        <a:ea typeface="宋体"/>
                        <a:cs typeface="Times New Roman"/>
                      </a:endParaRPr>
                    </a:p>
                    <a:p>
                      <a:pPr algn="just">
                        <a:lnSpc>
                          <a:spcPts val="1300"/>
                        </a:lnSpc>
                        <a:spcAft>
                          <a:spcPts val="0"/>
                        </a:spcAft>
                      </a:pPr>
                      <a:r>
                        <a:rPr lang="en-US" sz="1600" kern="100" spc="30" dirty="0" smtClean="0">
                          <a:latin typeface="Times New Roman"/>
                          <a:ea typeface="宋体"/>
                          <a:cs typeface="Times New Roman"/>
                        </a:rPr>
                        <a:t>6 </a:t>
                      </a:r>
                      <a:r>
                        <a:rPr lang="zh-CN" sz="1600" kern="100" spc="30" dirty="0">
                          <a:latin typeface="Times New Roman"/>
                          <a:ea typeface="宋体"/>
                          <a:cs typeface="Times New Roman"/>
                        </a:rPr>
                        <a:t>个月</a:t>
                      </a:r>
                      <a:r>
                        <a:rPr lang="zh-CN" sz="1600" kern="100" spc="30" dirty="0" smtClean="0">
                          <a:latin typeface="Times New Roman"/>
                          <a:ea typeface="宋体"/>
                          <a:cs typeface="Times New Roman"/>
                        </a:rPr>
                        <a:t>动量</a:t>
                      </a:r>
                      <a:endParaRPr lang="en-US" altLang="zh-CN" sz="1600" kern="100" spc="30" dirty="0" smtClean="0">
                        <a:latin typeface="Times New Roman"/>
                        <a:ea typeface="宋体"/>
                        <a:cs typeface="Times New Roman"/>
                      </a:endParaRP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en-US" sz="1600" kern="100" spc="30" dirty="0">
                          <a:latin typeface="Times New Roman"/>
                          <a:ea typeface="宋体"/>
                          <a:cs typeface="Times New Roman"/>
                        </a:rPr>
                        <a:t>12 </a:t>
                      </a:r>
                      <a:r>
                        <a:rPr lang="zh-CN" sz="1600" kern="100" spc="30" dirty="0">
                          <a:latin typeface="Times New Roman"/>
                          <a:ea typeface="宋体"/>
                          <a:cs typeface="Times New Roman"/>
                        </a:rPr>
                        <a:t>个月</a:t>
                      </a:r>
                      <a:r>
                        <a:rPr lang="zh-CN" sz="1600" kern="100" spc="30" dirty="0" smtClean="0">
                          <a:latin typeface="Times New Roman"/>
                          <a:ea typeface="宋体"/>
                          <a:cs typeface="Times New Roman"/>
                        </a:rPr>
                        <a:t>动量</a:t>
                      </a:r>
                      <a:endParaRPr lang="en-US" altLang="zh-CN" sz="1600" kern="100" spc="30" dirty="0" smtClean="0">
                        <a:latin typeface="Times New Roman"/>
                        <a:ea typeface="宋体"/>
                        <a:cs typeface="Times New Roman"/>
                      </a:endParaRP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en-US" sz="1600" kern="100" spc="30" dirty="0">
                          <a:latin typeface="Times New Roman"/>
                          <a:ea typeface="宋体"/>
                          <a:cs typeface="Times New Roman"/>
                        </a:rPr>
                        <a:t>1 </a:t>
                      </a:r>
                      <a:r>
                        <a:rPr lang="zh-CN" sz="1600" kern="100" spc="30" dirty="0">
                          <a:latin typeface="Times New Roman"/>
                          <a:ea typeface="宋体"/>
                          <a:cs typeface="Times New Roman"/>
                        </a:rPr>
                        <a:t>个月</a:t>
                      </a:r>
                      <a:r>
                        <a:rPr lang="zh-CN" sz="1600" kern="100" spc="30" dirty="0" smtClean="0">
                          <a:latin typeface="Times New Roman"/>
                          <a:ea typeface="宋体"/>
                          <a:cs typeface="Times New Roman"/>
                        </a:rPr>
                        <a:t>反转</a:t>
                      </a:r>
                      <a:endParaRPr lang="en-US" altLang="zh-CN" sz="1600" kern="100" spc="30" dirty="0" smtClean="0">
                        <a:latin typeface="Times New Roman"/>
                        <a:ea typeface="宋体"/>
                        <a:cs typeface="Times New Roman"/>
                      </a:endParaRP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zh-CN" sz="1600" kern="100" spc="30" dirty="0">
                          <a:latin typeface="Times New Roman"/>
                          <a:ea typeface="宋体"/>
                          <a:cs typeface="Times New Roman"/>
                        </a:rPr>
                        <a:t>换手</a:t>
                      </a:r>
                      <a:r>
                        <a:rPr lang="zh-CN" sz="1600" kern="100" spc="30" dirty="0" smtClean="0">
                          <a:latin typeface="Times New Roman"/>
                          <a:ea typeface="宋体"/>
                          <a:cs typeface="Times New Roman"/>
                        </a:rPr>
                        <a:t>率</a:t>
                      </a:r>
                      <a:endParaRPr lang="en-US" altLang="zh-CN" sz="1600" kern="100" spc="30" dirty="0" smtClean="0">
                        <a:latin typeface="Times New Roman"/>
                        <a:ea typeface="宋体"/>
                        <a:cs typeface="Times New Roman"/>
                      </a:endParaRP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zh-CN" sz="1600" kern="100" spc="30" dirty="0">
                          <a:latin typeface="Times New Roman"/>
                          <a:ea typeface="宋体"/>
                          <a:cs typeface="Times New Roman"/>
                        </a:rPr>
                        <a:t>换手率</a:t>
                      </a:r>
                      <a:r>
                        <a:rPr lang="zh-CN" sz="1600" kern="100" spc="30" dirty="0" smtClean="0">
                          <a:latin typeface="Times New Roman"/>
                          <a:ea typeface="宋体"/>
                          <a:cs typeface="Times New Roman"/>
                        </a:rPr>
                        <a:t>变动</a:t>
                      </a:r>
                      <a:endParaRPr lang="en-US" altLang="zh-CN" sz="1600" kern="100" spc="30" dirty="0" smtClean="0">
                        <a:latin typeface="Times New Roman"/>
                        <a:ea typeface="宋体"/>
                        <a:cs typeface="Times New Roman"/>
                      </a:endParaRP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zh-CN" sz="1600" kern="100" spc="30" dirty="0" smtClean="0">
                          <a:latin typeface="Times New Roman"/>
                          <a:ea typeface="宋体"/>
                          <a:cs typeface="Times New Roman"/>
                        </a:rPr>
                        <a:t>波动</a:t>
                      </a:r>
                      <a:endParaRPr lang="en-US" altLang="zh-CN" sz="1600" kern="100" spc="30" dirty="0" smtClean="0">
                        <a:latin typeface="Times New Roman"/>
                        <a:ea typeface="宋体"/>
                        <a:cs typeface="Times New Roman"/>
                      </a:endParaRP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zh-CN" sz="1600" kern="100" spc="30" dirty="0">
                          <a:latin typeface="Times New Roman"/>
                          <a:ea typeface="宋体"/>
                          <a:cs typeface="Times New Roman"/>
                        </a:rPr>
                        <a:t>波动</a:t>
                      </a:r>
                      <a:r>
                        <a:rPr lang="zh-CN" sz="1600" kern="100" spc="30" dirty="0" smtClean="0">
                          <a:latin typeface="Times New Roman"/>
                          <a:ea typeface="宋体"/>
                          <a:cs typeface="Times New Roman"/>
                        </a:rPr>
                        <a:t>变化</a:t>
                      </a:r>
                      <a:endParaRPr lang="en-US" altLang="zh-CN" sz="1600" kern="100" spc="30" dirty="0" smtClean="0">
                        <a:latin typeface="Times New Roman"/>
                        <a:ea typeface="宋体"/>
                        <a:cs typeface="Times New Roman"/>
                      </a:endParaRPr>
                    </a:p>
                    <a:p>
                      <a:pPr algn="just">
                        <a:lnSpc>
                          <a:spcPts val="1300"/>
                        </a:lnSpc>
                        <a:spcAft>
                          <a:spcPts val="0"/>
                        </a:spcAft>
                      </a:pPr>
                      <a:endParaRPr lang="zh-CN" sz="1600" kern="100" spc="30" dirty="0">
                        <a:latin typeface="Times New Roman"/>
                        <a:ea typeface="宋体"/>
                        <a:cs typeface="Times New Roman"/>
                      </a:endParaRPr>
                    </a:p>
                    <a:p>
                      <a:pPr algn="just">
                        <a:lnSpc>
                          <a:spcPts val="1300"/>
                        </a:lnSpc>
                        <a:spcAft>
                          <a:spcPts val="0"/>
                        </a:spcAft>
                      </a:pPr>
                      <a:r>
                        <a:rPr lang="zh-CN" sz="1600" kern="100" spc="30" dirty="0">
                          <a:latin typeface="Times New Roman"/>
                          <a:ea typeface="宋体"/>
                          <a:cs typeface="Times New Roman"/>
                        </a:rPr>
                        <a:t>震荡指标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3" name="标题 1"/>
          <p:cNvSpPr>
            <a:spLocks noGrp="1"/>
          </p:cNvSpPr>
          <p:nvPr>
            <p:ph type="title"/>
          </p:nvPr>
        </p:nvSpPr>
        <p:spPr/>
        <p:txBody>
          <a:bodyPr/>
          <a:lstStyle/>
          <a:p>
            <a:r>
              <a:rPr lang="zh-CN" altLang="en-US" smtClean="0"/>
              <a:t>多因子模型</a:t>
            </a:r>
          </a:p>
        </p:txBody>
      </p:sp>
      <p:sp>
        <p:nvSpPr>
          <p:cNvPr id="402434" name="内容占位符 2"/>
          <p:cNvSpPr>
            <a:spLocks noGrp="1"/>
          </p:cNvSpPr>
          <p:nvPr>
            <p:ph idx="1"/>
          </p:nvPr>
        </p:nvSpPr>
        <p:spPr>
          <a:xfrm>
            <a:off x="609600" y="1268413"/>
            <a:ext cx="8153400" cy="4830762"/>
          </a:xfrm>
        </p:spPr>
        <p:txBody>
          <a:bodyPr/>
          <a:lstStyle/>
          <a:p>
            <a:r>
              <a:rPr lang="en-US" altLang="zh-CN" b="1" smtClean="0"/>
              <a:t>2. </a:t>
            </a:r>
            <a:r>
              <a:rPr lang="zh-CN" altLang="zh-CN" b="1" smtClean="0"/>
              <a:t>选股因子有效性的检验</a:t>
            </a:r>
          </a:p>
          <a:p>
            <a:endParaRPr lang="zh-CN" altLang="en-US" smtClean="0"/>
          </a:p>
        </p:txBody>
      </p:sp>
      <p:graphicFrame>
        <p:nvGraphicFramePr>
          <p:cNvPr id="4" name="表格 3"/>
          <p:cNvGraphicFramePr>
            <a:graphicFrameLocks noGrp="1"/>
          </p:cNvGraphicFramePr>
          <p:nvPr/>
        </p:nvGraphicFramePr>
        <p:xfrm>
          <a:off x="539750" y="2133600"/>
          <a:ext cx="6840538" cy="4179888"/>
        </p:xfrm>
        <a:graphic>
          <a:graphicData uri="http://schemas.openxmlformats.org/drawingml/2006/table">
            <a:tbl>
              <a:tblPr/>
              <a:tblGrid>
                <a:gridCol w="1169988"/>
                <a:gridCol w="869950"/>
                <a:gridCol w="893762"/>
                <a:gridCol w="976313"/>
                <a:gridCol w="976312"/>
                <a:gridCol w="977900"/>
                <a:gridCol w="976313"/>
              </a:tblGrid>
              <a:tr h="374650">
                <a:tc>
                  <a:txBody>
                    <a:bodyPr/>
                    <a:lstStyle/>
                    <a:p>
                      <a:pPr marL="0" marR="0" lvl="0" indent="0" algn="ctr"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Times New Roman" pitchFamily="18" charset="0"/>
                          <a:ea typeface="黑体" pitchFamily="49" charset="-122"/>
                        </a:rPr>
                        <a:t>因子</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Times New Roman" pitchFamily="18" charset="0"/>
                          <a:ea typeface="黑体" pitchFamily="49" charset="-122"/>
                        </a:rPr>
                        <a:t>年化复合平均收益</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Times New Roman" pitchFamily="18" charset="0"/>
                          <a:ea typeface="黑体" pitchFamily="49" charset="-122"/>
                        </a:rPr>
                        <a:t>超额收益</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Times New Roman" pitchFamily="18" charset="0"/>
                          <a:ea typeface="黑体" pitchFamily="49" charset="-122"/>
                        </a:rPr>
                        <a:t>收益与分值相关性</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Times New Roman" pitchFamily="18" charset="0"/>
                          <a:ea typeface="黑体" pitchFamily="49" charset="-122"/>
                        </a:rPr>
                        <a:t>跑赢概率（所有）</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Times New Roman" pitchFamily="18" charset="0"/>
                          <a:ea typeface="黑体" pitchFamily="49" charset="-122"/>
                        </a:rPr>
                        <a:t>跑赢概率（牛市）</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Times New Roman" pitchFamily="18" charset="0"/>
                          <a:ea typeface="黑体" pitchFamily="49" charset="-122"/>
                        </a:rPr>
                        <a:t>跑赢概率（熊市）</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223838">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Times New Roman" pitchFamily="18" charset="0"/>
                          <a:ea typeface="宋体" charset="-122"/>
                        </a:rPr>
                        <a:t>账面市值比</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5.80</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1.68</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0.96</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54.17</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66.67</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41.67</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rgbClr val="FF0000"/>
                          </a:solidFill>
                          <a:effectLst/>
                          <a:latin typeface="Times New Roman" pitchFamily="18" charset="0"/>
                          <a:ea typeface="宋体" charset="-122"/>
                        </a:rPr>
                        <a:t>盈利收益率</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8.29</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4.17</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0.89</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60.42</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58.33</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62.50</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PEG</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7.11</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3.00</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0.97</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56.25</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47.92</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64.58</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Times New Roman" pitchFamily="18" charset="0"/>
                          <a:ea typeface="宋体" charset="-122"/>
                        </a:rPr>
                        <a:t>股息率</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Arial" charset="0"/>
                          <a:ea typeface="楷体_GB2312"/>
                          <a:cs typeface="Arial" charset="0"/>
                        </a:rPr>
                        <a:t>－</a:t>
                      </a:r>
                      <a:r>
                        <a:rPr kumimoji="0" lang="en-US" altLang="zh-CN" sz="1100" b="0" i="0" u="none" strike="noStrike" cap="none" normalizeH="0" baseline="0" smtClean="0">
                          <a:ln>
                            <a:noFill/>
                          </a:ln>
                          <a:solidFill>
                            <a:schemeClr val="tx1"/>
                          </a:solidFill>
                          <a:effectLst/>
                          <a:latin typeface="Times New Roman" pitchFamily="18" charset="0"/>
                          <a:ea typeface="楷体_GB2312"/>
                          <a:cs typeface="Arial" charset="0"/>
                        </a:rPr>
                        <a:t>0.76</a:t>
                      </a:r>
                      <a:endParaRPr kumimoji="0" lang="zh-CN" altLang="zh-CN" sz="1100" b="0" i="0" u="none" strike="noStrike" cap="none" normalizeH="0" baseline="0" smtClean="0">
                        <a:ln>
                          <a:noFill/>
                        </a:ln>
                        <a:solidFill>
                          <a:schemeClr val="tx1"/>
                        </a:solidFill>
                        <a:effectLst/>
                        <a:latin typeface="Times New Roman" pitchFamily="18" charset="0"/>
                        <a:ea typeface="楷体_GB2312"/>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Arial" charset="0"/>
                          <a:ea typeface="楷体_GB2312"/>
                          <a:cs typeface="Arial" charset="0"/>
                        </a:rPr>
                        <a:t>－</a:t>
                      </a:r>
                      <a:r>
                        <a:rPr kumimoji="0" lang="en-US" altLang="zh-CN" sz="1100" b="0" i="0" u="none" strike="noStrike" cap="none" normalizeH="0" baseline="0" smtClean="0">
                          <a:ln>
                            <a:noFill/>
                          </a:ln>
                          <a:solidFill>
                            <a:schemeClr val="tx1"/>
                          </a:solidFill>
                          <a:effectLst/>
                          <a:latin typeface="Times New Roman" pitchFamily="18" charset="0"/>
                          <a:ea typeface="楷体_GB2312"/>
                          <a:cs typeface="Arial" charset="0"/>
                        </a:rPr>
                        <a:t>4.88</a:t>
                      </a:r>
                      <a:endParaRPr kumimoji="0" lang="zh-CN" altLang="zh-CN" sz="1100" b="0" i="0" u="none" strike="noStrike" cap="none" normalizeH="0" baseline="0" smtClean="0">
                        <a:ln>
                          <a:noFill/>
                        </a:ln>
                        <a:solidFill>
                          <a:schemeClr val="tx1"/>
                        </a:solidFill>
                        <a:effectLst/>
                        <a:latin typeface="Times New Roman" pitchFamily="18" charset="0"/>
                        <a:ea typeface="楷体_GB2312"/>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0.61</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58.33</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56.25</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60.42</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rgbClr val="FF0000"/>
                          </a:solidFill>
                          <a:effectLst/>
                          <a:latin typeface="Times New Roman" pitchFamily="18" charset="0"/>
                          <a:ea typeface="宋体" charset="-122"/>
                        </a:rPr>
                        <a:t>现金收益率</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2.27</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2.87</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0.98</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59.74</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62.16</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57.50</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P/SALES</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6.53</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2.41</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Arial" charset="0"/>
                          <a:ea typeface="楷体_GB2312"/>
                          <a:cs typeface="Arial" charset="0"/>
                        </a:rPr>
                        <a:t>－</a:t>
                      </a:r>
                      <a:r>
                        <a:rPr kumimoji="0" lang="en-US" altLang="zh-CN" sz="1100" b="0" i="0" u="none" strike="noStrike" cap="none" normalizeH="0" baseline="0" smtClean="0">
                          <a:ln>
                            <a:noFill/>
                          </a:ln>
                          <a:solidFill>
                            <a:schemeClr val="tx1"/>
                          </a:solidFill>
                          <a:effectLst/>
                          <a:latin typeface="Times New Roman" pitchFamily="18" charset="0"/>
                          <a:ea typeface="楷体_GB2312"/>
                          <a:cs typeface="Arial" charset="0"/>
                        </a:rPr>
                        <a:t>0.90</a:t>
                      </a:r>
                      <a:endParaRPr kumimoji="0" lang="zh-CN" altLang="zh-CN" sz="1100" b="0" i="0" u="none" strike="noStrike" cap="none" normalizeH="0" baseline="0" smtClean="0">
                        <a:ln>
                          <a:noFill/>
                        </a:ln>
                        <a:solidFill>
                          <a:schemeClr val="tx1"/>
                        </a:solidFill>
                        <a:effectLst/>
                        <a:latin typeface="Times New Roman" pitchFamily="18" charset="0"/>
                        <a:ea typeface="楷体_GB2312"/>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56.25</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64.58</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47.92</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EV/EBITDA</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3.89</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Arial" charset="0"/>
                          <a:ea typeface="楷体_GB2312"/>
                          <a:cs typeface="Arial" charset="0"/>
                        </a:rPr>
                        <a:t>－</a:t>
                      </a:r>
                      <a:r>
                        <a:rPr kumimoji="0" lang="en-US" altLang="zh-CN" sz="1100" b="0" i="0" u="none" strike="noStrike" cap="none" normalizeH="0" baseline="0" smtClean="0">
                          <a:ln>
                            <a:noFill/>
                          </a:ln>
                          <a:solidFill>
                            <a:schemeClr val="tx1"/>
                          </a:solidFill>
                          <a:effectLst/>
                          <a:latin typeface="Times New Roman" pitchFamily="18" charset="0"/>
                          <a:ea typeface="楷体_GB2312"/>
                          <a:cs typeface="Arial" charset="0"/>
                        </a:rPr>
                        <a:t>0.23</a:t>
                      </a:r>
                      <a:endParaRPr kumimoji="0" lang="zh-CN" altLang="zh-CN" sz="1100" b="0" i="0" u="none" strike="noStrike" cap="none" normalizeH="0" baseline="0" smtClean="0">
                        <a:ln>
                          <a:noFill/>
                        </a:ln>
                        <a:solidFill>
                          <a:schemeClr val="tx1"/>
                        </a:solidFill>
                        <a:effectLst/>
                        <a:latin typeface="Times New Roman" pitchFamily="18" charset="0"/>
                        <a:ea typeface="楷体_GB2312"/>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Arial" charset="0"/>
                          <a:ea typeface="楷体_GB2312"/>
                          <a:cs typeface="Arial" charset="0"/>
                        </a:rPr>
                        <a:t>－</a:t>
                      </a:r>
                      <a:r>
                        <a:rPr kumimoji="0" lang="en-US" altLang="zh-CN" sz="1100" b="0" i="0" u="none" strike="noStrike" cap="none" normalizeH="0" baseline="0" smtClean="0">
                          <a:ln>
                            <a:noFill/>
                          </a:ln>
                          <a:solidFill>
                            <a:schemeClr val="tx1"/>
                          </a:solidFill>
                          <a:effectLst/>
                          <a:latin typeface="Times New Roman" pitchFamily="18" charset="0"/>
                          <a:ea typeface="楷体_GB2312"/>
                          <a:cs typeface="Arial" charset="0"/>
                        </a:rPr>
                        <a:t>0.81</a:t>
                      </a:r>
                      <a:endParaRPr kumimoji="0" lang="zh-CN" altLang="zh-CN" sz="1100" b="0" i="0" u="none" strike="noStrike" cap="none" normalizeH="0" baseline="0" smtClean="0">
                        <a:ln>
                          <a:noFill/>
                        </a:ln>
                        <a:solidFill>
                          <a:schemeClr val="tx1"/>
                        </a:solidFill>
                        <a:effectLst/>
                        <a:latin typeface="Times New Roman" pitchFamily="18" charset="0"/>
                        <a:ea typeface="楷体_GB2312"/>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45.83</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52.08</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39.58</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ROE</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0.18</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Arial" charset="0"/>
                          <a:ea typeface="楷体_GB2312"/>
                          <a:cs typeface="Arial" charset="0"/>
                        </a:rPr>
                        <a:t>－</a:t>
                      </a:r>
                      <a:r>
                        <a:rPr kumimoji="0" lang="en-US" altLang="zh-CN" sz="1100" b="0" i="0" u="none" strike="noStrike" cap="none" normalizeH="0" baseline="0" smtClean="0">
                          <a:ln>
                            <a:noFill/>
                          </a:ln>
                          <a:solidFill>
                            <a:schemeClr val="tx1"/>
                          </a:solidFill>
                          <a:effectLst/>
                          <a:latin typeface="Times New Roman" pitchFamily="18" charset="0"/>
                          <a:ea typeface="楷体_GB2312"/>
                          <a:cs typeface="Arial" charset="0"/>
                        </a:rPr>
                        <a:t>3.94</a:t>
                      </a:r>
                      <a:endParaRPr kumimoji="0" lang="zh-CN" altLang="zh-CN" sz="1100" b="0" i="0" u="none" strike="noStrike" cap="none" normalizeH="0" baseline="0" smtClean="0">
                        <a:ln>
                          <a:noFill/>
                        </a:ln>
                        <a:solidFill>
                          <a:schemeClr val="tx1"/>
                        </a:solidFill>
                        <a:effectLst/>
                        <a:latin typeface="Times New Roman" pitchFamily="18" charset="0"/>
                        <a:ea typeface="楷体_GB2312"/>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0.82</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47.92</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37.50</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58.33</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ROA</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Arial" charset="0"/>
                          <a:ea typeface="楷体_GB2312"/>
                          <a:cs typeface="Arial" charset="0"/>
                        </a:rPr>
                        <a:t>－</a:t>
                      </a:r>
                      <a:r>
                        <a:rPr kumimoji="0" lang="en-US" altLang="zh-CN" sz="1100" b="0" i="0" u="none" strike="noStrike" cap="none" normalizeH="0" baseline="0" smtClean="0">
                          <a:ln>
                            <a:noFill/>
                          </a:ln>
                          <a:solidFill>
                            <a:schemeClr val="tx1"/>
                          </a:solidFill>
                          <a:effectLst/>
                          <a:latin typeface="Times New Roman" pitchFamily="18" charset="0"/>
                          <a:ea typeface="楷体_GB2312"/>
                          <a:cs typeface="Arial" charset="0"/>
                        </a:rPr>
                        <a:t>0.74</a:t>
                      </a:r>
                      <a:endParaRPr kumimoji="0" lang="zh-CN" altLang="zh-CN" sz="1100" b="0" i="0" u="none" strike="noStrike" cap="none" normalizeH="0" baseline="0" smtClean="0">
                        <a:ln>
                          <a:noFill/>
                        </a:ln>
                        <a:solidFill>
                          <a:schemeClr val="tx1"/>
                        </a:solidFill>
                        <a:effectLst/>
                        <a:latin typeface="Times New Roman" pitchFamily="18" charset="0"/>
                        <a:ea typeface="楷体_GB2312"/>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Arial" charset="0"/>
                          <a:ea typeface="楷体_GB2312"/>
                          <a:cs typeface="Arial" charset="0"/>
                        </a:rPr>
                        <a:t>－</a:t>
                      </a:r>
                      <a:r>
                        <a:rPr kumimoji="0" lang="en-US" altLang="zh-CN" sz="1100" b="0" i="0" u="none" strike="noStrike" cap="none" normalizeH="0" baseline="0" smtClean="0">
                          <a:ln>
                            <a:noFill/>
                          </a:ln>
                          <a:solidFill>
                            <a:schemeClr val="tx1"/>
                          </a:solidFill>
                          <a:effectLst/>
                          <a:latin typeface="Times New Roman" pitchFamily="18" charset="0"/>
                          <a:ea typeface="楷体_GB2312"/>
                          <a:cs typeface="Arial" charset="0"/>
                        </a:rPr>
                        <a:t>4.85</a:t>
                      </a:r>
                      <a:endParaRPr kumimoji="0" lang="zh-CN" altLang="zh-CN" sz="1100" b="0" i="0" u="none" strike="noStrike" cap="none" normalizeH="0" baseline="0" smtClean="0">
                        <a:ln>
                          <a:noFill/>
                        </a:ln>
                        <a:solidFill>
                          <a:schemeClr val="tx1"/>
                        </a:solidFill>
                        <a:effectLst/>
                        <a:latin typeface="Times New Roman" pitchFamily="18" charset="0"/>
                        <a:ea typeface="楷体_GB2312"/>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0.90</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47.92</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39.58</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56.25</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ROE </a:t>
                      </a:r>
                      <a:r>
                        <a:rPr kumimoji="0" lang="zh-CN" altLang="en-US" sz="1100" b="0" i="0" u="none" strike="noStrike" cap="none" normalizeH="0" baseline="0" smtClean="0">
                          <a:ln>
                            <a:noFill/>
                          </a:ln>
                          <a:solidFill>
                            <a:schemeClr val="tx1"/>
                          </a:solidFill>
                          <a:effectLst/>
                          <a:latin typeface="Times New Roman" pitchFamily="18" charset="0"/>
                          <a:ea typeface="宋体" charset="-122"/>
                        </a:rPr>
                        <a:t>变动</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5.73</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1.61</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0.94</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50.00</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45.83</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54.17</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ROA </a:t>
                      </a:r>
                      <a:r>
                        <a:rPr kumimoji="0" lang="zh-CN" altLang="en-US" sz="1100" b="0" i="0" u="none" strike="noStrike" cap="none" normalizeH="0" baseline="0" smtClean="0">
                          <a:ln>
                            <a:noFill/>
                          </a:ln>
                          <a:solidFill>
                            <a:srgbClr val="FF0000"/>
                          </a:solidFill>
                          <a:effectLst/>
                          <a:latin typeface="Times New Roman" pitchFamily="18" charset="0"/>
                          <a:ea typeface="宋体" charset="-122"/>
                        </a:rPr>
                        <a:t>变动</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6.87</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2.76</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0.91</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54.17</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45.83</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rgbClr val="FF0000"/>
                          </a:solidFill>
                          <a:effectLst/>
                          <a:latin typeface="Times New Roman" pitchFamily="18" charset="0"/>
                          <a:ea typeface="宋体" charset="-122"/>
                        </a:rPr>
                        <a:t>62.50</a:t>
                      </a:r>
                      <a:endParaRPr kumimoji="0" lang="zh-CN" altLang="zh-CN" sz="1100" b="0" i="0" u="none" strike="noStrike" cap="none" normalizeH="0" baseline="0" smtClean="0">
                        <a:ln>
                          <a:noFill/>
                        </a:ln>
                        <a:solidFill>
                          <a:srgbClr val="FF0000"/>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EPS </a:t>
                      </a:r>
                      <a:r>
                        <a:rPr kumimoji="0" lang="zh-CN" altLang="en-US" sz="1100" b="0" i="0" u="none" strike="noStrike" cap="none" normalizeH="0" baseline="0" smtClean="0">
                          <a:ln>
                            <a:noFill/>
                          </a:ln>
                          <a:solidFill>
                            <a:schemeClr val="tx1"/>
                          </a:solidFill>
                          <a:effectLst/>
                          <a:latin typeface="Times New Roman" pitchFamily="18" charset="0"/>
                          <a:ea typeface="宋体" charset="-122"/>
                        </a:rPr>
                        <a:t>增长</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Arial" charset="0"/>
                          <a:ea typeface="楷体_GB2312"/>
                          <a:cs typeface="Arial" charset="0"/>
                        </a:rPr>
                        <a:t>－</a:t>
                      </a:r>
                      <a:r>
                        <a:rPr kumimoji="0" lang="en-US" altLang="zh-CN" sz="1100" b="0" i="0" u="none" strike="noStrike" cap="none" normalizeH="0" baseline="0" smtClean="0">
                          <a:ln>
                            <a:noFill/>
                          </a:ln>
                          <a:solidFill>
                            <a:schemeClr val="tx1"/>
                          </a:solidFill>
                          <a:effectLst/>
                          <a:latin typeface="Times New Roman" pitchFamily="18" charset="0"/>
                          <a:ea typeface="楷体_GB2312"/>
                          <a:cs typeface="Arial" charset="0"/>
                        </a:rPr>
                        <a:t>2.46</a:t>
                      </a:r>
                      <a:endParaRPr kumimoji="0" lang="zh-CN" altLang="zh-CN" sz="1100" b="0" i="0" u="none" strike="noStrike" cap="none" normalizeH="0" baseline="0" smtClean="0">
                        <a:ln>
                          <a:noFill/>
                        </a:ln>
                        <a:solidFill>
                          <a:schemeClr val="tx1"/>
                        </a:solidFill>
                        <a:effectLst/>
                        <a:latin typeface="Times New Roman" pitchFamily="18" charset="0"/>
                        <a:ea typeface="楷体_GB2312"/>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Arial" charset="0"/>
                          <a:ea typeface="楷体_GB2312"/>
                          <a:cs typeface="Arial" charset="0"/>
                        </a:rPr>
                        <a:t>－</a:t>
                      </a:r>
                      <a:r>
                        <a:rPr kumimoji="0" lang="en-US" altLang="zh-CN" sz="1100" b="0" i="0" u="none" strike="noStrike" cap="none" normalizeH="0" baseline="0" smtClean="0">
                          <a:ln>
                            <a:noFill/>
                          </a:ln>
                          <a:solidFill>
                            <a:schemeClr val="tx1"/>
                          </a:solidFill>
                          <a:effectLst/>
                          <a:latin typeface="Times New Roman" pitchFamily="18" charset="0"/>
                          <a:ea typeface="楷体_GB2312"/>
                          <a:cs typeface="Arial" charset="0"/>
                        </a:rPr>
                        <a:t>6.58</a:t>
                      </a:r>
                      <a:endParaRPr kumimoji="0" lang="zh-CN" altLang="zh-CN" sz="1100" b="0" i="0" u="none" strike="noStrike" cap="none" normalizeH="0" baseline="0" smtClean="0">
                        <a:ln>
                          <a:noFill/>
                        </a:ln>
                        <a:solidFill>
                          <a:schemeClr val="tx1"/>
                        </a:solidFill>
                        <a:effectLst/>
                        <a:latin typeface="Times New Roman" pitchFamily="18" charset="0"/>
                        <a:ea typeface="楷体_GB2312"/>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0.99</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46.88</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39.58</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54.17</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Times New Roman" pitchFamily="18" charset="0"/>
                          <a:ea typeface="宋体" charset="-122"/>
                        </a:rPr>
                        <a:t>主营收入增长</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Arial" charset="0"/>
                          <a:ea typeface="楷体_GB2312"/>
                          <a:cs typeface="Arial" charset="0"/>
                        </a:rPr>
                        <a:t>－</a:t>
                      </a:r>
                      <a:r>
                        <a:rPr kumimoji="0" lang="en-US" altLang="zh-CN" sz="1100" b="0" i="0" u="none" strike="noStrike" cap="none" normalizeH="0" baseline="0" smtClean="0">
                          <a:ln>
                            <a:noFill/>
                          </a:ln>
                          <a:solidFill>
                            <a:schemeClr val="tx1"/>
                          </a:solidFill>
                          <a:effectLst/>
                          <a:latin typeface="Times New Roman" pitchFamily="18" charset="0"/>
                          <a:ea typeface="楷体_GB2312"/>
                          <a:cs typeface="Arial" charset="0"/>
                        </a:rPr>
                        <a:t>0.62</a:t>
                      </a:r>
                      <a:endParaRPr kumimoji="0" lang="zh-CN" altLang="zh-CN" sz="1100" b="0" i="0" u="none" strike="noStrike" cap="none" normalizeH="0" baseline="0" smtClean="0">
                        <a:ln>
                          <a:noFill/>
                        </a:ln>
                        <a:solidFill>
                          <a:schemeClr val="tx1"/>
                        </a:solidFill>
                        <a:effectLst/>
                        <a:latin typeface="Times New Roman" pitchFamily="18" charset="0"/>
                        <a:ea typeface="楷体_GB2312"/>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Arial" charset="0"/>
                          <a:ea typeface="楷体_GB2312"/>
                          <a:cs typeface="Arial" charset="0"/>
                        </a:rPr>
                        <a:t>－</a:t>
                      </a:r>
                      <a:r>
                        <a:rPr kumimoji="0" lang="en-US" altLang="zh-CN" sz="1100" b="0" i="0" u="none" strike="noStrike" cap="none" normalizeH="0" baseline="0" smtClean="0">
                          <a:ln>
                            <a:noFill/>
                          </a:ln>
                          <a:solidFill>
                            <a:schemeClr val="tx1"/>
                          </a:solidFill>
                          <a:effectLst/>
                          <a:latin typeface="Times New Roman" pitchFamily="18" charset="0"/>
                          <a:ea typeface="楷体_GB2312"/>
                          <a:cs typeface="Arial" charset="0"/>
                        </a:rPr>
                        <a:t>4.74</a:t>
                      </a:r>
                      <a:endParaRPr kumimoji="0" lang="zh-CN" altLang="zh-CN" sz="1100" b="0" i="0" u="none" strike="noStrike" cap="none" normalizeH="0" baseline="0" smtClean="0">
                        <a:ln>
                          <a:noFill/>
                        </a:ln>
                        <a:solidFill>
                          <a:schemeClr val="tx1"/>
                        </a:solidFill>
                        <a:effectLst/>
                        <a:latin typeface="Times New Roman" pitchFamily="18" charset="0"/>
                        <a:ea typeface="楷体_GB2312"/>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0.87</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41.67</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41.67</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41.67</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EBITDA </a:t>
                      </a:r>
                      <a:r>
                        <a:rPr kumimoji="0" lang="zh-CN" altLang="en-US" sz="1100" b="0" i="0" u="none" strike="noStrike" cap="none" normalizeH="0" baseline="0" smtClean="0">
                          <a:ln>
                            <a:noFill/>
                          </a:ln>
                          <a:solidFill>
                            <a:schemeClr val="tx1"/>
                          </a:solidFill>
                          <a:effectLst/>
                          <a:latin typeface="Times New Roman" pitchFamily="18" charset="0"/>
                          <a:ea typeface="宋体" charset="-122"/>
                        </a:rPr>
                        <a:t>增长</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Arial" charset="0"/>
                          <a:ea typeface="楷体_GB2312"/>
                          <a:cs typeface="Arial" charset="0"/>
                        </a:rPr>
                        <a:t>－</a:t>
                      </a:r>
                      <a:r>
                        <a:rPr kumimoji="0" lang="en-US" altLang="zh-CN" sz="1100" b="0" i="0" u="none" strike="noStrike" cap="none" normalizeH="0" baseline="0" smtClean="0">
                          <a:ln>
                            <a:noFill/>
                          </a:ln>
                          <a:solidFill>
                            <a:schemeClr val="tx1"/>
                          </a:solidFill>
                          <a:effectLst/>
                          <a:latin typeface="Times New Roman" pitchFamily="18" charset="0"/>
                          <a:ea typeface="楷体_GB2312"/>
                          <a:cs typeface="Arial" charset="0"/>
                        </a:rPr>
                        <a:t>1.51</a:t>
                      </a:r>
                      <a:endParaRPr kumimoji="0" lang="zh-CN" altLang="zh-CN" sz="1100" b="0" i="0" u="none" strike="noStrike" cap="none" normalizeH="0" baseline="0" smtClean="0">
                        <a:ln>
                          <a:noFill/>
                        </a:ln>
                        <a:solidFill>
                          <a:schemeClr val="tx1"/>
                        </a:solidFill>
                        <a:effectLst/>
                        <a:latin typeface="Times New Roman" pitchFamily="18" charset="0"/>
                        <a:ea typeface="楷体_GB2312"/>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Arial" charset="0"/>
                          <a:ea typeface="楷体_GB2312"/>
                          <a:cs typeface="Arial" charset="0"/>
                        </a:rPr>
                        <a:t>－</a:t>
                      </a:r>
                      <a:r>
                        <a:rPr kumimoji="0" lang="en-US" altLang="zh-CN" sz="1100" b="0" i="0" u="none" strike="noStrike" cap="none" normalizeH="0" baseline="0" smtClean="0">
                          <a:ln>
                            <a:noFill/>
                          </a:ln>
                          <a:solidFill>
                            <a:schemeClr val="tx1"/>
                          </a:solidFill>
                          <a:effectLst/>
                          <a:latin typeface="Times New Roman" pitchFamily="18" charset="0"/>
                          <a:ea typeface="楷体_GB2312"/>
                          <a:cs typeface="Arial" charset="0"/>
                        </a:rPr>
                        <a:t>5.63</a:t>
                      </a:r>
                      <a:endParaRPr kumimoji="0" lang="zh-CN" altLang="zh-CN" sz="1100" b="0" i="0" u="none" strike="noStrike" cap="none" normalizeH="0" baseline="0" smtClean="0">
                        <a:ln>
                          <a:noFill/>
                        </a:ln>
                        <a:solidFill>
                          <a:schemeClr val="tx1"/>
                        </a:solidFill>
                        <a:effectLst/>
                        <a:latin typeface="Times New Roman" pitchFamily="18" charset="0"/>
                        <a:ea typeface="楷体_GB2312"/>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0.96</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51.04</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54.17</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47.92</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Times New Roman" pitchFamily="18" charset="0"/>
                          <a:ea typeface="宋体" charset="-122"/>
                        </a:rPr>
                        <a:t>主营毛利率</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1.31</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Arial" charset="0"/>
                          <a:ea typeface="楷体_GB2312"/>
                          <a:cs typeface="Arial" charset="0"/>
                        </a:rPr>
                        <a:t>－</a:t>
                      </a:r>
                      <a:r>
                        <a:rPr kumimoji="0" lang="en-US" altLang="zh-CN" sz="1100" b="0" i="0" u="none" strike="noStrike" cap="none" normalizeH="0" baseline="0" smtClean="0">
                          <a:ln>
                            <a:noFill/>
                          </a:ln>
                          <a:solidFill>
                            <a:schemeClr val="tx1"/>
                          </a:solidFill>
                          <a:effectLst/>
                          <a:latin typeface="Times New Roman" pitchFamily="18" charset="0"/>
                          <a:ea typeface="楷体_GB2312"/>
                          <a:cs typeface="Arial" charset="0"/>
                        </a:rPr>
                        <a:t>2.81</a:t>
                      </a:r>
                      <a:endParaRPr kumimoji="0" lang="zh-CN" altLang="zh-CN" sz="1100" b="0" i="0" u="none" strike="noStrike" cap="none" normalizeH="0" baseline="0" smtClean="0">
                        <a:ln>
                          <a:noFill/>
                        </a:ln>
                        <a:solidFill>
                          <a:schemeClr val="tx1"/>
                        </a:solidFill>
                        <a:effectLst/>
                        <a:latin typeface="Times New Roman" pitchFamily="18" charset="0"/>
                        <a:ea typeface="楷体_GB2312"/>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0.74</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52.08</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47.92</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56.25</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Times New Roman" pitchFamily="18" charset="0"/>
                          <a:ea typeface="宋体" charset="-122"/>
                        </a:rPr>
                        <a:t>主营毛利率变动</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Arial" charset="0"/>
                          <a:ea typeface="楷体_GB2312"/>
                          <a:cs typeface="Arial" charset="0"/>
                        </a:rPr>
                        <a:t>－</a:t>
                      </a:r>
                      <a:r>
                        <a:rPr kumimoji="0" lang="en-US" altLang="zh-CN" sz="1100" b="0" i="0" u="none" strike="noStrike" cap="none" normalizeH="0" baseline="0" smtClean="0">
                          <a:ln>
                            <a:noFill/>
                          </a:ln>
                          <a:solidFill>
                            <a:schemeClr val="tx1"/>
                          </a:solidFill>
                          <a:effectLst/>
                          <a:latin typeface="Times New Roman" pitchFamily="18" charset="0"/>
                          <a:ea typeface="楷体_GB2312"/>
                          <a:cs typeface="Arial" charset="0"/>
                        </a:rPr>
                        <a:t>2.62</a:t>
                      </a:r>
                      <a:endParaRPr kumimoji="0" lang="zh-CN" altLang="zh-CN" sz="1100" b="0" i="0" u="none" strike="noStrike" cap="none" normalizeH="0" baseline="0" smtClean="0">
                        <a:ln>
                          <a:noFill/>
                        </a:ln>
                        <a:solidFill>
                          <a:schemeClr val="tx1"/>
                        </a:solidFill>
                        <a:effectLst/>
                        <a:latin typeface="Times New Roman" pitchFamily="18" charset="0"/>
                        <a:ea typeface="楷体_GB2312"/>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Arial" charset="0"/>
                          <a:ea typeface="楷体_GB2312"/>
                          <a:cs typeface="Arial" charset="0"/>
                        </a:rPr>
                        <a:t>－</a:t>
                      </a:r>
                      <a:r>
                        <a:rPr kumimoji="0" lang="en-US" altLang="zh-CN" sz="1100" b="0" i="0" u="none" strike="noStrike" cap="none" normalizeH="0" baseline="0" smtClean="0">
                          <a:ln>
                            <a:noFill/>
                          </a:ln>
                          <a:solidFill>
                            <a:schemeClr val="tx1"/>
                          </a:solidFill>
                          <a:effectLst/>
                          <a:latin typeface="Times New Roman" pitchFamily="18" charset="0"/>
                          <a:ea typeface="楷体_GB2312"/>
                          <a:cs typeface="Arial" charset="0"/>
                        </a:rPr>
                        <a:t>6.74</a:t>
                      </a:r>
                      <a:endParaRPr kumimoji="0" lang="zh-CN" altLang="zh-CN" sz="1100" b="0" i="0" u="none" strike="noStrike" cap="none" normalizeH="0" baseline="0" smtClean="0">
                        <a:ln>
                          <a:noFill/>
                        </a:ln>
                        <a:solidFill>
                          <a:schemeClr val="tx1"/>
                        </a:solidFill>
                        <a:effectLst/>
                        <a:latin typeface="Times New Roman" pitchFamily="18" charset="0"/>
                        <a:ea typeface="楷体_GB2312"/>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0.90</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51.04</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58.33</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43.75</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Times New Roman" pitchFamily="18" charset="0"/>
                          <a:ea typeface="宋体" charset="-122"/>
                        </a:rPr>
                        <a:t>收入净利率</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5.71</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1.60</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0.86</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45.83</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41.67</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4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itchFamily="18" charset="0"/>
                          <a:ea typeface="宋体" charset="-122"/>
                        </a:rPr>
                        <a:t>50.00</a:t>
                      </a:r>
                      <a:endParaRPr kumimoji="0" lang="zh-CN" altLang="zh-CN" sz="1100" b="0" i="0" u="none" strike="noStrike" cap="none" normalizeH="0" baseline="0" smtClean="0">
                        <a:ln>
                          <a:noFill/>
                        </a:ln>
                        <a:solidFill>
                          <a:schemeClr val="tx1"/>
                        </a:solidFill>
                        <a:effectLst/>
                        <a:latin typeface="Times New Roman" pitchFamily="18" charset="0"/>
                        <a:ea typeface="宋体"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7" name="标题 1"/>
          <p:cNvSpPr>
            <a:spLocks noGrp="1"/>
          </p:cNvSpPr>
          <p:nvPr>
            <p:ph type="title"/>
          </p:nvPr>
        </p:nvSpPr>
        <p:spPr/>
        <p:txBody>
          <a:bodyPr/>
          <a:lstStyle/>
          <a:p>
            <a:r>
              <a:rPr lang="zh-CN" altLang="en-US" smtClean="0"/>
              <a:t>多因子模型</a:t>
            </a:r>
          </a:p>
        </p:txBody>
      </p:sp>
      <p:sp>
        <p:nvSpPr>
          <p:cNvPr id="403458" name="内容占位符 2"/>
          <p:cNvSpPr>
            <a:spLocks noGrp="1"/>
          </p:cNvSpPr>
          <p:nvPr>
            <p:ph idx="1"/>
          </p:nvPr>
        </p:nvSpPr>
        <p:spPr/>
        <p:txBody>
          <a:bodyPr/>
          <a:lstStyle/>
          <a:p>
            <a:r>
              <a:rPr lang="zh-CN" altLang="zh-CN" sz="2800" smtClean="0"/>
              <a:t>综合考虑了复合收益、超额收益</a:t>
            </a:r>
            <a:r>
              <a:rPr lang="en-US" altLang="zh-CN" sz="2800" smtClean="0"/>
              <a:t/>
            </a:r>
            <a:br>
              <a:rPr lang="en-US" altLang="zh-CN" sz="2800" smtClean="0"/>
            </a:br>
            <a:r>
              <a:rPr lang="zh-CN" altLang="zh-CN" sz="2800" smtClean="0"/>
              <a:t>及相关性后，获得如表所示的经过检验过的有效因子。</a:t>
            </a:r>
            <a:endParaRPr lang="zh-CN" altLang="en-US" sz="2800" smtClean="0"/>
          </a:p>
        </p:txBody>
      </p:sp>
      <p:graphicFrame>
        <p:nvGraphicFramePr>
          <p:cNvPr id="4" name="表格 3"/>
          <p:cNvGraphicFramePr>
            <a:graphicFrameLocks noGrp="1"/>
          </p:cNvGraphicFramePr>
          <p:nvPr/>
        </p:nvGraphicFramePr>
        <p:xfrm>
          <a:off x="755650" y="3141663"/>
          <a:ext cx="7848600" cy="2952750"/>
        </p:xfrm>
        <a:graphic>
          <a:graphicData uri="http://schemas.openxmlformats.org/drawingml/2006/table">
            <a:tbl>
              <a:tblPr/>
              <a:tblGrid>
                <a:gridCol w="1311729"/>
                <a:gridCol w="2278375"/>
                <a:gridCol w="1893354"/>
                <a:gridCol w="2365413"/>
              </a:tblGrid>
              <a:tr h="651898">
                <a:tc>
                  <a:txBody>
                    <a:bodyPr/>
                    <a:lstStyle/>
                    <a:p>
                      <a:pPr algn="ctr">
                        <a:lnSpc>
                          <a:spcPts val="1400"/>
                        </a:lnSpc>
                        <a:spcAft>
                          <a:spcPts val="0"/>
                        </a:spcAft>
                      </a:pPr>
                      <a:r>
                        <a:rPr lang="zh-CN" sz="1400" kern="100" spc="30">
                          <a:latin typeface="Times New Roman"/>
                          <a:ea typeface="黑体"/>
                          <a:cs typeface="宋体"/>
                        </a:rPr>
                        <a:t>估值因子</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lgn="ctr">
                        <a:lnSpc>
                          <a:spcPts val="1400"/>
                        </a:lnSpc>
                        <a:spcAft>
                          <a:spcPts val="0"/>
                        </a:spcAft>
                      </a:pPr>
                      <a:r>
                        <a:rPr lang="zh-CN" sz="1400" kern="100" spc="30">
                          <a:latin typeface="Times New Roman"/>
                          <a:ea typeface="黑体"/>
                          <a:cs typeface="宋体"/>
                        </a:rPr>
                        <a:t>成长因子</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lgn="ctr">
                        <a:lnSpc>
                          <a:spcPts val="1400"/>
                        </a:lnSpc>
                        <a:spcAft>
                          <a:spcPts val="0"/>
                        </a:spcAft>
                      </a:pPr>
                      <a:r>
                        <a:rPr lang="zh-CN" sz="1400" kern="100" spc="30">
                          <a:latin typeface="Times New Roman"/>
                          <a:ea typeface="黑体"/>
                          <a:cs typeface="宋体"/>
                        </a:rPr>
                        <a:t>资本结构因子</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lgn="ctr">
                        <a:lnSpc>
                          <a:spcPts val="1400"/>
                        </a:lnSpc>
                        <a:spcAft>
                          <a:spcPts val="0"/>
                        </a:spcAft>
                      </a:pPr>
                      <a:r>
                        <a:rPr lang="zh-CN" sz="1400" kern="100" spc="30">
                          <a:latin typeface="Times New Roman"/>
                          <a:ea typeface="黑体"/>
                          <a:cs typeface="宋体"/>
                        </a:rPr>
                        <a:t>技术面因子</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r>
              <a:tr h="457472">
                <a:tc>
                  <a:txBody>
                    <a:bodyPr/>
                    <a:lstStyle/>
                    <a:p>
                      <a:pPr algn="just">
                        <a:lnSpc>
                          <a:spcPts val="1400"/>
                        </a:lnSpc>
                        <a:spcAft>
                          <a:spcPts val="0"/>
                        </a:spcAft>
                      </a:pPr>
                      <a:endParaRPr lang="en-US" altLang="zh-CN" sz="1400" kern="0" spc="30" dirty="0" smtClean="0">
                        <a:latin typeface="Times New Roman"/>
                        <a:ea typeface="宋体"/>
                        <a:cs typeface="Times New Roman"/>
                      </a:endParaRPr>
                    </a:p>
                    <a:p>
                      <a:pPr algn="just">
                        <a:lnSpc>
                          <a:spcPts val="1400"/>
                        </a:lnSpc>
                        <a:spcAft>
                          <a:spcPts val="0"/>
                        </a:spcAft>
                      </a:pPr>
                      <a:r>
                        <a:rPr lang="zh-CN" sz="1400" kern="0" spc="30" dirty="0" smtClean="0">
                          <a:latin typeface="Times New Roman"/>
                          <a:ea typeface="宋体"/>
                          <a:cs typeface="Times New Roman"/>
                        </a:rPr>
                        <a:t>账面</a:t>
                      </a:r>
                      <a:r>
                        <a:rPr lang="zh-CN" sz="1400" kern="0" spc="30" dirty="0">
                          <a:latin typeface="Times New Roman"/>
                          <a:ea typeface="宋体"/>
                          <a:cs typeface="Times New Roman"/>
                        </a:rPr>
                        <a:t>市值比</a:t>
                      </a:r>
                      <a:endParaRPr lang="zh-CN" sz="1400" kern="100" spc="3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sz="1400" kern="0" spc="30" dirty="0" smtClean="0">
                        <a:latin typeface="Times New Roman"/>
                        <a:ea typeface="宋体"/>
                        <a:cs typeface="Times New Roman"/>
                      </a:endParaRPr>
                    </a:p>
                    <a:p>
                      <a:pPr algn="just">
                        <a:lnSpc>
                          <a:spcPts val="1400"/>
                        </a:lnSpc>
                        <a:spcAft>
                          <a:spcPts val="0"/>
                        </a:spcAft>
                      </a:pPr>
                      <a:r>
                        <a:rPr lang="en-US" sz="1400" kern="0" spc="30" dirty="0" smtClean="0">
                          <a:latin typeface="Times New Roman"/>
                          <a:ea typeface="宋体"/>
                          <a:cs typeface="Times New Roman"/>
                        </a:rPr>
                        <a:t>ROE</a:t>
                      </a:r>
                      <a:r>
                        <a:rPr lang="zh-CN" sz="1400" kern="0" spc="30" dirty="0">
                          <a:latin typeface="Times New Roman"/>
                          <a:ea typeface="宋体"/>
                          <a:cs typeface="Times New Roman"/>
                        </a:rPr>
                        <a:t>变动</a:t>
                      </a:r>
                      <a:endParaRPr lang="zh-CN" sz="1400" kern="100" spc="3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sz="1400" kern="0" spc="3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altLang="zh-CN" sz="1400" kern="0" spc="30" dirty="0" smtClean="0">
                        <a:latin typeface="Times New Roman"/>
                        <a:ea typeface="宋体"/>
                        <a:cs typeface="Times New Roman"/>
                      </a:endParaRPr>
                    </a:p>
                    <a:p>
                      <a:pPr algn="just">
                        <a:lnSpc>
                          <a:spcPts val="1400"/>
                        </a:lnSpc>
                        <a:spcAft>
                          <a:spcPts val="0"/>
                        </a:spcAft>
                      </a:pPr>
                      <a:r>
                        <a:rPr lang="zh-CN" sz="1400" kern="0" spc="30" dirty="0" smtClean="0">
                          <a:latin typeface="Times New Roman"/>
                          <a:ea typeface="宋体"/>
                          <a:cs typeface="Times New Roman"/>
                        </a:rPr>
                        <a:t>换</a:t>
                      </a:r>
                      <a:r>
                        <a:rPr lang="zh-CN" sz="1400" kern="0" spc="30" dirty="0">
                          <a:latin typeface="Times New Roman"/>
                          <a:ea typeface="宋体"/>
                          <a:cs typeface="Times New Roman"/>
                        </a:rPr>
                        <a:t>手率变动</a:t>
                      </a:r>
                      <a:endParaRPr lang="zh-CN" sz="1400" kern="100" spc="3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472">
                <a:tc>
                  <a:txBody>
                    <a:bodyPr/>
                    <a:lstStyle/>
                    <a:p>
                      <a:pPr algn="just">
                        <a:lnSpc>
                          <a:spcPts val="1400"/>
                        </a:lnSpc>
                        <a:spcAft>
                          <a:spcPts val="0"/>
                        </a:spcAft>
                      </a:pPr>
                      <a:endParaRPr lang="en-US" altLang="zh-CN" sz="1400" kern="0" spc="30" dirty="0" smtClean="0">
                        <a:latin typeface="Times New Roman"/>
                        <a:ea typeface="宋体"/>
                        <a:cs typeface="Times New Roman"/>
                      </a:endParaRPr>
                    </a:p>
                    <a:p>
                      <a:pPr algn="just">
                        <a:lnSpc>
                          <a:spcPts val="1400"/>
                        </a:lnSpc>
                        <a:spcAft>
                          <a:spcPts val="0"/>
                        </a:spcAft>
                      </a:pPr>
                      <a:r>
                        <a:rPr lang="zh-CN" sz="1400" kern="0" spc="30" dirty="0" smtClean="0">
                          <a:latin typeface="Times New Roman"/>
                          <a:ea typeface="宋体"/>
                          <a:cs typeface="Times New Roman"/>
                        </a:rPr>
                        <a:t>盈利</a:t>
                      </a:r>
                      <a:r>
                        <a:rPr lang="zh-CN" sz="1400" kern="0" spc="30" dirty="0">
                          <a:latin typeface="Times New Roman"/>
                          <a:ea typeface="宋体"/>
                          <a:cs typeface="Times New Roman"/>
                        </a:rPr>
                        <a:t>收益率</a:t>
                      </a:r>
                      <a:endParaRPr lang="zh-CN" sz="1400" kern="100" spc="3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sz="1400" kern="0" spc="30" dirty="0" smtClean="0">
                        <a:latin typeface="Times New Roman"/>
                        <a:ea typeface="宋体"/>
                        <a:cs typeface="Times New Roman"/>
                      </a:endParaRPr>
                    </a:p>
                    <a:p>
                      <a:pPr algn="just">
                        <a:lnSpc>
                          <a:spcPts val="1400"/>
                        </a:lnSpc>
                        <a:spcAft>
                          <a:spcPts val="0"/>
                        </a:spcAft>
                      </a:pPr>
                      <a:r>
                        <a:rPr lang="en-US" sz="1400" kern="0" spc="30" dirty="0" smtClean="0">
                          <a:latin typeface="Times New Roman"/>
                          <a:ea typeface="宋体"/>
                          <a:cs typeface="Times New Roman"/>
                        </a:rPr>
                        <a:t>ROA</a:t>
                      </a:r>
                      <a:r>
                        <a:rPr lang="zh-CN" sz="1400" kern="0" spc="30" dirty="0">
                          <a:latin typeface="Times New Roman"/>
                          <a:ea typeface="宋体"/>
                          <a:cs typeface="Times New Roman"/>
                        </a:rPr>
                        <a:t>变动</a:t>
                      </a:r>
                      <a:endParaRPr lang="zh-CN" sz="1400" kern="100" spc="3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sz="1400" kern="0" spc="3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altLang="zh-CN" sz="1400" kern="0" spc="30" dirty="0" smtClean="0">
                        <a:latin typeface="Times New Roman"/>
                        <a:ea typeface="宋体"/>
                        <a:cs typeface="Times New Roman"/>
                      </a:endParaRPr>
                    </a:p>
                    <a:p>
                      <a:pPr algn="just">
                        <a:lnSpc>
                          <a:spcPts val="1400"/>
                        </a:lnSpc>
                        <a:spcAft>
                          <a:spcPts val="0"/>
                        </a:spcAft>
                      </a:pPr>
                      <a:r>
                        <a:rPr lang="zh-CN" sz="1400" kern="0" spc="30" dirty="0" smtClean="0">
                          <a:latin typeface="Times New Roman"/>
                          <a:ea typeface="宋体"/>
                          <a:cs typeface="Times New Roman"/>
                        </a:rPr>
                        <a:t>波动</a:t>
                      </a:r>
                      <a:endParaRPr lang="zh-CN" sz="1400" kern="100" spc="3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8015">
                <a:tc>
                  <a:txBody>
                    <a:bodyPr/>
                    <a:lstStyle/>
                    <a:p>
                      <a:pPr algn="just">
                        <a:lnSpc>
                          <a:spcPts val="1400"/>
                        </a:lnSpc>
                        <a:spcAft>
                          <a:spcPts val="0"/>
                        </a:spcAft>
                      </a:pPr>
                      <a:endParaRPr lang="en-US" sz="1400" kern="0" spc="30" dirty="0" smtClean="0">
                        <a:latin typeface="Times New Roman"/>
                        <a:ea typeface="宋体"/>
                        <a:cs typeface="Times New Roman"/>
                      </a:endParaRPr>
                    </a:p>
                    <a:p>
                      <a:pPr algn="just">
                        <a:lnSpc>
                          <a:spcPts val="1400"/>
                        </a:lnSpc>
                        <a:spcAft>
                          <a:spcPts val="0"/>
                        </a:spcAft>
                      </a:pPr>
                      <a:r>
                        <a:rPr lang="en-US" sz="1400" kern="0" spc="30" dirty="0" smtClean="0">
                          <a:latin typeface="Times New Roman"/>
                          <a:ea typeface="宋体"/>
                          <a:cs typeface="Times New Roman"/>
                        </a:rPr>
                        <a:t>PEG</a:t>
                      </a:r>
                      <a:endParaRPr lang="zh-CN" sz="1400" kern="100" spc="30" dirty="0">
                        <a:latin typeface="Times New Roman"/>
                        <a:ea typeface="宋体"/>
                        <a:cs typeface="Times New Roman"/>
                      </a:endParaRPr>
                    </a:p>
                    <a:p>
                      <a:pPr algn="just">
                        <a:lnSpc>
                          <a:spcPts val="1400"/>
                        </a:lnSpc>
                        <a:spcAft>
                          <a:spcPts val="0"/>
                        </a:spcAft>
                      </a:pPr>
                      <a:r>
                        <a:rPr lang="zh-CN" sz="1400" kern="0" spc="30" dirty="0">
                          <a:latin typeface="Times New Roman"/>
                          <a:ea typeface="宋体"/>
                          <a:cs typeface="Times New Roman"/>
                        </a:rPr>
                        <a:t>现金收益率</a:t>
                      </a:r>
                      <a:endParaRPr lang="zh-CN" sz="1400" kern="100" spc="3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sz="1400" kern="0" spc="30" dirty="0" smtClean="0">
                        <a:latin typeface="Times New Roman"/>
                        <a:ea typeface="宋体"/>
                        <a:cs typeface="Times New Roman"/>
                      </a:endParaRPr>
                    </a:p>
                    <a:p>
                      <a:pPr algn="just">
                        <a:lnSpc>
                          <a:spcPts val="1400"/>
                        </a:lnSpc>
                        <a:spcAft>
                          <a:spcPts val="0"/>
                        </a:spcAft>
                      </a:pPr>
                      <a:r>
                        <a:rPr lang="en-US" sz="1400" kern="0" spc="30" dirty="0" smtClean="0">
                          <a:latin typeface="Times New Roman"/>
                          <a:ea typeface="宋体"/>
                          <a:cs typeface="Times New Roman"/>
                        </a:rPr>
                        <a:t>EBITDA </a:t>
                      </a:r>
                      <a:r>
                        <a:rPr lang="zh-CN" sz="1400" kern="0" spc="30" dirty="0">
                          <a:latin typeface="Times New Roman"/>
                          <a:ea typeface="宋体"/>
                          <a:cs typeface="Times New Roman"/>
                        </a:rPr>
                        <a:t>增长率</a:t>
                      </a:r>
                      <a:endParaRPr lang="zh-CN" sz="1400" kern="100" spc="30" dirty="0">
                        <a:latin typeface="Times New Roman"/>
                        <a:ea typeface="宋体"/>
                        <a:cs typeface="Times New Roman"/>
                      </a:endParaRPr>
                    </a:p>
                    <a:p>
                      <a:pPr algn="just">
                        <a:lnSpc>
                          <a:spcPts val="1400"/>
                        </a:lnSpc>
                        <a:spcAft>
                          <a:spcPts val="0"/>
                        </a:spcAft>
                      </a:pPr>
                      <a:r>
                        <a:rPr lang="zh-CN" sz="1400" kern="0" spc="30" dirty="0">
                          <a:latin typeface="Times New Roman"/>
                          <a:ea typeface="宋体"/>
                          <a:cs typeface="Times New Roman"/>
                        </a:rPr>
                        <a:t>主营业务利润率变动</a:t>
                      </a:r>
                      <a:endParaRPr lang="zh-CN" sz="1400" kern="100" spc="3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sz="1400" kern="0" spc="3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sz="1400" kern="0" spc="3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472">
                <a:tc>
                  <a:txBody>
                    <a:bodyPr/>
                    <a:lstStyle/>
                    <a:p>
                      <a:pPr algn="just">
                        <a:lnSpc>
                          <a:spcPts val="1400"/>
                        </a:lnSpc>
                        <a:spcAft>
                          <a:spcPts val="0"/>
                        </a:spcAft>
                      </a:pPr>
                      <a:endParaRPr lang="en-US" sz="1400" kern="0" spc="30" dirty="0" smtClean="0">
                        <a:latin typeface="Times New Roman"/>
                        <a:ea typeface="宋体"/>
                        <a:cs typeface="Times New Roman"/>
                      </a:endParaRPr>
                    </a:p>
                    <a:p>
                      <a:pPr algn="just">
                        <a:lnSpc>
                          <a:spcPts val="1400"/>
                        </a:lnSpc>
                        <a:spcAft>
                          <a:spcPts val="0"/>
                        </a:spcAft>
                      </a:pPr>
                      <a:r>
                        <a:rPr lang="en-US" sz="1400" kern="0" spc="30" dirty="0" smtClean="0">
                          <a:latin typeface="Times New Roman"/>
                          <a:ea typeface="宋体"/>
                          <a:cs typeface="Times New Roman"/>
                        </a:rPr>
                        <a:t>P/SALES</a:t>
                      </a:r>
                      <a:endParaRPr lang="zh-CN" sz="1400" kern="100" spc="3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altLang="zh-CN" sz="1400" kern="0" spc="30" dirty="0" smtClean="0">
                        <a:latin typeface="Times New Roman"/>
                        <a:ea typeface="宋体"/>
                        <a:cs typeface="Times New Roman"/>
                      </a:endParaRPr>
                    </a:p>
                    <a:p>
                      <a:pPr algn="just">
                        <a:lnSpc>
                          <a:spcPts val="1400"/>
                        </a:lnSpc>
                        <a:spcAft>
                          <a:spcPts val="0"/>
                        </a:spcAft>
                      </a:pPr>
                      <a:r>
                        <a:rPr lang="zh-CN" sz="1400" kern="0" spc="30" dirty="0" smtClean="0">
                          <a:latin typeface="Times New Roman"/>
                          <a:ea typeface="宋体"/>
                          <a:cs typeface="Times New Roman"/>
                        </a:rPr>
                        <a:t>收入</a:t>
                      </a:r>
                      <a:r>
                        <a:rPr lang="zh-CN" sz="1400" kern="0" spc="30" dirty="0">
                          <a:latin typeface="Times New Roman"/>
                          <a:ea typeface="宋体"/>
                          <a:cs typeface="Times New Roman"/>
                        </a:rPr>
                        <a:t>净利率</a:t>
                      </a:r>
                      <a:endParaRPr lang="zh-CN" sz="1400" kern="100" spc="3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sz="1400" kern="0" spc="3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sz="1400" kern="0" spc="3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1" name="标题 1"/>
          <p:cNvSpPr>
            <a:spLocks noGrp="1"/>
          </p:cNvSpPr>
          <p:nvPr>
            <p:ph type="title"/>
          </p:nvPr>
        </p:nvSpPr>
        <p:spPr/>
        <p:txBody>
          <a:bodyPr/>
          <a:lstStyle/>
          <a:p>
            <a:r>
              <a:rPr lang="zh-CN" altLang="en-US" smtClean="0"/>
              <a:t>多因子模型</a:t>
            </a:r>
          </a:p>
        </p:txBody>
      </p:sp>
      <p:sp>
        <p:nvSpPr>
          <p:cNvPr id="404482" name="内容占位符 2"/>
          <p:cNvSpPr>
            <a:spLocks noGrp="1"/>
          </p:cNvSpPr>
          <p:nvPr>
            <p:ph idx="1"/>
          </p:nvPr>
        </p:nvSpPr>
        <p:spPr/>
        <p:txBody>
          <a:bodyPr/>
          <a:lstStyle/>
          <a:p>
            <a:r>
              <a:rPr lang="en-US" altLang="zh-CN" sz="1800" smtClean="0"/>
              <a:t>3. </a:t>
            </a:r>
            <a:r>
              <a:rPr lang="zh-CN" altLang="en-US" sz="1800" smtClean="0"/>
              <a:t>剔除相关性过大的因子</a:t>
            </a:r>
            <a:endParaRPr lang="en-US" altLang="zh-CN" sz="1800" smtClean="0"/>
          </a:p>
          <a:p>
            <a:r>
              <a:rPr lang="zh-CN" altLang="en-US" sz="1800" smtClean="0"/>
              <a:t>（</a:t>
            </a:r>
            <a:r>
              <a:rPr lang="en-US" altLang="zh-CN" sz="1800" smtClean="0"/>
              <a:t>1</a:t>
            </a:r>
            <a:r>
              <a:rPr lang="zh-CN" altLang="en-US" sz="1800" smtClean="0"/>
              <a:t>）</a:t>
            </a:r>
            <a:r>
              <a:rPr lang="zh-CN" altLang="zh-CN" sz="1800" smtClean="0"/>
              <a:t>假定得分相关性阈值取</a:t>
            </a:r>
            <a:r>
              <a:rPr lang="en-US" altLang="zh-CN" sz="1800" smtClean="0"/>
              <a:t> 0.5</a:t>
            </a:r>
          </a:p>
          <a:p>
            <a:r>
              <a:rPr lang="zh-CN" altLang="en-US" sz="1800" smtClean="0"/>
              <a:t>（</a:t>
            </a:r>
            <a:r>
              <a:rPr lang="en-US" altLang="zh-CN" sz="1800" smtClean="0"/>
              <a:t>2</a:t>
            </a:r>
            <a:r>
              <a:rPr lang="zh-CN" altLang="en-US" sz="1800" smtClean="0"/>
              <a:t>）</a:t>
            </a:r>
            <a:r>
              <a:rPr lang="zh-CN" altLang="zh-CN" sz="1800" smtClean="0"/>
              <a:t>表中的盈利收益率和</a:t>
            </a:r>
            <a:r>
              <a:rPr lang="en-US" altLang="zh-CN" sz="1800" smtClean="0"/>
              <a:t>PEG</a:t>
            </a:r>
            <a:r>
              <a:rPr lang="zh-CN" altLang="zh-CN" sz="1800" smtClean="0"/>
              <a:t>相关性为</a:t>
            </a:r>
            <a:r>
              <a:rPr lang="en-US" altLang="zh-CN" sz="1800" smtClean="0"/>
              <a:t>0.89</a:t>
            </a:r>
            <a:r>
              <a:rPr lang="zh-CN" altLang="zh-CN" sz="1800" smtClean="0"/>
              <a:t>，</a:t>
            </a:r>
            <a:r>
              <a:rPr lang="en-US" altLang="zh-CN" sz="1800" smtClean="0"/>
              <a:t>ROA </a:t>
            </a:r>
            <a:r>
              <a:rPr lang="zh-CN" altLang="zh-CN" sz="1800" smtClean="0"/>
              <a:t>变动和</a:t>
            </a:r>
            <a:r>
              <a:rPr lang="en-US" altLang="zh-CN" sz="1800" smtClean="0"/>
              <a:t>ROE</a:t>
            </a:r>
            <a:r>
              <a:rPr lang="zh-CN" altLang="zh-CN" sz="1800" smtClean="0"/>
              <a:t>变动相关性为</a:t>
            </a:r>
            <a:r>
              <a:rPr lang="en-US" altLang="zh-CN" sz="1800" smtClean="0"/>
              <a:t>0.70</a:t>
            </a:r>
            <a:r>
              <a:rPr lang="zh-CN" altLang="zh-CN" sz="1800" smtClean="0"/>
              <a:t>，盈利收益率和收入净利率相关性为</a:t>
            </a:r>
            <a:r>
              <a:rPr lang="en-US" altLang="zh-CN" sz="1800" smtClean="0"/>
              <a:t>0.59</a:t>
            </a:r>
            <a:r>
              <a:rPr lang="zh-CN" altLang="zh-CN" sz="1800" smtClean="0"/>
              <a:t>，</a:t>
            </a:r>
            <a:endParaRPr lang="en-US" altLang="zh-CN" sz="1800" smtClean="0"/>
          </a:p>
          <a:p>
            <a:r>
              <a:rPr lang="zh-CN" altLang="en-US" sz="1800" smtClean="0"/>
              <a:t>（</a:t>
            </a:r>
            <a:r>
              <a:rPr lang="en-US" altLang="zh-CN" sz="1800" smtClean="0"/>
              <a:t>3</a:t>
            </a:r>
            <a:r>
              <a:rPr lang="zh-CN" altLang="en-US" sz="1800" smtClean="0"/>
              <a:t>）</a:t>
            </a:r>
            <a:r>
              <a:rPr lang="zh-CN" altLang="zh-CN" sz="1800" smtClean="0"/>
              <a:t>相关性均超过阈值，因此取其中超额收益相对较高的因子，最终剔除的因子为</a:t>
            </a:r>
            <a:r>
              <a:rPr lang="en-US" altLang="zh-CN" sz="1800" smtClean="0"/>
              <a:t>PEG</a:t>
            </a:r>
            <a:r>
              <a:rPr lang="zh-CN" altLang="zh-CN" sz="1800" smtClean="0"/>
              <a:t>、</a:t>
            </a:r>
            <a:r>
              <a:rPr lang="en-US" altLang="zh-CN" sz="1800" smtClean="0"/>
              <a:t>ROE</a:t>
            </a:r>
            <a:r>
              <a:rPr lang="zh-CN" altLang="zh-CN" sz="1800" smtClean="0"/>
              <a:t>变动和收入净利率，总共剩下</a:t>
            </a:r>
            <a:r>
              <a:rPr lang="en-US" altLang="zh-CN" sz="1800" smtClean="0"/>
              <a:t>9</a:t>
            </a:r>
            <a:r>
              <a:rPr lang="zh-CN" altLang="zh-CN" sz="1800" smtClean="0"/>
              <a:t>个选股因子</a:t>
            </a:r>
            <a:endParaRPr lang="zh-CN" altLang="en-US" sz="1800" smtClean="0"/>
          </a:p>
        </p:txBody>
      </p:sp>
      <p:graphicFrame>
        <p:nvGraphicFramePr>
          <p:cNvPr id="4" name="表格 3"/>
          <p:cNvGraphicFramePr>
            <a:graphicFrameLocks noGrp="1"/>
          </p:cNvGraphicFramePr>
          <p:nvPr/>
        </p:nvGraphicFramePr>
        <p:xfrm>
          <a:off x="1187450" y="3716338"/>
          <a:ext cx="6840538" cy="2635250"/>
        </p:xfrm>
        <a:graphic>
          <a:graphicData uri="http://schemas.openxmlformats.org/drawingml/2006/table">
            <a:tbl>
              <a:tblPr/>
              <a:tblGrid>
                <a:gridCol w="1697099"/>
                <a:gridCol w="1698873"/>
                <a:gridCol w="1697986"/>
                <a:gridCol w="1746803"/>
              </a:tblGrid>
              <a:tr h="564379">
                <a:tc>
                  <a:txBody>
                    <a:bodyPr/>
                    <a:lstStyle/>
                    <a:p>
                      <a:pPr algn="ctr">
                        <a:lnSpc>
                          <a:spcPts val="1400"/>
                        </a:lnSpc>
                        <a:spcAft>
                          <a:spcPts val="0"/>
                        </a:spcAft>
                      </a:pPr>
                      <a:endParaRPr lang="en-US" altLang="zh-CN" sz="1600" kern="0" spc="30" dirty="0" smtClean="0">
                        <a:latin typeface="Times New Roman"/>
                        <a:ea typeface="黑体"/>
                        <a:cs typeface="宋体"/>
                      </a:endParaRPr>
                    </a:p>
                    <a:p>
                      <a:pPr algn="ctr">
                        <a:lnSpc>
                          <a:spcPts val="1400"/>
                        </a:lnSpc>
                        <a:spcAft>
                          <a:spcPts val="0"/>
                        </a:spcAft>
                      </a:pPr>
                      <a:r>
                        <a:rPr lang="zh-CN" sz="1600" kern="0" spc="30" dirty="0" smtClean="0">
                          <a:latin typeface="Times New Roman"/>
                          <a:ea typeface="黑体"/>
                          <a:cs typeface="宋体"/>
                        </a:rPr>
                        <a:t>估值</a:t>
                      </a:r>
                      <a:r>
                        <a:rPr lang="zh-CN" sz="1600" kern="0" spc="30" dirty="0">
                          <a:latin typeface="Times New Roman"/>
                          <a:ea typeface="黑体"/>
                          <a:cs typeface="宋体"/>
                        </a:rPr>
                        <a:t>因子</a:t>
                      </a:r>
                      <a:endParaRPr lang="zh-CN" sz="1600" kern="100" spc="30" dirty="0">
                        <a:latin typeface="Times New Roman"/>
                        <a:ea typeface="黑体"/>
                        <a:cs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lgn="ctr">
                        <a:lnSpc>
                          <a:spcPts val="1400"/>
                        </a:lnSpc>
                        <a:spcAft>
                          <a:spcPts val="0"/>
                        </a:spcAft>
                      </a:pPr>
                      <a:endParaRPr lang="en-US" altLang="zh-CN" sz="1600" kern="0" spc="30" dirty="0" smtClean="0">
                        <a:latin typeface="Times New Roman"/>
                        <a:ea typeface="黑体"/>
                        <a:cs typeface="宋体"/>
                      </a:endParaRPr>
                    </a:p>
                    <a:p>
                      <a:pPr algn="ctr">
                        <a:lnSpc>
                          <a:spcPts val="1400"/>
                        </a:lnSpc>
                        <a:spcAft>
                          <a:spcPts val="0"/>
                        </a:spcAft>
                      </a:pPr>
                      <a:r>
                        <a:rPr lang="zh-CN" sz="1600" kern="0" spc="30" dirty="0" smtClean="0">
                          <a:latin typeface="Times New Roman"/>
                          <a:ea typeface="黑体"/>
                          <a:cs typeface="宋体"/>
                        </a:rPr>
                        <a:t>成长</a:t>
                      </a:r>
                      <a:r>
                        <a:rPr lang="zh-CN" sz="1600" kern="0" spc="30" dirty="0">
                          <a:latin typeface="Times New Roman"/>
                          <a:ea typeface="黑体"/>
                          <a:cs typeface="宋体"/>
                        </a:rPr>
                        <a:t>因子</a:t>
                      </a:r>
                      <a:endParaRPr lang="zh-CN" sz="1600" kern="100" spc="30" dirty="0">
                        <a:latin typeface="Times New Roman"/>
                        <a:ea typeface="黑体"/>
                        <a:cs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lgn="ctr">
                        <a:lnSpc>
                          <a:spcPts val="1400"/>
                        </a:lnSpc>
                        <a:spcAft>
                          <a:spcPts val="0"/>
                        </a:spcAft>
                      </a:pPr>
                      <a:endParaRPr lang="en-US" altLang="zh-CN" sz="1600" kern="0" spc="30" dirty="0" smtClean="0">
                        <a:latin typeface="Times New Roman"/>
                        <a:ea typeface="黑体"/>
                        <a:cs typeface="宋体"/>
                      </a:endParaRPr>
                    </a:p>
                    <a:p>
                      <a:pPr algn="ctr">
                        <a:lnSpc>
                          <a:spcPts val="1400"/>
                        </a:lnSpc>
                        <a:spcAft>
                          <a:spcPts val="0"/>
                        </a:spcAft>
                      </a:pPr>
                      <a:r>
                        <a:rPr lang="zh-CN" sz="1600" kern="0" spc="30" dirty="0" smtClean="0">
                          <a:latin typeface="Times New Roman"/>
                          <a:ea typeface="黑体"/>
                          <a:cs typeface="宋体"/>
                        </a:rPr>
                        <a:t>资本</a:t>
                      </a:r>
                      <a:r>
                        <a:rPr lang="zh-CN" sz="1600" kern="0" spc="30" dirty="0">
                          <a:latin typeface="Times New Roman"/>
                          <a:ea typeface="黑体"/>
                          <a:cs typeface="宋体"/>
                        </a:rPr>
                        <a:t>结构因子</a:t>
                      </a:r>
                      <a:endParaRPr lang="zh-CN" sz="1600" kern="100" spc="30" dirty="0">
                        <a:latin typeface="Times New Roman"/>
                        <a:ea typeface="黑体"/>
                        <a:cs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lgn="ctr">
                        <a:lnSpc>
                          <a:spcPts val="1400"/>
                        </a:lnSpc>
                        <a:spcAft>
                          <a:spcPts val="0"/>
                        </a:spcAft>
                      </a:pPr>
                      <a:endParaRPr lang="en-US" altLang="zh-CN" sz="1600" kern="0" spc="30" dirty="0" smtClean="0">
                        <a:latin typeface="Times New Roman"/>
                        <a:ea typeface="黑体"/>
                        <a:cs typeface="宋体"/>
                      </a:endParaRPr>
                    </a:p>
                    <a:p>
                      <a:pPr algn="ctr">
                        <a:lnSpc>
                          <a:spcPts val="1400"/>
                        </a:lnSpc>
                        <a:spcAft>
                          <a:spcPts val="0"/>
                        </a:spcAft>
                      </a:pPr>
                      <a:r>
                        <a:rPr lang="zh-CN" sz="1600" kern="0" spc="30" dirty="0" smtClean="0">
                          <a:latin typeface="Times New Roman"/>
                          <a:ea typeface="黑体"/>
                          <a:cs typeface="宋体"/>
                        </a:rPr>
                        <a:t>技术</a:t>
                      </a:r>
                      <a:r>
                        <a:rPr lang="zh-CN" sz="1600" kern="0" spc="30" dirty="0">
                          <a:latin typeface="Times New Roman"/>
                          <a:ea typeface="黑体"/>
                          <a:cs typeface="宋体"/>
                        </a:rPr>
                        <a:t>面因子</a:t>
                      </a:r>
                      <a:endParaRPr lang="zh-CN" sz="1600" kern="100" spc="30" dirty="0">
                        <a:latin typeface="Times New Roman"/>
                        <a:ea typeface="黑体"/>
                        <a:cs typeface="宋体"/>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r>
              <a:tr h="555615">
                <a:tc>
                  <a:txBody>
                    <a:bodyPr/>
                    <a:lstStyle/>
                    <a:p>
                      <a:pPr algn="just">
                        <a:lnSpc>
                          <a:spcPts val="1400"/>
                        </a:lnSpc>
                        <a:spcAft>
                          <a:spcPts val="0"/>
                        </a:spcAft>
                      </a:pPr>
                      <a:endParaRPr lang="en-US" altLang="zh-CN" sz="1600" kern="0" spc="30" dirty="0" smtClean="0">
                        <a:latin typeface="Times New Roman"/>
                        <a:ea typeface="宋体"/>
                        <a:cs typeface="Times New Roman"/>
                      </a:endParaRPr>
                    </a:p>
                    <a:p>
                      <a:pPr algn="just">
                        <a:lnSpc>
                          <a:spcPts val="1400"/>
                        </a:lnSpc>
                        <a:spcAft>
                          <a:spcPts val="0"/>
                        </a:spcAft>
                      </a:pPr>
                      <a:r>
                        <a:rPr lang="zh-CN" sz="1600" kern="0" spc="30" dirty="0" smtClean="0">
                          <a:latin typeface="Times New Roman"/>
                          <a:ea typeface="宋体"/>
                          <a:cs typeface="Times New Roman"/>
                        </a:rPr>
                        <a:t>账</a:t>
                      </a:r>
                      <a:r>
                        <a:rPr lang="zh-CN" sz="1600" kern="0" spc="-25" dirty="0" smtClean="0">
                          <a:latin typeface="Times New Roman"/>
                          <a:ea typeface="宋体"/>
                          <a:cs typeface="Times New Roman"/>
                        </a:rPr>
                        <a:t>面</a:t>
                      </a:r>
                      <a:r>
                        <a:rPr lang="zh-CN" sz="1600" kern="0" spc="30" dirty="0">
                          <a:latin typeface="Times New Roman"/>
                          <a:ea typeface="宋体"/>
                          <a:cs typeface="Times New Roman"/>
                        </a:rPr>
                        <a:t>市</a:t>
                      </a:r>
                      <a:r>
                        <a:rPr lang="zh-CN" sz="1600" kern="0" spc="-25" dirty="0">
                          <a:latin typeface="Times New Roman"/>
                          <a:ea typeface="宋体"/>
                          <a:cs typeface="Times New Roman"/>
                        </a:rPr>
                        <a:t>值</a:t>
                      </a:r>
                      <a:r>
                        <a:rPr lang="zh-CN" sz="1600" kern="0" spc="30" dirty="0">
                          <a:latin typeface="Times New Roman"/>
                          <a:ea typeface="宋体"/>
                          <a:cs typeface="Times New Roman"/>
                        </a:rPr>
                        <a:t>比</a:t>
                      </a:r>
                      <a:endParaRPr lang="zh-CN" sz="1600" kern="100" spc="3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sz="1600" kern="0" spc="-10" dirty="0" smtClean="0">
                        <a:latin typeface="Times New Roman"/>
                        <a:ea typeface="宋体"/>
                        <a:cs typeface="Times New Roman"/>
                      </a:endParaRPr>
                    </a:p>
                    <a:p>
                      <a:pPr algn="just">
                        <a:lnSpc>
                          <a:spcPts val="1400"/>
                        </a:lnSpc>
                        <a:spcAft>
                          <a:spcPts val="0"/>
                        </a:spcAft>
                      </a:pPr>
                      <a:r>
                        <a:rPr lang="en-US" sz="1600" kern="0" spc="-10" dirty="0" smtClean="0">
                          <a:latin typeface="Times New Roman"/>
                          <a:ea typeface="宋体"/>
                          <a:cs typeface="Times New Roman"/>
                        </a:rPr>
                        <a:t>R</a:t>
                      </a:r>
                      <a:r>
                        <a:rPr lang="en-US" sz="1600" kern="0" spc="15" dirty="0" smtClean="0">
                          <a:latin typeface="Times New Roman"/>
                          <a:ea typeface="宋体"/>
                          <a:cs typeface="Times New Roman"/>
                        </a:rPr>
                        <a:t>O</a:t>
                      </a:r>
                      <a:r>
                        <a:rPr lang="en-US" sz="1600" kern="0" spc="30" dirty="0" smtClean="0">
                          <a:latin typeface="Times New Roman"/>
                          <a:ea typeface="宋体"/>
                          <a:cs typeface="Times New Roman"/>
                        </a:rPr>
                        <a:t>A</a:t>
                      </a:r>
                      <a:r>
                        <a:rPr lang="zh-CN" sz="1600" kern="0" spc="30" dirty="0">
                          <a:latin typeface="Times New Roman"/>
                          <a:ea typeface="宋体"/>
                          <a:cs typeface="Times New Roman"/>
                        </a:rPr>
                        <a:t>变动</a:t>
                      </a:r>
                      <a:endParaRPr lang="zh-CN" sz="1600" kern="100" spc="3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sz="1600" kern="0" spc="3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altLang="zh-CN" sz="1600" kern="0" spc="30" dirty="0" smtClean="0">
                        <a:latin typeface="Times New Roman"/>
                        <a:ea typeface="宋体"/>
                        <a:cs typeface="Times New Roman"/>
                      </a:endParaRPr>
                    </a:p>
                    <a:p>
                      <a:pPr algn="just">
                        <a:lnSpc>
                          <a:spcPts val="1400"/>
                        </a:lnSpc>
                        <a:spcAft>
                          <a:spcPts val="0"/>
                        </a:spcAft>
                      </a:pPr>
                      <a:r>
                        <a:rPr lang="zh-CN" sz="1600" kern="0" spc="30" dirty="0" smtClean="0">
                          <a:latin typeface="Times New Roman"/>
                          <a:ea typeface="宋体"/>
                          <a:cs typeface="Times New Roman"/>
                        </a:rPr>
                        <a:t>换</a:t>
                      </a:r>
                      <a:r>
                        <a:rPr lang="zh-CN" sz="1600" kern="0" spc="-25" dirty="0">
                          <a:latin typeface="Times New Roman"/>
                          <a:ea typeface="宋体"/>
                          <a:cs typeface="Times New Roman"/>
                        </a:rPr>
                        <a:t>手</a:t>
                      </a:r>
                      <a:r>
                        <a:rPr lang="zh-CN" sz="1600" kern="0" spc="30" dirty="0">
                          <a:latin typeface="Times New Roman"/>
                          <a:ea typeface="宋体"/>
                          <a:cs typeface="Times New Roman"/>
                        </a:rPr>
                        <a:t>率</a:t>
                      </a:r>
                      <a:r>
                        <a:rPr lang="zh-CN" sz="1600" kern="0" spc="-25" dirty="0">
                          <a:latin typeface="Times New Roman"/>
                          <a:ea typeface="宋体"/>
                          <a:cs typeface="Times New Roman"/>
                        </a:rPr>
                        <a:t>变</a:t>
                      </a:r>
                      <a:r>
                        <a:rPr lang="zh-CN" sz="1600" kern="0" spc="30" dirty="0">
                          <a:latin typeface="Times New Roman"/>
                          <a:ea typeface="宋体"/>
                          <a:cs typeface="Times New Roman"/>
                        </a:rPr>
                        <a:t>动</a:t>
                      </a:r>
                      <a:endParaRPr lang="zh-CN" sz="1600" kern="100" spc="3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764">
                <a:tc>
                  <a:txBody>
                    <a:bodyPr/>
                    <a:lstStyle/>
                    <a:p>
                      <a:pPr algn="just">
                        <a:lnSpc>
                          <a:spcPts val="1400"/>
                        </a:lnSpc>
                        <a:spcAft>
                          <a:spcPts val="0"/>
                        </a:spcAft>
                      </a:pPr>
                      <a:endParaRPr lang="en-US" altLang="zh-CN" sz="1600" kern="0" spc="30" dirty="0" smtClean="0">
                        <a:latin typeface="Times New Roman"/>
                        <a:ea typeface="宋体"/>
                        <a:cs typeface="Times New Roman"/>
                      </a:endParaRPr>
                    </a:p>
                    <a:p>
                      <a:pPr algn="just">
                        <a:lnSpc>
                          <a:spcPts val="1400"/>
                        </a:lnSpc>
                        <a:spcAft>
                          <a:spcPts val="0"/>
                        </a:spcAft>
                      </a:pPr>
                      <a:r>
                        <a:rPr lang="zh-CN" sz="1600" kern="0" spc="30" dirty="0" smtClean="0">
                          <a:latin typeface="Times New Roman"/>
                          <a:ea typeface="宋体"/>
                          <a:cs typeface="Times New Roman"/>
                        </a:rPr>
                        <a:t>盈</a:t>
                      </a:r>
                      <a:r>
                        <a:rPr lang="zh-CN" sz="1600" kern="0" spc="-25" dirty="0" smtClean="0">
                          <a:latin typeface="Times New Roman"/>
                          <a:ea typeface="宋体"/>
                          <a:cs typeface="Times New Roman"/>
                        </a:rPr>
                        <a:t>利</a:t>
                      </a:r>
                      <a:r>
                        <a:rPr lang="zh-CN" sz="1600" kern="0" spc="30" dirty="0">
                          <a:latin typeface="Times New Roman"/>
                          <a:ea typeface="宋体"/>
                          <a:cs typeface="Times New Roman"/>
                        </a:rPr>
                        <a:t>收</a:t>
                      </a:r>
                      <a:r>
                        <a:rPr lang="zh-CN" sz="1600" kern="0" spc="-25" dirty="0">
                          <a:latin typeface="Times New Roman"/>
                          <a:ea typeface="宋体"/>
                          <a:cs typeface="Times New Roman"/>
                        </a:rPr>
                        <a:t>益</a:t>
                      </a:r>
                      <a:r>
                        <a:rPr lang="zh-CN" sz="1600" kern="0" spc="30" dirty="0">
                          <a:latin typeface="Times New Roman"/>
                          <a:ea typeface="宋体"/>
                          <a:cs typeface="Times New Roman"/>
                        </a:rPr>
                        <a:t>率</a:t>
                      </a:r>
                      <a:endParaRPr lang="zh-CN" sz="1600" kern="100" spc="3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sz="1600" kern="0" spc="30" dirty="0" smtClean="0">
                        <a:latin typeface="Times New Roman"/>
                        <a:ea typeface="宋体"/>
                        <a:cs typeface="Times New Roman"/>
                      </a:endParaRPr>
                    </a:p>
                    <a:p>
                      <a:pPr algn="just">
                        <a:lnSpc>
                          <a:spcPts val="1400"/>
                        </a:lnSpc>
                        <a:spcAft>
                          <a:spcPts val="0"/>
                        </a:spcAft>
                      </a:pPr>
                      <a:r>
                        <a:rPr lang="en-US" sz="1600" kern="0" spc="30" dirty="0" smtClean="0">
                          <a:latin typeface="Times New Roman"/>
                          <a:ea typeface="宋体"/>
                          <a:cs typeface="Times New Roman"/>
                        </a:rPr>
                        <a:t>E</a:t>
                      </a:r>
                      <a:r>
                        <a:rPr lang="en-US" sz="1600" kern="0" spc="-15" dirty="0" smtClean="0">
                          <a:latin typeface="Times New Roman"/>
                          <a:ea typeface="宋体"/>
                          <a:cs typeface="Times New Roman"/>
                        </a:rPr>
                        <a:t>B</a:t>
                      </a:r>
                      <a:r>
                        <a:rPr lang="en-US" sz="1600" kern="0" spc="-40" dirty="0" smtClean="0">
                          <a:latin typeface="Times New Roman"/>
                          <a:ea typeface="宋体"/>
                          <a:cs typeface="Times New Roman"/>
                        </a:rPr>
                        <a:t>I</a:t>
                      </a:r>
                      <a:r>
                        <a:rPr lang="en-US" sz="1600" kern="0" spc="30" dirty="0" smtClean="0">
                          <a:latin typeface="Times New Roman"/>
                          <a:ea typeface="宋体"/>
                          <a:cs typeface="Times New Roman"/>
                        </a:rPr>
                        <a:t>T</a:t>
                      </a:r>
                      <a:r>
                        <a:rPr lang="en-US" sz="1600" kern="0" spc="10" dirty="0" smtClean="0">
                          <a:latin typeface="Times New Roman"/>
                          <a:ea typeface="宋体"/>
                          <a:cs typeface="Times New Roman"/>
                        </a:rPr>
                        <a:t>D</a:t>
                      </a:r>
                      <a:r>
                        <a:rPr lang="en-US" sz="1600" kern="0" spc="30" dirty="0" smtClean="0">
                          <a:latin typeface="Times New Roman"/>
                          <a:ea typeface="宋体"/>
                          <a:cs typeface="Times New Roman"/>
                        </a:rPr>
                        <a:t>A</a:t>
                      </a:r>
                      <a:r>
                        <a:rPr lang="zh-CN" sz="1600" kern="0" spc="30" dirty="0">
                          <a:latin typeface="Times New Roman"/>
                          <a:ea typeface="宋体"/>
                          <a:cs typeface="Times New Roman"/>
                        </a:rPr>
                        <a:t>增长率</a:t>
                      </a:r>
                      <a:endParaRPr lang="zh-CN" sz="1600" kern="100" spc="3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sz="1600" kern="0" spc="3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altLang="zh-CN" sz="1600" kern="0" spc="30" dirty="0" smtClean="0">
                        <a:latin typeface="Times New Roman"/>
                        <a:ea typeface="宋体"/>
                        <a:cs typeface="Times New Roman"/>
                      </a:endParaRPr>
                    </a:p>
                    <a:p>
                      <a:pPr algn="just">
                        <a:lnSpc>
                          <a:spcPts val="1400"/>
                        </a:lnSpc>
                        <a:spcAft>
                          <a:spcPts val="0"/>
                        </a:spcAft>
                      </a:pPr>
                      <a:r>
                        <a:rPr lang="zh-CN" sz="1600" kern="0" spc="30" dirty="0" smtClean="0">
                          <a:latin typeface="Times New Roman"/>
                          <a:ea typeface="宋体"/>
                          <a:cs typeface="Times New Roman"/>
                        </a:rPr>
                        <a:t>波动</a:t>
                      </a:r>
                      <a:endParaRPr lang="zh-CN" sz="1600" kern="100" spc="3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764">
                <a:tc>
                  <a:txBody>
                    <a:bodyPr/>
                    <a:lstStyle/>
                    <a:p>
                      <a:pPr algn="just">
                        <a:lnSpc>
                          <a:spcPts val="1400"/>
                        </a:lnSpc>
                        <a:spcAft>
                          <a:spcPts val="0"/>
                        </a:spcAft>
                      </a:pPr>
                      <a:endParaRPr lang="en-US" altLang="zh-CN" sz="1600" kern="0" spc="30" dirty="0" smtClean="0">
                        <a:latin typeface="Times New Roman"/>
                        <a:ea typeface="宋体"/>
                        <a:cs typeface="Times New Roman"/>
                      </a:endParaRPr>
                    </a:p>
                    <a:p>
                      <a:pPr algn="just">
                        <a:lnSpc>
                          <a:spcPts val="1400"/>
                        </a:lnSpc>
                        <a:spcAft>
                          <a:spcPts val="0"/>
                        </a:spcAft>
                      </a:pPr>
                      <a:r>
                        <a:rPr lang="zh-CN" sz="1600" kern="0" spc="30" dirty="0" smtClean="0">
                          <a:latin typeface="Times New Roman"/>
                          <a:ea typeface="宋体"/>
                          <a:cs typeface="Times New Roman"/>
                        </a:rPr>
                        <a:t>现</a:t>
                      </a:r>
                      <a:r>
                        <a:rPr lang="zh-CN" sz="1600" kern="0" spc="-25" dirty="0" smtClean="0">
                          <a:latin typeface="Times New Roman"/>
                          <a:ea typeface="宋体"/>
                          <a:cs typeface="Times New Roman"/>
                        </a:rPr>
                        <a:t>金</a:t>
                      </a:r>
                      <a:r>
                        <a:rPr lang="zh-CN" sz="1600" kern="0" spc="30" dirty="0">
                          <a:latin typeface="Times New Roman"/>
                          <a:ea typeface="宋体"/>
                          <a:cs typeface="Times New Roman"/>
                        </a:rPr>
                        <a:t>收</a:t>
                      </a:r>
                      <a:r>
                        <a:rPr lang="zh-CN" sz="1600" kern="0" spc="-25" dirty="0">
                          <a:latin typeface="Times New Roman"/>
                          <a:ea typeface="宋体"/>
                          <a:cs typeface="Times New Roman"/>
                        </a:rPr>
                        <a:t>益</a:t>
                      </a:r>
                      <a:r>
                        <a:rPr lang="zh-CN" sz="1600" kern="0" spc="30" dirty="0">
                          <a:latin typeface="Times New Roman"/>
                          <a:ea typeface="宋体"/>
                          <a:cs typeface="Times New Roman"/>
                        </a:rPr>
                        <a:t>率</a:t>
                      </a:r>
                      <a:endParaRPr lang="zh-CN" sz="1600" kern="100" spc="3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altLang="zh-CN" sz="1600" kern="0" spc="30" dirty="0" smtClean="0">
                        <a:latin typeface="Times New Roman"/>
                        <a:ea typeface="宋体"/>
                        <a:cs typeface="Times New Roman"/>
                      </a:endParaRPr>
                    </a:p>
                    <a:p>
                      <a:pPr algn="just">
                        <a:lnSpc>
                          <a:spcPts val="1400"/>
                        </a:lnSpc>
                        <a:spcAft>
                          <a:spcPts val="0"/>
                        </a:spcAft>
                      </a:pPr>
                      <a:r>
                        <a:rPr lang="zh-CN" sz="1600" kern="0" spc="30" dirty="0" smtClean="0">
                          <a:latin typeface="Times New Roman"/>
                          <a:ea typeface="宋体"/>
                          <a:cs typeface="Times New Roman"/>
                        </a:rPr>
                        <a:t>主</a:t>
                      </a:r>
                      <a:r>
                        <a:rPr lang="zh-CN" sz="1600" kern="0" spc="-25" dirty="0">
                          <a:latin typeface="Times New Roman"/>
                          <a:ea typeface="宋体"/>
                          <a:cs typeface="Times New Roman"/>
                        </a:rPr>
                        <a:t>营</a:t>
                      </a:r>
                      <a:r>
                        <a:rPr lang="zh-CN" sz="1600" kern="0" spc="30" dirty="0">
                          <a:latin typeface="Times New Roman"/>
                          <a:ea typeface="宋体"/>
                          <a:cs typeface="Times New Roman"/>
                        </a:rPr>
                        <a:t>业</a:t>
                      </a:r>
                      <a:r>
                        <a:rPr lang="zh-CN" sz="1600" kern="0" spc="-25" dirty="0">
                          <a:latin typeface="Times New Roman"/>
                          <a:ea typeface="宋体"/>
                          <a:cs typeface="Times New Roman"/>
                        </a:rPr>
                        <a:t>务</a:t>
                      </a:r>
                      <a:r>
                        <a:rPr lang="zh-CN" sz="1600" kern="0" spc="30" dirty="0">
                          <a:latin typeface="Times New Roman"/>
                          <a:ea typeface="宋体"/>
                          <a:cs typeface="Times New Roman"/>
                        </a:rPr>
                        <a:t>利</a:t>
                      </a:r>
                      <a:r>
                        <a:rPr lang="zh-CN" sz="1600" kern="0" spc="-25" dirty="0">
                          <a:latin typeface="Times New Roman"/>
                          <a:ea typeface="宋体"/>
                          <a:cs typeface="Times New Roman"/>
                        </a:rPr>
                        <a:t>润</a:t>
                      </a:r>
                      <a:r>
                        <a:rPr lang="zh-CN" sz="1600" kern="0" spc="30" dirty="0">
                          <a:latin typeface="Times New Roman"/>
                          <a:ea typeface="宋体"/>
                          <a:cs typeface="Times New Roman"/>
                        </a:rPr>
                        <a:t>率</a:t>
                      </a:r>
                      <a:r>
                        <a:rPr lang="zh-CN" sz="1600" kern="0" spc="-25" dirty="0">
                          <a:latin typeface="Times New Roman"/>
                          <a:ea typeface="宋体"/>
                          <a:cs typeface="Times New Roman"/>
                        </a:rPr>
                        <a:t>变</a:t>
                      </a:r>
                      <a:r>
                        <a:rPr lang="zh-CN" sz="1600" kern="0" spc="30" dirty="0">
                          <a:latin typeface="Times New Roman"/>
                          <a:ea typeface="宋体"/>
                          <a:cs typeface="Times New Roman"/>
                        </a:rPr>
                        <a:t>动</a:t>
                      </a:r>
                      <a:endParaRPr lang="zh-CN" sz="1600" kern="100" spc="3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sz="1600" kern="0" spc="3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sz="1600" kern="0" spc="3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764">
                <a:tc>
                  <a:txBody>
                    <a:bodyPr/>
                    <a:lstStyle/>
                    <a:p>
                      <a:pPr algn="just">
                        <a:lnSpc>
                          <a:spcPts val="1400"/>
                        </a:lnSpc>
                        <a:spcAft>
                          <a:spcPts val="0"/>
                        </a:spcAft>
                      </a:pPr>
                      <a:endParaRPr lang="en-US" sz="1600" kern="0" spc="30" dirty="0" smtClean="0">
                        <a:latin typeface="Times New Roman"/>
                        <a:ea typeface="宋体"/>
                        <a:cs typeface="Times New Roman"/>
                      </a:endParaRPr>
                    </a:p>
                    <a:p>
                      <a:pPr algn="just">
                        <a:lnSpc>
                          <a:spcPts val="1400"/>
                        </a:lnSpc>
                        <a:spcAft>
                          <a:spcPts val="0"/>
                        </a:spcAft>
                      </a:pPr>
                      <a:r>
                        <a:rPr lang="en-US" sz="1600" kern="0" spc="30" dirty="0" smtClean="0">
                          <a:latin typeface="Times New Roman"/>
                          <a:ea typeface="宋体"/>
                          <a:cs typeface="Times New Roman"/>
                        </a:rPr>
                        <a:t>P</a:t>
                      </a:r>
                      <a:r>
                        <a:rPr lang="en-US" sz="1600" kern="0" spc="5" dirty="0" smtClean="0">
                          <a:latin typeface="Times New Roman"/>
                          <a:ea typeface="宋体"/>
                          <a:cs typeface="Times New Roman"/>
                        </a:rPr>
                        <a:t>/</a:t>
                      </a:r>
                      <a:r>
                        <a:rPr lang="en-US" sz="1600" kern="0" spc="30" dirty="0" smtClean="0">
                          <a:latin typeface="Times New Roman"/>
                          <a:ea typeface="宋体"/>
                          <a:cs typeface="Times New Roman"/>
                        </a:rPr>
                        <a:t>S</a:t>
                      </a:r>
                      <a:r>
                        <a:rPr lang="en-US" sz="1600" kern="0" spc="-40" dirty="0" smtClean="0">
                          <a:latin typeface="Times New Roman"/>
                          <a:ea typeface="宋体"/>
                          <a:cs typeface="Times New Roman"/>
                        </a:rPr>
                        <a:t>A</a:t>
                      </a:r>
                      <a:r>
                        <a:rPr lang="en-US" sz="1600" kern="0" spc="-30" dirty="0" smtClean="0">
                          <a:latin typeface="Times New Roman"/>
                          <a:ea typeface="宋体"/>
                          <a:cs typeface="Times New Roman"/>
                        </a:rPr>
                        <a:t>L</a:t>
                      </a:r>
                      <a:r>
                        <a:rPr lang="en-US" sz="1600" kern="0" spc="30" dirty="0" smtClean="0">
                          <a:latin typeface="Times New Roman"/>
                          <a:ea typeface="宋体"/>
                          <a:cs typeface="Times New Roman"/>
                        </a:rPr>
                        <a:t>ES</a:t>
                      </a:r>
                      <a:endParaRPr lang="zh-CN" sz="1600" kern="100" spc="3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sz="1600" kern="0" spc="3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sz="1600" kern="0" spc="3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endParaRPr lang="en-US" sz="1600" kern="0" spc="3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内容占位符 2"/>
          <p:cNvSpPr>
            <a:spLocks noGrp="1"/>
          </p:cNvSpPr>
          <p:nvPr>
            <p:ph idx="4294967295"/>
          </p:nvPr>
        </p:nvSpPr>
        <p:spPr>
          <a:xfrm>
            <a:off x="755650" y="1376363"/>
            <a:ext cx="7632700" cy="4500562"/>
          </a:xfrm>
        </p:spPr>
        <p:txBody>
          <a:bodyPr/>
          <a:lstStyle/>
          <a:p>
            <a:pPr marL="0" indent="-457200" eaLnBrk="1" hangingPunct="1">
              <a:lnSpc>
                <a:spcPct val="150000"/>
              </a:lnSpc>
            </a:pPr>
            <a:endParaRPr lang="en-US" altLang="zh-CN" sz="1600" smtClean="0">
              <a:ea typeface="华文中宋"/>
              <a:cs typeface="华文中宋"/>
            </a:endParaRPr>
          </a:p>
          <a:p>
            <a:pPr marL="0" indent="-457200" eaLnBrk="1" hangingPunct="1">
              <a:lnSpc>
                <a:spcPct val="150000"/>
              </a:lnSpc>
            </a:pPr>
            <a:endParaRPr lang="en-US" altLang="zh-CN" sz="1600" smtClean="0">
              <a:ea typeface="华文中宋"/>
              <a:cs typeface="华文中宋"/>
            </a:endParaRPr>
          </a:p>
          <a:p>
            <a:pPr marL="0" indent="-457200" eaLnBrk="1" hangingPunct="1">
              <a:lnSpc>
                <a:spcPct val="150000"/>
              </a:lnSpc>
            </a:pPr>
            <a:endParaRPr lang="en-US" altLang="zh-CN" sz="1600" smtClean="0">
              <a:ea typeface="华文中宋"/>
              <a:cs typeface="华文中宋"/>
            </a:endParaRPr>
          </a:p>
        </p:txBody>
      </p:sp>
      <p:sp>
        <p:nvSpPr>
          <p:cNvPr id="17410" name="灯片编号占位符 24"/>
          <p:cNvSpPr txBox="1">
            <a:spLocks noGrp="1"/>
          </p:cNvSpPr>
          <p:nvPr/>
        </p:nvSpPr>
        <p:spPr bwMode="auto">
          <a:xfrm>
            <a:off x="6553200" y="6245225"/>
            <a:ext cx="2133600" cy="476250"/>
          </a:xfrm>
          <a:prstGeom prst="rect">
            <a:avLst/>
          </a:prstGeom>
          <a:noFill/>
          <a:ln w="9525">
            <a:noFill/>
            <a:miter lim="800000"/>
            <a:headEnd/>
            <a:tailEnd/>
          </a:ln>
        </p:spPr>
        <p:txBody>
          <a:bodyPr/>
          <a:lstStyle/>
          <a:p>
            <a:fld id="{3E6A3128-6A90-4D19-93F2-645F5E3A873C}" type="slidenum">
              <a:rPr lang="en-US" altLang="zh-CN">
                <a:solidFill>
                  <a:srgbClr val="000000"/>
                </a:solidFill>
                <a:latin typeface="Calibri" pitchFamily="34" charset="0"/>
              </a:rPr>
              <a:pPr/>
              <a:t>2</a:t>
            </a:fld>
            <a:endParaRPr lang="en-US" altLang="zh-CN">
              <a:solidFill>
                <a:srgbClr val="000000"/>
              </a:solidFill>
              <a:latin typeface="Calibri" pitchFamily="34" charset="0"/>
            </a:endParaRPr>
          </a:p>
        </p:txBody>
      </p:sp>
      <p:sp>
        <p:nvSpPr>
          <p:cNvPr id="29" name="矩形 28"/>
          <p:cNvSpPr/>
          <p:nvPr/>
        </p:nvSpPr>
        <p:spPr>
          <a:xfrm>
            <a:off x="827088" y="1304925"/>
            <a:ext cx="6985000" cy="738188"/>
          </a:xfrm>
          <a:prstGeom prst="rect">
            <a:avLst/>
          </a:prstGeom>
        </p:spPr>
        <p:txBody>
          <a:bodyPr>
            <a:spAutoFit/>
          </a:bodyPr>
          <a:lstStyle/>
          <a:p>
            <a:pPr marL="0" lvl="2" fontAlgn="auto">
              <a:lnSpc>
                <a:spcPct val="150000"/>
              </a:lnSpc>
              <a:spcBef>
                <a:spcPts val="0"/>
              </a:spcBef>
              <a:spcAft>
                <a:spcPts val="0"/>
              </a:spcAft>
              <a:defRPr/>
            </a:pPr>
            <a:endParaRPr lang="zh-CN" altLang="en-US" sz="1400" spc="-100" dirty="0">
              <a:solidFill>
                <a:srgbClr val="FFFFFF">
                  <a:lumMod val="50000"/>
                </a:srgbClr>
              </a:solidFill>
              <a:latin typeface="Calibri"/>
              <a:ea typeface="华文中宋" pitchFamily="2" charset="-122"/>
            </a:endParaRPr>
          </a:p>
          <a:p>
            <a:pPr marL="0" lvl="2" fontAlgn="auto">
              <a:lnSpc>
                <a:spcPct val="150000"/>
              </a:lnSpc>
              <a:spcBef>
                <a:spcPts val="0"/>
              </a:spcBef>
              <a:spcAft>
                <a:spcPts val="0"/>
              </a:spcAft>
              <a:defRPr/>
            </a:pPr>
            <a:endParaRPr lang="zh-CN" altLang="zh-CN" sz="1400" spc="-100" dirty="0">
              <a:solidFill>
                <a:srgbClr val="FFFFFF">
                  <a:lumMod val="50000"/>
                </a:srgbClr>
              </a:solidFill>
              <a:latin typeface="Calibri"/>
              <a:ea typeface="华文中宋" pitchFamily="2" charset="-122"/>
            </a:endParaRPr>
          </a:p>
        </p:txBody>
      </p:sp>
      <p:sp>
        <p:nvSpPr>
          <p:cNvPr id="17412" name="TextBox 13"/>
          <p:cNvSpPr txBox="1">
            <a:spLocks noChangeArrowheads="1"/>
          </p:cNvSpPr>
          <p:nvPr/>
        </p:nvSpPr>
        <p:spPr bwMode="auto">
          <a:xfrm>
            <a:off x="611188" y="2276475"/>
            <a:ext cx="7315200" cy="3940175"/>
          </a:xfrm>
          <a:prstGeom prst="rect">
            <a:avLst/>
          </a:prstGeom>
          <a:noFill/>
          <a:ln w="9525">
            <a:noFill/>
            <a:miter lim="800000"/>
            <a:headEnd/>
            <a:tailEnd/>
          </a:ln>
        </p:spPr>
        <p:txBody>
          <a:bodyPr>
            <a:spAutoFit/>
          </a:bodyPr>
          <a:lstStyle/>
          <a:p>
            <a:pPr>
              <a:lnSpc>
                <a:spcPct val="150000"/>
              </a:lnSpc>
              <a:buFont typeface="Arial" charset="0"/>
              <a:buChar char="•"/>
            </a:pPr>
            <a:r>
              <a:rPr lang="zh-CN" altLang="en-US" sz="2800">
                <a:solidFill>
                  <a:srgbClr val="000000"/>
                </a:solidFill>
                <a:latin typeface="华文中宋"/>
                <a:ea typeface="华文中宋"/>
                <a:cs typeface="华文中宋"/>
              </a:rPr>
              <a:t> 丁鹏 博士中国量化投资学会 理事长</a:t>
            </a:r>
          </a:p>
          <a:p>
            <a:pPr>
              <a:lnSpc>
                <a:spcPct val="150000"/>
              </a:lnSpc>
              <a:buFont typeface="Arial" charset="0"/>
              <a:buChar char="•"/>
            </a:pPr>
            <a:r>
              <a:rPr lang="zh-CN" altLang="en-US" sz="2800">
                <a:solidFill>
                  <a:srgbClr val="000000"/>
                </a:solidFill>
                <a:latin typeface="华文中宋"/>
                <a:ea typeface="华文中宋"/>
                <a:cs typeface="华文中宋"/>
              </a:rPr>
              <a:t> </a:t>
            </a:r>
            <a:r>
              <a:rPr lang="en-US" altLang="zh-CN" sz="2800">
                <a:solidFill>
                  <a:srgbClr val="000000"/>
                </a:solidFill>
                <a:latin typeface="华文中宋"/>
                <a:ea typeface="华文中宋"/>
                <a:cs typeface="华文中宋"/>
              </a:rPr>
              <a:t>《</a:t>
            </a:r>
            <a:r>
              <a:rPr lang="zh-CN" altLang="en-US" sz="2800">
                <a:solidFill>
                  <a:srgbClr val="000000"/>
                </a:solidFill>
                <a:latin typeface="华文中宋"/>
                <a:ea typeface="华文中宋"/>
                <a:cs typeface="华文中宋"/>
              </a:rPr>
              <a:t>量化投资</a:t>
            </a:r>
            <a:r>
              <a:rPr lang="en-US" altLang="zh-CN" sz="2800">
                <a:solidFill>
                  <a:srgbClr val="000000"/>
                </a:solidFill>
                <a:latin typeface="华文中宋"/>
                <a:ea typeface="华文中宋"/>
                <a:cs typeface="华文中宋"/>
              </a:rPr>
              <a:t>—</a:t>
            </a:r>
            <a:r>
              <a:rPr lang="zh-CN" altLang="en-US" sz="2800">
                <a:solidFill>
                  <a:srgbClr val="000000"/>
                </a:solidFill>
                <a:latin typeface="华文中宋"/>
                <a:ea typeface="华文中宋"/>
                <a:cs typeface="华文中宋"/>
              </a:rPr>
              <a:t>策略与技术</a:t>
            </a:r>
            <a:r>
              <a:rPr lang="en-US" altLang="zh-CN" sz="2800">
                <a:solidFill>
                  <a:srgbClr val="000000"/>
                </a:solidFill>
                <a:latin typeface="华文中宋"/>
                <a:ea typeface="华文中宋"/>
                <a:cs typeface="华文中宋"/>
              </a:rPr>
              <a:t>》</a:t>
            </a:r>
            <a:r>
              <a:rPr lang="zh-CN" altLang="en-US" sz="2800">
                <a:solidFill>
                  <a:srgbClr val="000000"/>
                </a:solidFill>
                <a:latin typeface="华文中宋"/>
                <a:ea typeface="华文中宋"/>
                <a:cs typeface="华文中宋"/>
              </a:rPr>
              <a:t>作者</a:t>
            </a:r>
          </a:p>
          <a:p>
            <a:pPr>
              <a:lnSpc>
                <a:spcPct val="150000"/>
              </a:lnSpc>
              <a:buFont typeface="Arial" charset="0"/>
              <a:buChar char="•"/>
            </a:pPr>
            <a:r>
              <a:rPr lang="en-US" altLang="zh-CN" sz="2800">
                <a:solidFill>
                  <a:srgbClr val="000000"/>
                </a:solidFill>
                <a:latin typeface="华文中宋"/>
                <a:ea typeface="华文中宋"/>
                <a:cs typeface="华文中宋"/>
              </a:rPr>
              <a:t> 《</a:t>
            </a:r>
            <a:r>
              <a:rPr lang="zh-CN" altLang="en-US" sz="2800">
                <a:solidFill>
                  <a:srgbClr val="000000"/>
                </a:solidFill>
                <a:latin typeface="华文中宋"/>
                <a:ea typeface="华文中宋"/>
                <a:cs typeface="华文中宋"/>
              </a:rPr>
              <a:t>量化投资丛书</a:t>
            </a:r>
            <a:r>
              <a:rPr lang="en-US" altLang="zh-CN" sz="2800">
                <a:solidFill>
                  <a:srgbClr val="000000"/>
                </a:solidFill>
                <a:latin typeface="华文中宋"/>
                <a:ea typeface="华文中宋"/>
                <a:cs typeface="华文中宋"/>
              </a:rPr>
              <a:t>》</a:t>
            </a:r>
            <a:r>
              <a:rPr lang="zh-CN" altLang="en-US" sz="2800">
                <a:solidFill>
                  <a:srgbClr val="000000"/>
                </a:solidFill>
                <a:latin typeface="华文中宋"/>
                <a:ea typeface="华文中宋"/>
                <a:cs typeface="华文中宋"/>
              </a:rPr>
              <a:t>主编</a:t>
            </a:r>
          </a:p>
          <a:p>
            <a:pPr>
              <a:lnSpc>
                <a:spcPct val="150000"/>
              </a:lnSpc>
              <a:buFont typeface="Arial" charset="0"/>
              <a:buChar char="•"/>
            </a:pPr>
            <a:r>
              <a:rPr lang="en-US" altLang="zh-CN" sz="2800">
                <a:solidFill>
                  <a:srgbClr val="000000"/>
                </a:solidFill>
                <a:latin typeface="华文中宋"/>
                <a:ea typeface="华文中宋"/>
                <a:cs typeface="华文中宋"/>
              </a:rPr>
              <a:t> 《</a:t>
            </a:r>
            <a:r>
              <a:rPr lang="zh-CN" altLang="en-US" sz="2800">
                <a:solidFill>
                  <a:srgbClr val="000000"/>
                </a:solidFill>
                <a:latin typeface="华文中宋"/>
                <a:ea typeface="华文中宋"/>
                <a:cs typeface="华文中宋"/>
              </a:rPr>
              <a:t>量化投资与对冲基金</a:t>
            </a:r>
            <a:r>
              <a:rPr lang="en-US" altLang="zh-CN" sz="2800">
                <a:solidFill>
                  <a:srgbClr val="000000"/>
                </a:solidFill>
                <a:latin typeface="华文中宋"/>
                <a:ea typeface="华文中宋"/>
                <a:cs typeface="华文中宋"/>
              </a:rPr>
              <a:t>》</a:t>
            </a:r>
            <a:r>
              <a:rPr lang="zh-CN" altLang="en-US" sz="2800">
                <a:solidFill>
                  <a:srgbClr val="000000"/>
                </a:solidFill>
                <a:latin typeface="华文中宋"/>
                <a:ea typeface="华文中宋"/>
                <a:cs typeface="华文中宋"/>
              </a:rPr>
              <a:t>副主编</a:t>
            </a:r>
            <a:endParaRPr lang="en-US" altLang="zh-CN" sz="2800">
              <a:solidFill>
                <a:srgbClr val="000000"/>
              </a:solidFill>
              <a:latin typeface="华文中宋"/>
              <a:ea typeface="华文中宋"/>
              <a:cs typeface="华文中宋"/>
            </a:endParaRPr>
          </a:p>
          <a:p>
            <a:pPr>
              <a:lnSpc>
                <a:spcPct val="150000"/>
              </a:lnSpc>
              <a:buFont typeface="Arial" charset="0"/>
              <a:buChar char="•"/>
            </a:pPr>
            <a:r>
              <a:rPr lang="zh-CN" altLang="en-US" sz="2800">
                <a:solidFill>
                  <a:srgbClr val="000000"/>
                </a:solidFill>
                <a:latin typeface="华文中宋"/>
                <a:ea typeface="华文中宋"/>
                <a:cs typeface="华文中宋"/>
              </a:rPr>
              <a:t>  方正富邦基金公司 投资经理</a:t>
            </a:r>
          </a:p>
          <a:p>
            <a:pPr>
              <a:lnSpc>
                <a:spcPct val="150000"/>
              </a:lnSpc>
              <a:buFont typeface="Arial" charset="0"/>
              <a:buChar char="•"/>
            </a:pPr>
            <a:endParaRPr lang="zh-CN" altLang="en-US" sz="2800">
              <a:solidFill>
                <a:srgbClr val="000000"/>
              </a:solidFill>
              <a:latin typeface="华文中宋"/>
              <a:ea typeface="华文中宋"/>
              <a:cs typeface="华文中宋"/>
            </a:endParaRPr>
          </a:p>
        </p:txBody>
      </p:sp>
      <p:sp>
        <p:nvSpPr>
          <p:cNvPr id="17413" name="矩形 10"/>
          <p:cNvSpPr>
            <a:spLocks noChangeArrowheads="1"/>
          </p:cNvSpPr>
          <p:nvPr/>
        </p:nvSpPr>
        <p:spPr bwMode="auto">
          <a:xfrm>
            <a:off x="755650" y="184150"/>
            <a:ext cx="2736850" cy="508000"/>
          </a:xfrm>
          <a:prstGeom prst="rect">
            <a:avLst/>
          </a:prstGeom>
          <a:noFill/>
          <a:ln w="9525">
            <a:noFill/>
            <a:miter lim="800000"/>
            <a:headEnd/>
            <a:tailEnd/>
          </a:ln>
        </p:spPr>
        <p:txBody>
          <a:bodyPr>
            <a:spAutoFit/>
          </a:bodyPr>
          <a:lstStyle/>
          <a:p>
            <a:pPr indent="-457200">
              <a:lnSpc>
                <a:spcPct val="150000"/>
              </a:lnSpc>
            </a:pPr>
            <a:r>
              <a:rPr lang="zh-CN" altLang="en-US" sz="2000" b="1">
                <a:solidFill>
                  <a:srgbClr val="FFFFFF"/>
                </a:solidFill>
                <a:latin typeface="Calibri" pitchFamily="34" charset="0"/>
                <a:ea typeface="华文中宋"/>
                <a:cs typeface="华文中宋"/>
              </a:rPr>
              <a:t>部门介绍大纲</a:t>
            </a:r>
            <a:endParaRPr lang="en-US" altLang="zh-CN" sz="2000" b="1">
              <a:solidFill>
                <a:srgbClr val="FFFFFF"/>
              </a:solidFill>
              <a:latin typeface="Calibri" pitchFamily="34" charset="0"/>
              <a:ea typeface="华文中宋"/>
              <a:cs typeface="华文中宋"/>
            </a:endParaRPr>
          </a:p>
        </p:txBody>
      </p:sp>
      <p:grpSp>
        <p:nvGrpSpPr>
          <p:cNvPr id="17414" name="组合 21"/>
          <p:cNvGrpSpPr>
            <a:grpSpLocks/>
          </p:cNvGrpSpPr>
          <p:nvPr/>
        </p:nvGrpSpPr>
        <p:grpSpPr bwMode="auto">
          <a:xfrm>
            <a:off x="428625" y="214313"/>
            <a:ext cx="8499475" cy="514350"/>
            <a:chOff x="428596" y="323021"/>
            <a:chExt cx="8499888" cy="514410"/>
          </a:xfrm>
        </p:grpSpPr>
        <p:sp>
          <p:nvSpPr>
            <p:cNvPr id="13" name="圆角矩形 12"/>
            <p:cNvSpPr/>
            <p:nvPr/>
          </p:nvSpPr>
          <p:spPr>
            <a:xfrm>
              <a:off x="428596" y="323021"/>
              <a:ext cx="6264579" cy="43185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2" fontAlgn="auto">
                <a:spcBef>
                  <a:spcPts val="0"/>
                </a:spcBef>
                <a:spcAft>
                  <a:spcPts val="0"/>
                </a:spcAft>
                <a:defRPr/>
              </a:pPr>
              <a:r>
                <a:rPr lang="zh-CN" altLang="en-US" sz="2400" b="1" dirty="0">
                  <a:solidFill>
                    <a:srgbClr val="FFFFFF"/>
                  </a:solidFill>
                  <a:ea typeface="华文中宋" pitchFamily="2" charset="-122"/>
                </a:rPr>
                <a:t>简介</a:t>
              </a:r>
              <a:endParaRPr lang="en-US" altLang="zh-CN" sz="2400" b="1" dirty="0">
                <a:solidFill>
                  <a:srgbClr val="FFFFFF"/>
                </a:solidFill>
                <a:ea typeface="华文中宋" pitchFamily="2" charset="-122"/>
              </a:endParaRPr>
            </a:p>
          </p:txBody>
        </p:sp>
        <p:cxnSp>
          <p:nvCxnSpPr>
            <p:cNvPr id="14" name="直接连接符 13"/>
            <p:cNvCxnSpPr/>
            <p:nvPr/>
          </p:nvCxnSpPr>
          <p:spPr>
            <a:xfrm>
              <a:off x="431771" y="837431"/>
              <a:ext cx="8496713"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5" name="Rectangle 2"/>
          <p:cNvSpPr>
            <a:spLocks noGrp="1"/>
          </p:cNvSpPr>
          <p:nvPr>
            <p:ph type="title" idx="4294967295"/>
          </p:nvPr>
        </p:nvSpPr>
        <p:spPr/>
        <p:txBody>
          <a:bodyPr/>
          <a:lstStyle/>
          <a:p>
            <a:r>
              <a:rPr lang="zh-CN" altLang="en-US" smtClean="0"/>
              <a:t>多因子模型</a:t>
            </a:r>
          </a:p>
        </p:txBody>
      </p:sp>
      <p:sp>
        <p:nvSpPr>
          <p:cNvPr id="405506" name="Rectangle 3"/>
          <p:cNvSpPr>
            <a:spLocks noGrp="1"/>
          </p:cNvSpPr>
          <p:nvPr>
            <p:ph type="body" idx="4294967295"/>
          </p:nvPr>
        </p:nvSpPr>
        <p:spPr>
          <a:xfrm>
            <a:off x="301625" y="1341438"/>
            <a:ext cx="8540750" cy="4535487"/>
          </a:xfrm>
        </p:spPr>
        <p:txBody>
          <a:bodyPr/>
          <a:lstStyle/>
          <a:p>
            <a:pPr>
              <a:lnSpc>
                <a:spcPct val="80000"/>
              </a:lnSpc>
            </a:pPr>
            <a:r>
              <a:rPr lang="en-US" altLang="zh-CN" sz="2800" smtClean="0"/>
              <a:t>4. </a:t>
            </a:r>
            <a:r>
              <a:rPr lang="zh-CN" altLang="en-US" sz="2800" smtClean="0"/>
              <a:t>模型检验</a:t>
            </a:r>
            <a:endParaRPr lang="en-US" altLang="zh-CN" sz="2800" smtClean="0"/>
          </a:p>
          <a:p>
            <a:pPr>
              <a:lnSpc>
                <a:spcPct val="80000"/>
              </a:lnSpc>
            </a:pPr>
            <a:endParaRPr lang="en-US" altLang="zh-CN" sz="2800" smtClean="0"/>
          </a:p>
          <a:p>
            <a:pPr>
              <a:lnSpc>
                <a:spcPct val="80000"/>
              </a:lnSpc>
            </a:pPr>
            <a:r>
              <a:rPr lang="zh-CN" altLang="en-US" sz="2800" smtClean="0"/>
              <a:t>（</a:t>
            </a:r>
            <a:r>
              <a:rPr lang="en-US" altLang="zh-CN" sz="2800" smtClean="0"/>
              <a:t>1</a:t>
            </a:r>
            <a:r>
              <a:rPr lang="zh-CN" altLang="en-US" sz="2800" smtClean="0"/>
              <a:t>）采用</a:t>
            </a:r>
            <a:r>
              <a:rPr lang="en-US" altLang="zh-CN" sz="2800" smtClean="0"/>
              <a:t>2005</a:t>
            </a:r>
            <a:r>
              <a:rPr lang="zh-CN" altLang="en-US" sz="2800" smtClean="0"/>
              <a:t>年</a:t>
            </a:r>
            <a:r>
              <a:rPr lang="en-US" altLang="zh-CN" sz="2800" smtClean="0"/>
              <a:t>1</a:t>
            </a:r>
            <a:r>
              <a:rPr lang="zh-CN" altLang="en-US" sz="2800" smtClean="0"/>
              <a:t>月到</a:t>
            </a:r>
            <a:r>
              <a:rPr lang="en-US" altLang="zh-CN" sz="2800" smtClean="0"/>
              <a:t>2010</a:t>
            </a:r>
            <a:r>
              <a:rPr lang="zh-CN" altLang="en-US" sz="2800" smtClean="0"/>
              <a:t>年</a:t>
            </a:r>
            <a:r>
              <a:rPr lang="en-US" altLang="zh-CN" sz="2800" smtClean="0"/>
              <a:t>12</a:t>
            </a:r>
            <a:r>
              <a:rPr lang="zh-CN" altLang="en-US" sz="2800" smtClean="0"/>
              <a:t>月</a:t>
            </a:r>
            <a:r>
              <a:rPr lang="en-US" altLang="zh-CN" sz="2800" smtClean="0"/>
              <a:t/>
            </a:r>
            <a:br>
              <a:rPr lang="en-US" altLang="zh-CN" sz="2800" smtClean="0"/>
            </a:br>
            <a:r>
              <a:rPr lang="zh-CN" altLang="en-US" sz="2800" smtClean="0"/>
              <a:t>共</a:t>
            </a:r>
            <a:r>
              <a:rPr lang="en-US" altLang="zh-CN" sz="2800" smtClean="0"/>
              <a:t>6</a:t>
            </a:r>
            <a:r>
              <a:rPr lang="zh-CN" altLang="en-US" sz="2800" smtClean="0"/>
              <a:t>年的数据验证该模型的有效性。</a:t>
            </a:r>
            <a:endParaRPr lang="en-US" altLang="zh-CN" sz="2800" smtClean="0"/>
          </a:p>
          <a:p>
            <a:pPr>
              <a:lnSpc>
                <a:spcPct val="80000"/>
              </a:lnSpc>
            </a:pPr>
            <a:r>
              <a:rPr lang="zh-CN" altLang="en-US" sz="2800" smtClean="0"/>
              <a:t>（</a:t>
            </a:r>
            <a:r>
              <a:rPr lang="en-US" altLang="zh-CN" sz="2800" smtClean="0"/>
              <a:t>2</a:t>
            </a:r>
            <a:r>
              <a:rPr lang="zh-CN" altLang="en-US" sz="2800" smtClean="0"/>
              <a:t>）每月初将样本股票按最新的综合</a:t>
            </a:r>
            <a:r>
              <a:rPr lang="en-US" altLang="zh-CN" sz="2800" smtClean="0"/>
              <a:t/>
            </a:r>
            <a:br>
              <a:rPr lang="en-US" altLang="zh-CN" sz="2800" smtClean="0"/>
            </a:br>
            <a:r>
              <a:rPr lang="zh-CN" altLang="en-US" sz="2800" smtClean="0"/>
              <a:t>评分从大到小排序，分为</a:t>
            </a:r>
            <a:r>
              <a:rPr lang="en-US" altLang="zh-CN" sz="2800" smtClean="0"/>
              <a:t>Q1</a:t>
            </a:r>
            <a:r>
              <a:rPr lang="zh-CN" altLang="en-US" sz="2800" smtClean="0"/>
              <a:t>到</a:t>
            </a:r>
            <a:r>
              <a:rPr lang="en-US" altLang="zh-CN" sz="2800" smtClean="0"/>
              <a:t>Q5</a:t>
            </a:r>
            <a:r>
              <a:rPr lang="zh-CN" altLang="en-US" sz="2800" smtClean="0"/>
              <a:t>共</a:t>
            </a:r>
            <a:r>
              <a:rPr lang="en-US" altLang="zh-CN" sz="2800" smtClean="0"/>
              <a:t>5</a:t>
            </a:r>
            <a:r>
              <a:rPr lang="zh-CN" altLang="en-US" sz="2800" smtClean="0"/>
              <a:t>个</a:t>
            </a:r>
            <a:r>
              <a:rPr lang="en-US" altLang="zh-CN" sz="2800" smtClean="0"/>
              <a:t/>
            </a:r>
            <a:br>
              <a:rPr lang="en-US" altLang="zh-CN" sz="2800" smtClean="0"/>
            </a:br>
            <a:r>
              <a:rPr lang="zh-CN" altLang="en-US" sz="2800" smtClean="0"/>
              <a:t>股票数量相同的流通市值加权组合，持有到月末，再在下月初用同样的方法重新构建组合，一直到检验期末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29" name="标题 1"/>
          <p:cNvSpPr>
            <a:spLocks noGrp="1"/>
          </p:cNvSpPr>
          <p:nvPr>
            <p:ph type="title"/>
          </p:nvPr>
        </p:nvSpPr>
        <p:spPr/>
        <p:txBody>
          <a:bodyPr/>
          <a:lstStyle/>
          <a:p>
            <a:r>
              <a:rPr lang="zh-CN" altLang="en-US" smtClean="0"/>
              <a:t>多因子模型</a:t>
            </a:r>
          </a:p>
        </p:txBody>
      </p:sp>
      <p:graphicFrame>
        <p:nvGraphicFramePr>
          <p:cNvPr id="4" name="内容占位符 3"/>
          <p:cNvGraphicFramePr>
            <a:graphicFrameLocks noGrp="1"/>
          </p:cNvGraphicFramePr>
          <p:nvPr>
            <p:ph idx="1"/>
          </p:nvPr>
        </p:nvGraphicFramePr>
        <p:xfrm>
          <a:off x="395288" y="2133600"/>
          <a:ext cx="7056437" cy="4176713"/>
        </p:xfrm>
        <a:graphic>
          <a:graphicData uri="http://schemas.openxmlformats.org/drawingml/2006/table">
            <a:tbl>
              <a:tblPr/>
              <a:tblGrid>
                <a:gridCol w="2211156"/>
                <a:gridCol w="886115"/>
                <a:gridCol w="988960"/>
                <a:gridCol w="1152410"/>
                <a:gridCol w="988960"/>
                <a:gridCol w="829183"/>
              </a:tblGrid>
              <a:tr h="333941">
                <a:tc>
                  <a:txBody>
                    <a:bodyPr/>
                    <a:lstStyle/>
                    <a:p>
                      <a:pPr algn="ctr">
                        <a:lnSpc>
                          <a:spcPts val="1400"/>
                        </a:lnSpc>
                        <a:spcAft>
                          <a:spcPts val="0"/>
                        </a:spcAft>
                      </a:pPr>
                      <a:endParaRPr lang="en-US" sz="1400" kern="100" spc="30">
                        <a:latin typeface="Times New Roman"/>
                        <a:ea typeface="黑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lgn="ctr">
                        <a:lnSpc>
                          <a:spcPts val="1400"/>
                        </a:lnSpc>
                        <a:spcAft>
                          <a:spcPts val="0"/>
                        </a:spcAft>
                      </a:pPr>
                      <a:r>
                        <a:rPr lang="en-US" sz="1400" kern="100" spc="30">
                          <a:latin typeface="Times New Roman"/>
                          <a:ea typeface="黑体"/>
                          <a:cs typeface="宋体"/>
                        </a:rPr>
                        <a:t>Q1</a:t>
                      </a:r>
                      <a:endParaRPr lang="zh-CN" sz="1400" kern="100" spc="30">
                        <a:latin typeface="Times New Roman"/>
                        <a:ea typeface="黑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lgn="ctr">
                        <a:lnSpc>
                          <a:spcPts val="1400"/>
                        </a:lnSpc>
                        <a:spcAft>
                          <a:spcPts val="0"/>
                        </a:spcAft>
                      </a:pPr>
                      <a:r>
                        <a:rPr lang="en-US" sz="1400" kern="100" spc="30">
                          <a:latin typeface="Times New Roman"/>
                          <a:ea typeface="黑体"/>
                          <a:cs typeface="宋体"/>
                        </a:rPr>
                        <a:t>Q2</a:t>
                      </a:r>
                      <a:endParaRPr lang="zh-CN" sz="1400" kern="100" spc="30">
                        <a:latin typeface="Times New Roman"/>
                        <a:ea typeface="黑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lgn="ctr">
                        <a:lnSpc>
                          <a:spcPts val="1400"/>
                        </a:lnSpc>
                        <a:spcAft>
                          <a:spcPts val="0"/>
                        </a:spcAft>
                      </a:pPr>
                      <a:r>
                        <a:rPr lang="en-US" sz="1400" kern="100" spc="30">
                          <a:latin typeface="Times New Roman"/>
                          <a:ea typeface="黑体"/>
                          <a:cs typeface="宋体"/>
                        </a:rPr>
                        <a:t>Q3</a:t>
                      </a:r>
                      <a:endParaRPr lang="zh-CN" sz="1400" kern="100" spc="30">
                        <a:latin typeface="Times New Roman"/>
                        <a:ea typeface="黑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lgn="ctr">
                        <a:lnSpc>
                          <a:spcPts val="1400"/>
                        </a:lnSpc>
                        <a:spcAft>
                          <a:spcPts val="0"/>
                        </a:spcAft>
                      </a:pPr>
                      <a:r>
                        <a:rPr lang="en-US" sz="1400" kern="100" spc="30">
                          <a:latin typeface="Times New Roman"/>
                          <a:ea typeface="黑体"/>
                          <a:cs typeface="宋体"/>
                        </a:rPr>
                        <a:t>Q4</a:t>
                      </a:r>
                      <a:endParaRPr lang="zh-CN" sz="1400" kern="100" spc="30">
                        <a:latin typeface="Times New Roman"/>
                        <a:ea typeface="黑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lgn="ctr">
                        <a:lnSpc>
                          <a:spcPts val="1400"/>
                        </a:lnSpc>
                        <a:spcAft>
                          <a:spcPts val="0"/>
                        </a:spcAft>
                      </a:pPr>
                      <a:r>
                        <a:rPr lang="en-US" sz="1400" kern="100" spc="30">
                          <a:latin typeface="Times New Roman"/>
                          <a:ea typeface="黑体"/>
                          <a:cs typeface="宋体"/>
                        </a:rPr>
                        <a:t>Q5</a:t>
                      </a:r>
                      <a:endParaRPr lang="zh-CN" sz="1400" kern="100" spc="30">
                        <a:latin typeface="Times New Roman"/>
                        <a:ea typeface="黑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r>
              <a:tr h="435766">
                <a:tc>
                  <a:txBody>
                    <a:bodyPr/>
                    <a:lstStyle/>
                    <a:p>
                      <a:pPr algn="just">
                        <a:lnSpc>
                          <a:spcPts val="1400"/>
                        </a:lnSpc>
                        <a:spcAft>
                          <a:spcPts val="0"/>
                        </a:spcAft>
                      </a:pPr>
                      <a:r>
                        <a:rPr lang="zh-CN" sz="1400" kern="0" spc="30">
                          <a:latin typeface="Times New Roman"/>
                          <a:ea typeface="宋体"/>
                        </a:rPr>
                        <a:t>累计收益</a:t>
                      </a:r>
                      <a:r>
                        <a:rPr lang="en-US" sz="1400" kern="0" spc="30">
                          <a:latin typeface="Times New Roman"/>
                          <a:ea typeface="宋体"/>
                          <a:cs typeface="TimesNewRomanPSMT-Identity-H"/>
                        </a:rPr>
                        <a:t>(%)</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518.45</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386.32</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256.27</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130.91</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113.89</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941">
                <a:tc>
                  <a:txBody>
                    <a:bodyPr/>
                    <a:lstStyle/>
                    <a:p>
                      <a:pPr algn="just">
                        <a:lnSpc>
                          <a:spcPts val="1400"/>
                        </a:lnSpc>
                        <a:spcAft>
                          <a:spcPts val="0"/>
                        </a:spcAft>
                      </a:pPr>
                      <a:r>
                        <a:rPr lang="zh-CN" sz="1400" kern="0" spc="30">
                          <a:latin typeface="Times New Roman"/>
                          <a:ea typeface="宋体"/>
                        </a:rPr>
                        <a:t>年化复合收益</a:t>
                      </a:r>
                      <a:r>
                        <a:rPr lang="en-US" sz="1400" kern="0" spc="30">
                          <a:latin typeface="Times New Roman"/>
                          <a:ea typeface="宋体"/>
                          <a:cs typeface="TimesNewRomanPSMT-Identity-H"/>
                        </a:rPr>
                        <a:t>(%)</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35.48</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30.16</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23.58</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14.97</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13.51</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941">
                <a:tc>
                  <a:txBody>
                    <a:bodyPr/>
                    <a:lstStyle/>
                    <a:p>
                      <a:pPr algn="just">
                        <a:lnSpc>
                          <a:spcPts val="1400"/>
                        </a:lnSpc>
                        <a:spcAft>
                          <a:spcPts val="0"/>
                        </a:spcAft>
                      </a:pPr>
                      <a:r>
                        <a:rPr lang="zh-CN" sz="1400" kern="0" spc="30">
                          <a:latin typeface="Times New Roman"/>
                          <a:ea typeface="宋体"/>
                        </a:rPr>
                        <a:t>年化超额收益</a:t>
                      </a:r>
                      <a:r>
                        <a:rPr lang="en-US" sz="1400" kern="0" spc="30">
                          <a:latin typeface="Times New Roman"/>
                          <a:ea typeface="宋体"/>
                          <a:cs typeface="TimesNewRomanPSMT-Identity-H"/>
                        </a:rPr>
                        <a:t>(%)</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21.29</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15.97</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9.39</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0.78</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0.68</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941">
                <a:tc>
                  <a:txBody>
                    <a:bodyPr/>
                    <a:lstStyle/>
                    <a:p>
                      <a:pPr algn="just">
                        <a:lnSpc>
                          <a:spcPts val="1400"/>
                        </a:lnSpc>
                        <a:spcAft>
                          <a:spcPts val="0"/>
                        </a:spcAft>
                      </a:pPr>
                      <a:r>
                        <a:rPr lang="zh-CN" sz="1400" kern="0" spc="30">
                          <a:latin typeface="Times New Roman"/>
                          <a:ea typeface="宋体"/>
                        </a:rPr>
                        <a:t>信息比率</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1.14</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1.17</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0.61</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0.15</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0.11</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941">
                <a:tc>
                  <a:txBody>
                    <a:bodyPr/>
                    <a:lstStyle/>
                    <a:p>
                      <a:pPr algn="just">
                        <a:lnSpc>
                          <a:spcPts val="1400"/>
                        </a:lnSpc>
                        <a:spcAft>
                          <a:spcPts val="0"/>
                        </a:spcAft>
                      </a:pPr>
                      <a:r>
                        <a:rPr lang="zh-CN" sz="1400" kern="0" spc="30">
                          <a:latin typeface="Times New Roman"/>
                          <a:ea typeface="宋体"/>
                        </a:rPr>
                        <a:t>月最大超额收益</a:t>
                      </a:r>
                      <a:r>
                        <a:rPr lang="en-US" sz="1400" kern="0" spc="30">
                          <a:latin typeface="Times New Roman"/>
                          <a:ea typeface="宋体"/>
                          <a:cs typeface="TimesNewRomanPSMT-Identity-H"/>
                        </a:rPr>
                        <a:t>(%)</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21.18</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19.58</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13.41</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16.38</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15.07</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766">
                <a:tc>
                  <a:txBody>
                    <a:bodyPr/>
                    <a:lstStyle/>
                    <a:p>
                      <a:pPr algn="just">
                        <a:lnSpc>
                          <a:spcPts val="1400"/>
                        </a:lnSpc>
                        <a:spcAft>
                          <a:spcPts val="0"/>
                        </a:spcAft>
                      </a:pPr>
                      <a:r>
                        <a:rPr lang="zh-CN" sz="1400" kern="0" spc="30">
                          <a:latin typeface="Times New Roman"/>
                          <a:ea typeface="宋体"/>
                        </a:rPr>
                        <a:t>月最小超额收益</a:t>
                      </a:r>
                      <a:r>
                        <a:rPr lang="en-US" sz="1400" kern="0" spc="30">
                          <a:latin typeface="Times New Roman"/>
                          <a:ea typeface="宋体"/>
                          <a:cs typeface="TimesNewRomanPSMT-Identity-H"/>
                        </a:rPr>
                        <a:t>(%) </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宋体"/>
                          <a:ea typeface="宋体"/>
                          <a:cs typeface="TimesNewRomanPSMT-Identity-H"/>
                        </a:rPr>
                        <a:t>-</a:t>
                      </a:r>
                      <a:r>
                        <a:rPr lang="en-US" sz="1400" kern="0" spc="30">
                          <a:latin typeface="Times New Roman"/>
                          <a:ea typeface="宋体"/>
                          <a:cs typeface="TimesNewRomanPSMT-Identity-H"/>
                        </a:rPr>
                        <a:t>18.31</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宋体"/>
                          <a:ea typeface="宋体"/>
                          <a:cs typeface="TimesNewRomanPSMT-Identity-H"/>
                        </a:rPr>
                        <a:t>-</a:t>
                      </a:r>
                      <a:r>
                        <a:rPr lang="en-US" sz="1400" kern="0" spc="30">
                          <a:latin typeface="Times New Roman"/>
                          <a:ea typeface="宋体"/>
                          <a:cs typeface="TimesNewRomanPSMT-Identity-H"/>
                        </a:rPr>
                        <a:t>8.49</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宋体"/>
                          <a:ea typeface="宋体"/>
                          <a:cs typeface="TimesNewRomanPSMT-Identity-H"/>
                        </a:rPr>
                        <a:t>-</a:t>
                      </a:r>
                      <a:r>
                        <a:rPr lang="en-US" sz="1400" kern="0" spc="30">
                          <a:latin typeface="Times New Roman"/>
                          <a:ea typeface="宋体"/>
                          <a:cs typeface="TimesNewRomanPSMT-Identity-H"/>
                        </a:rPr>
                        <a:t>14.61</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宋体"/>
                          <a:ea typeface="宋体"/>
                          <a:cs typeface="TimesNewRomanPSMT-Identity-H"/>
                        </a:rPr>
                        <a:t>-</a:t>
                      </a:r>
                      <a:r>
                        <a:rPr lang="en-US" sz="1400" kern="0" spc="30">
                          <a:latin typeface="Times New Roman"/>
                          <a:ea typeface="宋体"/>
                          <a:cs typeface="TimesNewRomanPSMT-Identity-H"/>
                        </a:rPr>
                        <a:t>11.31</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宋体"/>
                          <a:ea typeface="宋体"/>
                          <a:cs typeface="TimesNewRomanPSMT-Identity-H"/>
                        </a:rPr>
                        <a:t>-</a:t>
                      </a:r>
                      <a:r>
                        <a:rPr lang="en-US" sz="1400" kern="0" spc="30">
                          <a:latin typeface="Times New Roman"/>
                          <a:ea typeface="宋体"/>
                          <a:cs typeface="TimesNewRomanPSMT-Identity-H"/>
                        </a:rPr>
                        <a:t>16.04</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766">
                <a:tc>
                  <a:txBody>
                    <a:bodyPr/>
                    <a:lstStyle/>
                    <a:p>
                      <a:pPr algn="just">
                        <a:lnSpc>
                          <a:spcPts val="1400"/>
                        </a:lnSpc>
                        <a:spcAft>
                          <a:spcPts val="0"/>
                        </a:spcAft>
                      </a:pPr>
                      <a:r>
                        <a:rPr lang="zh-CN" sz="1400" kern="0" spc="30">
                          <a:latin typeface="Times New Roman"/>
                          <a:ea typeface="宋体"/>
                        </a:rPr>
                        <a:t>跑赢基准月份占比</a:t>
                      </a:r>
                      <a:r>
                        <a:rPr lang="en-US" sz="1400" kern="0" spc="30">
                          <a:latin typeface="Times New Roman"/>
                          <a:ea typeface="宋体"/>
                          <a:cs typeface="TimesNewRomanPSMT-Identity-H"/>
                        </a:rPr>
                        <a:t>(%)</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68.06</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68.06</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58.33</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44.44</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54.17</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759">
                <a:tc>
                  <a:txBody>
                    <a:bodyPr/>
                    <a:lstStyle/>
                    <a:p>
                      <a:pPr algn="just">
                        <a:lnSpc>
                          <a:spcPts val="1400"/>
                        </a:lnSpc>
                        <a:spcAft>
                          <a:spcPts val="0"/>
                        </a:spcAft>
                      </a:pPr>
                      <a:r>
                        <a:rPr lang="zh-CN" sz="1400" kern="0" spc="30">
                          <a:latin typeface="Times New Roman"/>
                          <a:ea typeface="宋体"/>
                        </a:rPr>
                        <a:t>上升市场跑赢基准月份占比</a:t>
                      </a:r>
                      <a:r>
                        <a:rPr lang="en-US" sz="1400" kern="0" spc="30">
                          <a:latin typeface="Times New Roman"/>
                          <a:ea typeface="宋体"/>
                          <a:cs typeface="TimesNewRomanPSMT-Identity-H"/>
                        </a:rPr>
                        <a:t>(%)</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76.09</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71.74</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60.87</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47.83</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60.87</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759">
                <a:tc>
                  <a:txBody>
                    <a:bodyPr/>
                    <a:lstStyle/>
                    <a:p>
                      <a:pPr algn="just">
                        <a:lnSpc>
                          <a:spcPts val="1400"/>
                        </a:lnSpc>
                        <a:spcAft>
                          <a:spcPts val="0"/>
                        </a:spcAft>
                      </a:pPr>
                      <a:r>
                        <a:rPr lang="zh-CN" sz="1400" kern="0" spc="30">
                          <a:latin typeface="Times New Roman"/>
                          <a:ea typeface="宋体"/>
                        </a:rPr>
                        <a:t>下跌市场跑赢基准月份占比</a:t>
                      </a:r>
                      <a:r>
                        <a:rPr lang="en-US" sz="1400" kern="0" spc="30">
                          <a:latin typeface="Times New Roman"/>
                          <a:ea typeface="宋体"/>
                          <a:cs typeface="TimesNewRomanPSMT-Identity-H"/>
                        </a:rPr>
                        <a:t>(%)</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53.85</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61.54</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53.85</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38.46</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42.31</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941">
                <a:tc>
                  <a:txBody>
                    <a:bodyPr/>
                    <a:lstStyle/>
                    <a:p>
                      <a:pPr algn="just">
                        <a:lnSpc>
                          <a:spcPts val="1400"/>
                        </a:lnSpc>
                        <a:spcAft>
                          <a:spcPts val="0"/>
                        </a:spcAft>
                      </a:pPr>
                      <a:r>
                        <a:rPr lang="zh-CN" sz="1400" kern="0" spc="30">
                          <a:latin typeface="Times New Roman"/>
                          <a:ea typeface="宋体"/>
                        </a:rPr>
                        <a:t>正收益月份占比</a:t>
                      </a:r>
                      <a:r>
                        <a:rPr lang="en-US" sz="1400" kern="0" spc="30">
                          <a:latin typeface="Times New Roman"/>
                          <a:ea typeface="宋体"/>
                          <a:cs typeface="TimesNewRomanPSMT-Identity-H"/>
                        </a:rPr>
                        <a:t>(%)</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66.67</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69.44</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63.89</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a:latin typeface="Times New Roman"/>
                          <a:ea typeface="宋体"/>
                          <a:cs typeface="TimesNewRomanPSMT-Identity-H"/>
                        </a:rPr>
                        <a:t>58.33</a:t>
                      </a:r>
                      <a:endParaRPr lang="zh-CN" sz="1400" kern="100" spc="3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0" spc="30" dirty="0">
                          <a:latin typeface="Times New Roman"/>
                          <a:ea typeface="宋体"/>
                          <a:cs typeface="TimesNewRomanPSMT-Identity-H"/>
                        </a:rPr>
                        <a:t>55.56</a:t>
                      </a:r>
                      <a:endParaRPr lang="zh-CN" sz="1400" kern="100" spc="3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06616" name="矩形 4"/>
          <p:cNvSpPr>
            <a:spLocks noChangeArrowheads="1"/>
          </p:cNvSpPr>
          <p:nvPr/>
        </p:nvSpPr>
        <p:spPr bwMode="auto">
          <a:xfrm>
            <a:off x="2411413" y="1557338"/>
            <a:ext cx="3314700" cy="368300"/>
          </a:xfrm>
          <a:prstGeom prst="rect">
            <a:avLst/>
          </a:prstGeom>
          <a:noFill/>
          <a:ln w="9525">
            <a:noFill/>
            <a:miter lim="800000"/>
            <a:headEnd/>
            <a:tailEnd/>
          </a:ln>
        </p:spPr>
        <p:txBody>
          <a:bodyPr wrap="none">
            <a:spAutoFit/>
          </a:bodyPr>
          <a:lstStyle/>
          <a:p>
            <a:r>
              <a:rPr lang="zh-CN" altLang="zh-CN"/>
              <a:t>表</a:t>
            </a:r>
            <a:r>
              <a:rPr lang="en-US" altLang="zh-CN"/>
              <a:t>  </a:t>
            </a:r>
            <a:r>
              <a:rPr lang="zh-CN" altLang="zh-CN"/>
              <a:t>多因子模型组合分段收益率</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2693" name="Object 5"/>
          <p:cNvGraphicFramePr>
            <a:graphicFrameLocks noChangeAspect="1"/>
          </p:cNvGraphicFramePr>
          <p:nvPr/>
        </p:nvGraphicFramePr>
        <p:xfrm>
          <a:off x="684213" y="3068638"/>
          <a:ext cx="7200900" cy="3600450"/>
        </p:xfrm>
        <a:graphic>
          <a:graphicData uri="http://schemas.openxmlformats.org/presentationml/2006/ole">
            <p:oleObj spid="_x0000_s242693" name="位图图像" r:id="rId3" imgW="7419048" imgH="2161905" progId="PBrush">
              <p:embed/>
            </p:oleObj>
          </a:graphicData>
        </a:graphic>
      </p:graphicFrame>
      <p:sp>
        <p:nvSpPr>
          <p:cNvPr id="242694" name="Rectangle 2"/>
          <p:cNvSpPr>
            <a:spLocks noGrp="1"/>
          </p:cNvSpPr>
          <p:nvPr>
            <p:ph type="title" idx="4294967295"/>
          </p:nvPr>
        </p:nvSpPr>
        <p:spPr>
          <a:xfrm>
            <a:off x="395288" y="476250"/>
            <a:ext cx="8540750" cy="915988"/>
          </a:xfrm>
        </p:spPr>
        <p:txBody>
          <a:bodyPr/>
          <a:lstStyle/>
          <a:p>
            <a:r>
              <a:rPr lang="zh-CN" altLang="en-US" smtClean="0"/>
              <a:t>多因子模型</a:t>
            </a:r>
          </a:p>
        </p:txBody>
      </p:sp>
      <p:sp>
        <p:nvSpPr>
          <p:cNvPr id="242695" name="Rectangle 4"/>
          <p:cNvSpPr>
            <a:spLocks noChangeArrowheads="1"/>
          </p:cNvSpPr>
          <p:nvPr/>
        </p:nvSpPr>
        <p:spPr bwMode="auto">
          <a:xfrm>
            <a:off x="0" y="2605088"/>
            <a:ext cx="9144000" cy="0"/>
          </a:xfrm>
          <a:prstGeom prst="rect">
            <a:avLst/>
          </a:prstGeom>
          <a:noFill/>
          <a:ln w="9525">
            <a:noFill/>
            <a:miter lim="800000"/>
            <a:headEnd/>
            <a:tailEnd/>
          </a:ln>
        </p:spPr>
        <p:txBody>
          <a:bodyPr wrap="none" anchor="ctr">
            <a:spAutoFit/>
          </a:bodyPr>
          <a:lstStyle/>
          <a:p>
            <a:endParaRPr lang="zh-CN" altLang="en-US"/>
          </a:p>
        </p:txBody>
      </p:sp>
      <p:sp>
        <p:nvSpPr>
          <p:cNvPr id="242696" name="Rectangle 6"/>
          <p:cNvSpPr>
            <a:spLocks noChangeArrowheads="1"/>
          </p:cNvSpPr>
          <p:nvPr/>
        </p:nvSpPr>
        <p:spPr bwMode="auto">
          <a:xfrm>
            <a:off x="2128838" y="2044700"/>
            <a:ext cx="2890837" cy="400050"/>
          </a:xfrm>
          <a:prstGeom prst="rect">
            <a:avLst/>
          </a:prstGeom>
          <a:noFill/>
          <a:ln w="9525">
            <a:noFill/>
            <a:miter lim="800000"/>
            <a:headEnd/>
            <a:tailEnd/>
          </a:ln>
        </p:spPr>
        <p:txBody>
          <a:bodyPr wrap="none" anchor="ctr">
            <a:spAutoFit/>
          </a:bodyPr>
          <a:lstStyle/>
          <a:p>
            <a:pPr algn="ctr"/>
            <a:r>
              <a:rPr lang="zh-CN" altLang="en-US" sz="2000"/>
              <a:t>图 </a:t>
            </a:r>
            <a:r>
              <a:rPr lang="en-US" altLang="zh-CN" sz="2000"/>
              <a:t> </a:t>
            </a:r>
            <a:r>
              <a:rPr lang="zh-CN" altLang="en-US" sz="2000"/>
              <a:t>多因子模型净值表现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7" name="标题 1"/>
          <p:cNvSpPr>
            <a:spLocks noGrp="1"/>
          </p:cNvSpPr>
          <p:nvPr>
            <p:ph type="title"/>
          </p:nvPr>
        </p:nvSpPr>
        <p:spPr/>
        <p:txBody>
          <a:bodyPr/>
          <a:lstStyle/>
          <a:p>
            <a:r>
              <a:rPr lang="zh-CN" altLang="en-US" smtClean="0"/>
              <a:t>多因子模型</a:t>
            </a:r>
          </a:p>
        </p:txBody>
      </p:sp>
      <p:sp>
        <p:nvSpPr>
          <p:cNvPr id="408578" name="内容占位符 2"/>
          <p:cNvSpPr>
            <a:spLocks noGrp="1"/>
          </p:cNvSpPr>
          <p:nvPr>
            <p:ph idx="1"/>
          </p:nvPr>
        </p:nvSpPr>
        <p:spPr>
          <a:xfrm>
            <a:off x="323850" y="1600200"/>
            <a:ext cx="8439150" cy="4498975"/>
          </a:xfrm>
        </p:spPr>
        <p:txBody>
          <a:bodyPr/>
          <a:lstStyle/>
          <a:p>
            <a:r>
              <a:rPr lang="zh-CN" altLang="en-US" sz="2800" smtClean="0"/>
              <a:t>（</a:t>
            </a:r>
            <a:r>
              <a:rPr lang="en-US" altLang="zh-CN" sz="2800" smtClean="0"/>
              <a:t>1</a:t>
            </a:r>
            <a:r>
              <a:rPr lang="zh-CN" altLang="en-US" sz="2800" smtClean="0"/>
              <a:t>）</a:t>
            </a:r>
            <a:r>
              <a:rPr lang="zh-CN" altLang="zh-CN" sz="2800" smtClean="0"/>
              <a:t>总体而言，多因子选股模型</a:t>
            </a:r>
            <a:r>
              <a:rPr lang="en-US" altLang="zh-CN" sz="2800" smtClean="0"/>
              <a:t/>
            </a:r>
            <a:br>
              <a:rPr lang="en-US" altLang="zh-CN" sz="2800" smtClean="0"/>
            </a:br>
            <a:r>
              <a:rPr lang="zh-CN" altLang="zh-CN" sz="2800" smtClean="0"/>
              <a:t>简单易行，有较好的稳健性，样本外的表现也很好</a:t>
            </a:r>
            <a:endParaRPr lang="en-US" altLang="zh-CN" sz="2800" smtClean="0"/>
          </a:p>
          <a:p>
            <a:r>
              <a:rPr lang="zh-CN" altLang="en-US" sz="2800" smtClean="0"/>
              <a:t>（</a:t>
            </a:r>
            <a:r>
              <a:rPr lang="en-US" altLang="zh-CN" sz="2800" smtClean="0"/>
              <a:t>2</a:t>
            </a:r>
            <a:r>
              <a:rPr lang="zh-CN" altLang="en-US" sz="2800" smtClean="0"/>
              <a:t>）</a:t>
            </a:r>
            <a:r>
              <a:rPr lang="zh-CN" altLang="zh-CN" sz="2800" smtClean="0"/>
              <a:t>实际模型构建中，可以根据因子在前期的表现、个股所在行业、市场状况等，动态调整因子评分的比重，使得选股模型能更加贴近市场的现实状况。</a:t>
            </a:r>
          </a:p>
          <a:p>
            <a:r>
              <a:rPr lang="zh-CN" altLang="en-US" sz="2800" smtClean="0"/>
              <a:t>（</a:t>
            </a:r>
            <a:r>
              <a:rPr lang="en-US" altLang="zh-CN" sz="2800" smtClean="0"/>
              <a:t>3</a:t>
            </a:r>
            <a:r>
              <a:rPr lang="zh-CN" altLang="en-US" sz="2800" smtClean="0"/>
              <a:t>）</a:t>
            </a:r>
            <a:r>
              <a:rPr lang="zh-CN" altLang="zh-CN" sz="2800" smtClean="0"/>
              <a:t>组合持有期长短的动态调整、交易成本的优化、模型运行过程中的风险控制等都可以考虑到选股模型中，使得模型具有更大的灵活度和更有操作性</a:t>
            </a:r>
            <a:endParaRPr lang="zh-CN" altLang="en-US" sz="28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1" name="Rectangle 2"/>
          <p:cNvSpPr>
            <a:spLocks noGrp="1"/>
          </p:cNvSpPr>
          <p:nvPr>
            <p:ph type="title" idx="4294967295"/>
          </p:nvPr>
        </p:nvSpPr>
        <p:spPr>
          <a:xfrm>
            <a:off x="323850" y="260350"/>
            <a:ext cx="8540750" cy="1143000"/>
          </a:xfrm>
        </p:spPr>
        <p:txBody>
          <a:bodyPr/>
          <a:lstStyle/>
          <a:p>
            <a:r>
              <a:rPr lang="zh-CN" altLang="en-US" smtClean="0"/>
              <a:t>风格轮动</a:t>
            </a:r>
          </a:p>
        </p:txBody>
      </p:sp>
      <p:sp>
        <p:nvSpPr>
          <p:cNvPr id="409602" name="Rectangle 3"/>
          <p:cNvSpPr>
            <a:spLocks noGrp="1"/>
          </p:cNvSpPr>
          <p:nvPr>
            <p:ph type="body" idx="4294967295"/>
          </p:nvPr>
        </p:nvSpPr>
        <p:spPr>
          <a:xfrm>
            <a:off x="250825" y="1412875"/>
            <a:ext cx="8540750" cy="4410075"/>
          </a:xfrm>
        </p:spPr>
        <p:txBody>
          <a:bodyPr/>
          <a:lstStyle/>
          <a:p>
            <a:pPr>
              <a:lnSpc>
                <a:spcPct val="90000"/>
              </a:lnSpc>
            </a:pPr>
            <a:endParaRPr lang="zh-CN" altLang="en-US" sz="2800" b="1" smtClean="0"/>
          </a:p>
          <a:p>
            <a:pPr>
              <a:lnSpc>
                <a:spcPct val="90000"/>
              </a:lnSpc>
            </a:pPr>
            <a:r>
              <a:rPr lang="zh-CN" altLang="en-US" sz="2800" smtClean="0"/>
              <a:t>（</a:t>
            </a:r>
            <a:r>
              <a:rPr lang="en-US" altLang="zh-CN" sz="2800" smtClean="0"/>
              <a:t>1</a:t>
            </a:r>
            <a:r>
              <a:rPr lang="zh-CN" altLang="en-US" sz="2800" smtClean="0"/>
              <a:t>）市场上的投资者是有偏好的</a:t>
            </a:r>
          </a:p>
          <a:p>
            <a:pPr>
              <a:lnSpc>
                <a:spcPct val="90000"/>
              </a:lnSpc>
            </a:pPr>
            <a:r>
              <a:rPr lang="zh-CN" altLang="en-US" sz="2800" smtClean="0"/>
              <a:t>（</a:t>
            </a:r>
            <a:r>
              <a:rPr lang="en-US" altLang="zh-CN" sz="2800" smtClean="0"/>
              <a:t>2</a:t>
            </a:r>
            <a:r>
              <a:rPr lang="zh-CN" altLang="en-US" sz="2800" smtClean="0"/>
              <a:t>）有时候会偏好价值股，有时候</a:t>
            </a:r>
            <a:br>
              <a:rPr lang="zh-CN" altLang="en-US" sz="2800" smtClean="0"/>
            </a:br>
            <a:r>
              <a:rPr lang="zh-CN" altLang="en-US" sz="2800" smtClean="0"/>
              <a:t>偏好成长股</a:t>
            </a:r>
          </a:p>
          <a:p>
            <a:pPr>
              <a:lnSpc>
                <a:spcPct val="90000"/>
              </a:lnSpc>
            </a:pPr>
            <a:r>
              <a:rPr lang="zh-CN" altLang="en-US" sz="2800" smtClean="0"/>
              <a:t>（</a:t>
            </a:r>
            <a:r>
              <a:rPr lang="en-US" altLang="zh-CN" sz="2800" smtClean="0"/>
              <a:t>3</a:t>
            </a:r>
            <a:r>
              <a:rPr lang="zh-CN" altLang="en-US" sz="2800" smtClean="0"/>
              <a:t>）有时候偏好大盘股，有时候偏好小盘股。</a:t>
            </a:r>
          </a:p>
          <a:p>
            <a:pPr>
              <a:lnSpc>
                <a:spcPct val="90000"/>
              </a:lnSpc>
            </a:pPr>
            <a:endParaRPr lang="zh-CN" altLang="en-US" sz="2800" smtClean="0"/>
          </a:p>
          <a:p>
            <a:pPr>
              <a:lnSpc>
                <a:spcPct val="90000"/>
              </a:lnSpc>
            </a:pPr>
            <a:r>
              <a:rPr lang="zh-CN" altLang="en-US" sz="2800" smtClean="0"/>
              <a:t>由于投资者的这种不同的交易行为，形成了市场风格，因此在投资中，利用市场格的变化，进行轮动投资会比一直持有的效果好很多。 </a:t>
            </a:r>
          </a:p>
          <a:p>
            <a:pPr>
              <a:lnSpc>
                <a:spcPct val="90000"/>
              </a:lnSpc>
            </a:pPr>
            <a:endParaRPr lang="en-US" altLang="zh-CN" sz="2800" b="1" smtClean="0"/>
          </a:p>
          <a:p>
            <a:pPr>
              <a:lnSpc>
                <a:spcPct val="90000"/>
              </a:lnSpc>
            </a:pPr>
            <a:endParaRPr lang="en-US" altLang="zh-CN" sz="28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5" name="Rectangle 2"/>
          <p:cNvSpPr>
            <a:spLocks noGrp="1" noRot="1" noChangeArrowheads="1"/>
          </p:cNvSpPr>
          <p:nvPr>
            <p:ph type="title" idx="4294967295"/>
          </p:nvPr>
        </p:nvSpPr>
        <p:spPr/>
        <p:txBody>
          <a:bodyPr/>
          <a:lstStyle/>
          <a:p>
            <a:r>
              <a:rPr lang="zh-CN" altLang="en-US" smtClean="0"/>
              <a:t>风格轮动</a:t>
            </a:r>
          </a:p>
        </p:txBody>
      </p:sp>
      <p:sp>
        <p:nvSpPr>
          <p:cNvPr id="410626" name="Rectangle 3"/>
          <p:cNvSpPr>
            <a:spLocks noGrp="1" noRot="1" noChangeArrowheads="1"/>
          </p:cNvSpPr>
          <p:nvPr>
            <p:ph type="body" idx="4294967295"/>
          </p:nvPr>
        </p:nvSpPr>
        <p:spPr/>
        <p:txBody>
          <a:bodyPr/>
          <a:lstStyle/>
          <a:p>
            <a:pPr>
              <a:lnSpc>
                <a:spcPct val="80000"/>
              </a:lnSpc>
            </a:pPr>
            <a:r>
              <a:rPr lang="zh-CN" altLang="en-US" b="1" smtClean="0"/>
              <a:t>风格鉴别方法</a:t>
            </a:r>
            <a:endParaRPr lang="zh-CN" altLang="en-US" smtClean="0"/>
          </a:p>
          <a:p>
            <a:pPr>
              <a:lnSpc>
                <a:spcPct val="80000"/>
              </a:lnSpc>
            </a:pPr>
            <a:r>
              <a:rPr lang="zh-CN" altLang="en-US" smtClean="0"/>
              <a:t>国外投资风格鉴别技术一般可</a:t>
            </a:r>
            <a:br>
              <a:rPr lang="zh-CN" altLang="en-US" smtClean="0"/>
            </a:br>
            <a:r>
              <a:rPr lang="zh-CN" altLang="en-US" smtClean="0"/>
              <a:t>为两种：</a:t>
            </a:r>
            <a:endParaRPr lang="en-US" altLang="zh-CN" smtClean="0"/>
          </a:p>
          <a:p>
            <a:pPr>
              <a:lnSpc>
                <a:spcPct val="80000"/>
              </a:lnSpc>
            </a:pPr>
            <a:r>
              <a:rPr lang="zh-CN" altLang="en-US" smtClean="0"/>
              <a:t>（</a:t>
            </a:r>
            <a:r>
              <a:rPr lang="en-US" altLang="zh-CN" smtClean="0"/>
              <a:t>1</a:t>
            </a:r>
            <a:r>
              <a:rPr lang="zh-CN" altLang="en-US" smtClean="0"/>
              <a:t>）一种是持股特征基础的投资风格鉴别法（</a:t>
            </a:r>
            <a:r>
              <a:rPr lang="en-US" altLang="zh-CN" smtClean="0"/>
              <a:t>HBS</a:t>
            </a:r>
            <a:r>
              <a:rPr lang="zh-CN" altLang="en-US" smtClean="0"/>
              <a:t>），包括晨星公司的风格箱法和新风格箱法、罗素公司的风格分类系统、富兰克罗素和所罗门兄弟公司开发的风格分类系统等；</a:t>
            </a:r>
            <a:endParaRPr lang="en-US" altLang="zh-CN" smtClean="0"/>
          </a:p>
          <a:p>
            <a:pPr>
              <a:lnSpc>
                <a:spcPct val="80000"/>
              </a:lnSpc>
            </a:pPr>
            <a:r>
              <a:rPr lang="zh-CN" altLang="en-US" smtClean="0"/>
              <a:t>（</a:t>
            </a:r>
            <a:r>
              <a:rPr lang="en-US" altLang="zh-CN" smtClean="0"/>
              <a:t>2</a:t>
            </a:r>
            <a:r>
              <a:rPr lang="zh-CN" altLang="en-US" smtClean="0"/>
              <a:t>）另一种是收益率基础的投资风格鉴别法，如夏普的鉴别方法等。</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49" name="Rectangle 2"/>
          <p:cNvSpPr>
            <a:spLocks noGrp="1"/>
          </p:cNvSpPr>
          <p:nvPr>
            <p:ph type="title" idx="4294967295"/>
          </p:nvPr>
        </p:nvSpPr>
        <p:spPr/>
        <p:txBody>
          <a:bodyPr/>
          <a:lstStyle/>
          <a:p>
            <a:r>
              <a:rPr lang="zh-CN" altLang="en-US" smtClean="0"/>
              <a:t>风格轮动</a:t>
            </a:r>
          </a:p>
        </p:txBody>
      </p:sp>
      <p:sp>
        <p:nvSpPr>
          <p:cNvPr id="411650" name="Rectangle 3"/>
          <p:cNvSpPr>
            <a:spLocks noChangeArrowheads="1"/>
          </p:cNvSpPr>
          <p:nvPr/>
        </p:nvSpPr>
        <p:spPr bwMode="auto">
          <a:xfrm>
            <a:off x="2339975" y="1481138"/>
            <a:ext cx="2952750" cy="366712"/>
          </a:xfrm>
          <a:prstGeom prst="rect">
            <a:avLst/>
          </a:prstGeom>
          <a:noFill/>
          <a:ln w="9525">
            <a:noFill/>
            <a:miter lim="800000"/>
            <a:headEnd/>
            <a:tailEnd/>
          </a:ln>
        </p:spPr>
        <p:txBody>
          <a:bodyPr anchor="ctr">
            <a:spAutoFit/>
          </a:bodyPr>
          <a:lstStyle/>
          <a:p>
            <a:pPr algn="ctr"/>
            <a:r>
              <a:rPr lang="zh-CN" altLang="en-US">
                <a:ea typeface="黑体" pitchFamily="49" charset="-122"/>
              </a:rPr>
              <a:t>表 </a:t>
            </a:r>
            <a:r>
              <a:rPr lang="en-US" altLang="zh-CN">
                <a:ea typeface="黑体" pitchFamily="49" charset="-122"/>
              </a:rPr>
              <a:t> </a:t>
            </a:r>
            <a:r>
              <a:rPr lang="zh-CN" altLang="en-US">
                <a:ea typeface="黑体" pitchFamily="49" charset="-122"/>
              </a:rPr>
              <a:t>晨星市场风格判别法</a:t>
            </a:r>
          </a:p>
        </p:txBody>
      </p:sp>
      <p:sp>
        <p:nvSpPr>
          <p:cNvPr id="411651" name="Rectangle 4"/>
          <p:cNvSpPr>
            <a:spLocks noChangeArrowheads="1"/>
          </p:cNvSpPr>
          <p:nvPr/>
        </p:nvSpPr>
        <p:spPr bwMode="auto">
          <a:xfrm>
            <a:off x="1900238" y="2865438"/>
            <a:ext cx="1625600" cy="0"/>
          </a:xfrm>
          <a:prstGeom prst="rect">
            <a:avLst/>
          </a:prstGeom>
          <a:solidFill>
            <a:srgbClr val="E0E0E0"/>
          </a:solidFill>
          <a:ln w="9525">
            <a:noFill/>
            <a:miter lim="800000"/>
            <a:headEnd/>
            <a:tailEnd/>
          </a:ln>
        </p:spPr>
        <p:txBody>
          <a:bodyPr wrap="none">
            <a:spAutoFit/>
          </a:bodyPr>
          <a:lstStyle/>
          <a:p>
            <a:endParaRPr lang="zh-CN" altLang="en-US"/>
          </a:p>
        </p:txBody>
      </p:sp>
      <p:sp>
        <p:nvSpPr>
          <p:cNvPr id="411652" name="Rectangle 5"/>
          <p:cNvSpPr>
            <a:spLocks noChangeArrowheads="1"/>
          </p:cNvSpPr>
          <p:nvPr/>
        </p:nvSpPr>
        <p:spPr bwMode="auto">
          <a:xfrm>
            <a:off x="1900238" y="2865438"/>
            <a:ext cx="1627187" cy="0"/>
          </a:xfrm>
          <a:prstGeom prst="rect">
            <a:avLst/>
          </a:prstGeom>
          <a:solidFill>
            <a:srgbClr val="E0E0E0"/>
          </a:solidFill>
          <a:ln w="9525">
            <a:noFill/>
            <a:miter lim="800000"/>
            <a:headEnd/>
            <a:tailEnd/>
          </a:ln>
        </p:spPr>
        <p:txBody>
          <a:bodyPr wrap="none">
            <a:spAutoFit/>
          </a:bodyPr>
          <a:lstStyle/>
          <a:p>
            <a:endParaRPr lang="zh-CN" altLang="en-US"/>
          </a:p>
        </p:txBody>
      </p:sp>
      <p:sp>
        <p:nvSpPr>
          <p:cNvPr id="411653" name="Rectangle 6"/>
          <p:cNvSpPr>
            <a:spLocks noChangeArrowheads="1"/>
          </p:cNvSpPr>
          <p:nvPr/>
        </p:nvSpPr>
        <p:spPr bwMode="auto">
          <a:xfrm>
            <a:off x="1900238" y="2865438"/>
            <a:ext cx="1627187" cy="0"/>
          </a:xfrm>
          <a:prstGeom prst="rect">
            <a:avLst/>
          </a:prstGeom>
          <a:solidFill>
            <a:srgbClr val="E0E0E0"/>
          </a:solidFill>
          <a:ln w="9525">
            <a:noFill/>
            <a:miter lim="800000"/>
            <a:headEnd/>
            <a:tailEnd/>
          </a:ln>
        </p:spPr>
        <p:txBody>
          <a:bodyPr wrap="none">
            <a:spAutoFit/>
          </a:bodyPr>
          <a:lstStyle/>
          <a:p>
            <a:endParaRPr lang="zh-CN" altLang="en-US"/>
          </a:p>
        </p:txBody>
      </p:sp>
      <p:sp>
        <p:nvSpPr>
          <p:cNvPr id="411654" name="Rectangle 7"/>
          <p:cNvSpPr>
            <a:spLocks noChangeArrowheads="1"/>
          </p:cNvSpPr>
          <p:nvPr/>
        </p:nvSpPr>
        <p:spPr bwMode="auto">
          <a:xfrm>
            <a:off x="1900238" y="2865438"/>
            <a:ext cx="1625600" cy="0"/>
          </a:xfrm>
          <a:prstGeom prst="rect">
            <a:avLst/>
          </a:prstGeom>
          <a:noFill/>
          <a:ln w="9525">
            <a:noFill/>
            <a:miter lim="800000"/>
            <a:headEnd/>
            <a:tailEnd/>
          </a:ln>
        </p:spPr>
        <p:txBody>
          <a:bodyPr wrap="none">
            <a:spAutoFit/>
          </a:bodyPr>
          <a:lstStyle/>
          <a:p>
            <a:endParaRPr lang="zh-CN" altLang="en-US"/>
          </a:p>
        </p:txBody>
      </p:sp>
      <p:sp>
        <p:nvSpPr>
          <p:cNvPr id="411655" name="Rectangle 8"/>
          <p:cNvSpPr>
            <a:spLocks noChangeArrowheads="1"/>
          </p:cNvSpPr>
          <p:nvPr/>
        </p:nvSpPr>
        <p:spPr bwMode="auto">
          <a:xfrm>
            <a:off x="1900238" y="2865438"/>
            <a:ext cx="1627187" cy="0"/>
          </a:xfrm>
          <a:prstGeom prst="rect">
            <a:avLst/>
          </a:prstGeom>
          <a:noFill/>
          <a:ln w="9525">
            <a:noFill/>
            <a:miter lim="800000"/>
            <a:headEnd/>
            <a:tailEnd/>
          </a:ln>
        </p:spPr>
        <p:txBody>
          <a:bodyPr wrap="none">
            <a:spAutoFit/>
          </a:bodyPr>
          <a:lstStyle/>
          <a:p>
            <a:endParaRPr lang="zh-CN" altLang="en-US"/>
          </a:p>
        </p:txBody>
      </p:sp>
      <p:sp>
        <p:nvSpPr>
          <p:cNvPr id="411656" name="Rectangle 9"/>
          <p:cNvSpPr>
            <a:spLocks noChangeArrowheads="1"/>
          </p:cNvSpPr>
          <p:nvPr/>
        </p:nvSpPr>
        <p:spPr bwMode="auto">
          <a:xfrm>
            <a:off x="1900238" y="2865438"/>
            <a:ext cx="1627187" cy="0"/>
          </a:xfrm>
          <a:prstGeom prst="rect">
            <a:avLst/>
          </a:prstGeom>
          <a:noFill/>
          <a:ln w="9525">
            <a:noFill/>
            <a:miter lim="800000"/>
            <a:headEnd/>
            <a:tailEnd/>
          </a:ln>
        </p:spPr>
        <p:txBody>
          <a:bodyPr wrap="none">
            <a:spAutoFit/>
          </a:bodyPr>
          <a:lstStyle/>
          <a:p>
            <a:endParaRPr lang="zh-CN" altLang="en-US"/>
          </a:p>
        </p:txBody>
      </p:sp>
      <p:sp>
        <p:nvSpPr>
          <p:cNvPr id="411657" name="Rectangle 10"/>
          <p:cNvSpPr>
            <a:spLocks noChangeArrowheads="1"/>
          </p:cNvSpPr>
          <p:nvPr/>
        </p:nvSpPr>
        <p:spPr bwMode="auto">
          <a:xfrm>
            <a:off x="1900238" y="2865438"/>
            <a:ext cx="1625600" cy="0"/>
          </a:xfrm>
          <a:prstGeom prst="rect">
            <a:avLst/>
          </a:prstGeom>
          <a:noFill/>
          <a:ln w="9525">
            <a:noFill/>
            <a:miter lim="800000"/>
            <a:headEnd/>
            <a:tailEnd/>
          </a:ln>
        </p:spPr>
        <p:txBody>
          <a:bodyPr wrap="none">
            <a:spAutoFit/>
          </a:bodyPr>
          <a:lstStyle/>
          <a:p>
            <a:endParaRPr lang="zh-CN" altLang="en-US"/>
          </a:p>
        </p:txBody>
      </p:sp>
      <p:sp>
        <p:nvSpPr>
          <p:cNvPr id="411658" name="Rectangle 11"/>
          <p:cNvSpPr>
            <a:spLocks noChangeArrowheads="1"/>
          </p:cNvSpPr>
          <p:nvPr/>
        </p:nvSpPr>
        <p:spPr bwMode="auto">
          <a:xfrm>
            <a:off x="1900238" y="2865438"/>
            <a:ext cx="1627187" cy="0"/>
          </a:xfrm>
          <a:prstGeom prst="rect">
            <a:avLst/>
          </a:prstGeom>
          <a:noFill/>
          <a:ln w="9525">
            <a:noFill/>
            <a:miter lim="800000"/>
            <a:headEnd/>
            <a:tailEnd/>
          </a:ln>
        </p:spPr>
        <p:txBody>
          <a:bodyPr wrap="none">
            <a:spAutoFit/>
          </a:bodyPr>
          <a:lstStyle/>
          <a:p>
            <a:endParaRPr lang="zh-CN" altLang="en-US"/>
          </a:p>
        </p:txBody>
      </p:sp>
      <p:sp>
        <p:nvSpPr>
          <p:cNvPr id="411659" name="Rectangle 12"/>
          <p:cNvSpPr>
            <a:spLocks noChangeArrowheads="1"/>
          </p:cNvSpPr>
          <p:nvPr/>
        </p:nvSpPr>
        <p:spPr bwMode="auto">
          <a:xfrm>
            <a:off x="1900238" y="2865438"/>
            <a:ext cx="1627187" cy="0"/>
          </a:xfrm>
          <a:prstGeom prst="rect">
            <a:avLst/>
          </a:prstGeom>
          <a:noFill/>
          <a:ln w="9525">
            <a:noFill/>
            <a:miter lim="800000"/>
            <a:headEnd/>
            <a:tailEnd/>
          </a:ln>
        </p:spPr>
        <p:txBody>
          <a:bodyPr wrap="none">
            <a:spAutoFit/>
          </a:bodyPr>
          <a:lstStyle/>
          <a:p>
            <a:endParaRPr lang="zh-CN" altLang="en-US"/>
          </a:p>
        </p:txBody>
      </p:sp>
      <p:sp>
        <p:nvSpPr>
          <p:cNvPr id="411660" name="Rectangle 13"/>
          <p:cNvSpPr>
            <a:spLocks noChangeArrowheads="1"/>
          </p:cNvSpPr>
          <p:nvPr/>
        </p:nvSpPr>
        <p:spPr bwMode="auto">
          <a:xfrm>
            <a:off x="1900238" y="2865438"/>
            <a:ext cx="1625600" cy="0"/>
          </a:xfrm>
          <a:prstGeom prst="rect">
            <a:avLst/>
          </a:prstGeom>
          <a:noFill/>
          <a:ln w="9525">
            <a:noFill/>
            <a:miter lim="800000"/>
            <a:headEnd/>
            <a:tailEnd/>
          </a:ln>
        </p:spPr>
        <p:txBody>
          <a:bodyPr wrap="none">
            <a:spAutoFit/>
          </a:bodyPr>
          <a:lstStyle/>
          <a:p>
            <a:endParaRPr lang="zh-CN" altLang="en-US"/>
          </a:p>
        </p:txBody>
      </p:sp>
      <p:sp>
        <p:nvSpPr>
          <p:cNvPr id="411661" name="Rectangle 14"/>
          <p:cNvSpPr>
            <a:spLocks noChangeArrowheads="1"/>
          </p:cNvSpPr>
          <p:nvPr/>
        </p:nvSpPr>
        <p:spPr bwMode="auto">
          <a:xfrm>
            <a:off x="1900238" y="2865438"/>
            <a:ext cx="1627187" cy="0"/>
          </a:xfrm>
          <a:prstGeom prst="rect">
            <a:avLst/>
          </a:prstGeom>
          <a:noFill/>
          <a:ln w="9525">
            <a:noFill/>
            <a:miter lim="800000"/>
            <a:headEnd/>
            <a:tailEnd/>
          </a:ln>
        </p:spPr>
        <p:txBody>
          <a:bodyPr wrap="none">
            <a:spAutoFit/>
          </a:bodyPr>
          <a:lstStyle/>
          <a:p>
            <a:endParaRPr lang="zh-CN" altLang="en-US"/>
          </a:p>
        </p:txBody>
      </p:sp>
      <p:sp>
        <p:nvSpPr>
          <p:cNvPr id="411662" name="Rectangle 15"/>
          <p:cNvSpPr>
            <a:spLocks noChangeArrowheads="1"/>
          </p:cNvSpPr>
          <p:nvPr/>
        </p:nvSpPr>
        <p:spPr bwMode="auto">
          <a:xfrm>
            <a:off x="1900238" y="2865438"/>
            <a:ext cx="1627187" cy="0"/>
          </a:xfrm>
          <a:prstGeom prst="rect">
            <a:avLst/>
          </a:prstGeom>
          <a:noFill/>
          <a:ln w="9525">
            <a:noFill/>
            <a:miter lim="800000"/>
            <a:headEnd/>
            <a:tailEnd/>
          </a:ln>
        </p:spPr>
        <p:txBody>
          <a:bodyPr wrap="none">
            <a:spAutoFit/>
          </a:bodyPr>
          <a:lstStyle/>
          <a:p>
            <a:endParaRPr lang="zh-CN" altLang="en-US"/>
          </a:p>
        </p:txBody>
      </p:sp>
      <p:graphicFrame>
        <p:nvGraphicFramePr>
          <p:cNvPr id="410682" name="Group 58"/>
          <p:cNvGraphicFramePr>
            <a:graphicFrameLocks noGrp="1"/>
          </p:cNvGraphicFramePr>
          <p:nvPr/>
        </p:nvGraphicFramePr>
        <p:xfrm>
          <a:off x="250825" y="2133600"/>
          <a:ext cx="6697663" cy="1830388"/>
        </p:xfrm>
        <a:graphic>
          <a:graphicData uri="http://schemas.openxmlformats.org/drawingml/2006/table">
            <a:tbl>
              <a:tblPr/>
              <a:tblGrid>
                <a:gridCol w="2232025"/>
                <a:gridCol w="2232025"/>
                <a:gridCol w="2233613"/>
              </a:tblGrid>
              <a:tr h="609600">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价值</a:t>
                      </a:r>
                      <a:endParaRPr kumimoji="0" lang="zh-CN" altLang="en-US" sz="18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混合型</a:t>
                      </a:r>
                      <a:endParaRPr kumimoji="0" lang="zh-CN" altLang="en-US" sz="18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成长型</a:t>
                      </a:r>
                      <a:endParaRPr kumimoji="0" lang="zh-CN" altLang="en-US" sz="18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39687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大盘价值</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大盘混合</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大盘成长</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中盘价值</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中盘混合</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中盘成长</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小盘价值</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小盘混合</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小盘成长</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11685" name="Rectangle 38"/>
          <p:cNvSpPr>
            <a:spLocks noChangeArrowheads="1"/>
          </p:cNvSpPr>
          <p:nvPr/>
        </p:nvSpPr>
        <p:spPr bwMode="auto">
          <a:xfrm>
            <a:off x="2135188" y="4264025"/>
            <a:ext cx="3448050" cy="366713"/>
          </a:xfrm>
          <a:prstGeom prst="rect">
            <a:avLst/>
          </a:prstGeom>
          <a:noFill/>
          <a:ln w="9525">
            <a:noFill/>
            <a:miter lim="800000"/>
            <a:headEnd/>
            <a:tailEnd/>
          </a:ln>
        </p:spPr>
        <p:txBody>
          <a:bodyPr wrap="none" anchor="ctr">
            <a:spAutoFit/>
          </a:bodyPr>
          <a:lstStyle/>
          <a:p>
            <a:pPr algn="ctr"/>
            <a:r>
              <a:rPr lang="zh-CN" altLang="en-US">
                <a:ea typeface="黑体" pitchFamily="49" charset="-122"/>
              </a:rPr>
              <a:t>表 夏普收益率基础投资风格鉴别</a:t>
            </a:r>
          </a:p>
        </p:txBody>
      </p:sp>
      <p:sp>
        <p:nvSpPr>
          <p:cNvPr id="411686" name="Rectangle 39"/>
          <p:cNvSpPr>
            <a:spLocks noChangeArrowheads="1"/>
          </p:cNvSpPr>
          <p:nvPr/>
        </p:nvSpPr>
        <p:spPr bwMode="auto">
          <a:xfrm>
            <a:off x="1785938" y="2963863"/>
            <a:ext cx="2439987" cy="0"/>
          </a:xfrm>
          <a:prstGeom prst="rect">
            <a:avLst/>
          </a:prstGeom>
          <a:solidFill>
            <a:srgbClr val="E0E0E0"/>
          </a:solidFill>
          <a:ln w="9525">
            <a:noFill/>
            <a:miter lim="800000"/>
            <a:headEnd/>
            <a:tailEnd/>
          </a:ln>
        </p:spPr>
        <p:txBody>
          <a:bodyPr wrap="none">
            <a:spAutoFit/>
          </a:bodyPr>
          <a:lstStyle/>
          <a:p>
            <a:endParaRPr lang="zh-CN" altLang="en-US"/>
          </a:p>
        </p:txBody>
      </p:sp>
      <p:sp>
        <p:nvSpPr>
          <p:cNvPr id="411687" name="Rectangle 40"/>
          <p:cNvSpPr>
            <a:spLocks noChangeArrowheads="1"/>
          </p:cNvSpPr>
          <p:nvPr/>
        </p:nvSpPr>
        <p:spPr bwMode="auto">
          <a:xfrm>
            <a:off x="1785938" y="2963863"/>
            <a:ext cx="2439987" cy="0"/>
          </a:xfrm>
          <a:prstGeom prst="rect">
            <a:avLst/>
          </a:prstGeom>
          <a:solidFill>
            <a:srgbClr val="E0E0E0"/>
          </a:solidFill>
          <a:ln w="9525">
            <a:noFill/>
            <a:miter lim="800000"/>
            <a:headEnd/>
            <a:tailEnd/>
          </a:ln>
        </p:spPr>
        <p:txBody>
          <a:bodyPr wrap="none">
            <a:spAutoFit/>
          </a:bodyPr>
          <a:lstStyle/>
          <a:p>
            <a:endParaRPr lang="zh-CN" altLang="en-US"/>
          </a:p>
        </p:txBody>
      </p:sp>
      <p:sp>
        <p:nvSpPr>
          <p:cNvPr id="411688" name="Rectangle 41"/>
          <p:cNvSpPr>
            <a:spLocks noChangeArrowheads="1"/>
          </p:cNvSpPr>
          <p:nvPr/>
        </p:nvSpPr>
        <p:spPr bwMode="auto">
          <a:xfrm>
            <a:off x="1785938" y="2963863"/>
            <a:ext cx="2439987" cy="0"/>
          </a:xfrm>
          <a:prstGeom prst="rect">
            <a:avLst/>
          </a:prstGeom>
          <a:noFill/>
          <a:ln w="9525">
            <a:noFill/>
            <a:miter lim="800000"/>
            <a:headEnd/>
            <a:tailEnd/>
          </a:ln>
        </p:spPr>
        <p:txBody>
          <a:bodyPr wrap="none" anchor="ctr">
            <a:spAutoFit/>
          </a:bodyPr>
          <a:lstStyle/>
          <a:p>
            <a:endParaRPr lang="zh-CN" altLang="en-US"/>
          </a:p>
        </p:txBody>
      </p:sp>
      <p:sp>
        <p:nvSpPr>
          <p:cNvPr id="411689" name="Rectangle 42"/>
          <p:cNvSpPr>
            <a:spLocks noChangeArrowheads="1"/>
          </p:cNvSpPr>
          <p:nvPr/>
        </p:nvSpPr>
        <p:spPr bwMode="auto">
          <a:xfrm>
            <a:off x="1785938" y="2963863"/>
            <a:ext cx="2439987" cy="0"/>
          </a:xfrm>
          <a:prstGeom prst="rect">
            <a:avLst/>
          </a:prstGeom>
          <a:noFill/>
          <a:ln w="9525">
            <a:noFill/>
            <a:miter lim="800000"/>
            <a:headEnd/>
            <a:tailEnd/>
          </a:ln>
        </p:spPr>
        <p:txBody>
          <a:bodyPr wrap="none">
            <a:spAutoFit/>
          </a:bodyPr>
          <a:lstStyle/>
          <a:p>
            <a:endParaRPr lang="zh-CN" altLang="en-US"/>
          </a:p>
        </p:txBody>
      </p:sp>
      <p:sp>
        <p:nvSpPr>
          <p:cNvPr id="411690" name="Rectangle 43"/>
          <p:cNvSpPr>
            <a:spLocks noChangeArrowheads="1"/>
          </p:cNvSpPr>
          <p:nvPr/>
        </p:nvSpPr>
        <p:spPr bwMode="auto">
          <a:xfrm>
            <a:off x="1785938" y="2963863"/>
            <a:ext cx="2439987" cy="0"/>
          </a:xfrm>
          <a:prstGeom prst="rect">
            <a:avLst/>
          </a:prstGeom>
          <a:noFill/>
          <a:ln w="9525">
            <a:noFill/>
            <a:miter lim="800000"/>
            <a:headEnd/>
            <a:tailEnd/>
          </a:ln>
        </p:spPr>
        <p:txBody>
          <a:bodyPr wrap="none" anchor="ctr">
            <a:spAutoFit/>
          </a:bodyPr>
          <a:lstStyle/>
          <a:p>
            <a:endParaRPr lang="zh-CN" altLang="en-US"/>
          </a:p>
        </p:txBody>
      </p:sp>
      <p:graphicFrame>
        <p:nvGraphicFramePr>
          <p:cNvPr id="410685" name="Group 61"/>
          <p:cNvGraphicFramePr>
            <a:graphicFrameLocks noGrp="1"/>
          </p:cNvGraphicFramePr>
          <p:nvPr/>
        </p:nvGraphicFramePr>
        <p:xfrm>
          <a:off x="395288" y="4868863"/>
          <a:ext cx="6481762" cy="1414462"/>
        </p:xfrm>
        <a:graphic>
          <a:graphicData uri="http://schemas.openxmlformats.org/drawingml/2006/table">
            <a:tbl>
              <a:tblPr/>
              <a:tblGrid>
                <a:gridCol w="3241675"/>
                <a:gridCol w="3240087"/>
              </a:tblGrid>
              <a:tr h="576263">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股票</a:t>
                      </a:r>
                      <a:endParaRPr kumimoji="0" lang="zh-CN" altLang="en-US" sz="18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风格</a:t>
                      </a:r>
                      <a:endParaRPr kumimoji="0" lang="zh-CN" altLang="en-US" sz="18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标普</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500</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成分股</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成长股</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7350">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非标普</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500</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成分股</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小市值股</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3" name="标题 1"/>
          <p:cNvSpPr>
            <a:spLocks noGrp="1"/>
          </p:cNvSpPr>
          <p:nvPr>
            <p:ph type="title"/>
          </p:nvPr>
        </p:nvSpPr>
        <p:spPr/>
        <p:txBody>
          <a:bodyPr/>
          <a:lstStyle/>
          <a:p>
            <a:r>
              <a:rPr lang="zh-CN" altLang="en-US" smtClean="0"/>
              <a:t>风格轮动</a:t>
            </a:r>
          </a:p>
        </p:txBody>
      </p:sp>
      <p:sp>
        <p:nvSpPr>
          <p:cNvPr id="412674" name="内容占位符 2"/>
          <p:cNvSpPr>
            <a:spLocks noGrp="1"/>
          </p:cNvSpPr>
          <p:nvPr>
            <p:ph idx="1"/>
          </p:nvPr>
        </p:nvSpPr>
        <p:spPr>
          <a:xfrm>
            <a:off x="611188" y="1628775"/>
            <a:ext cx="8153400" cy="4498975"/>
          </a:xfrm>
        </p:spPr>
        <p:txBody>
          <a:bodyPr/>
          <a:lstStyle/>
          <a:p>
            <a:r>
              <a:rPr lang="en-US" altLang="zh-CN" sz="2400" b="1" smtClean="0"/>
              <a:t>2</a:t>
            </a:r>
            <a:r>
              <a:rPr lang="zh-CN" altLang="zh-CN" sz="2400" b="1" smtClean="0"/>
              <a:t>．经济解释</a:t>
            </a:r>
          </a:p>
          <a:p>
            <a:r>
              <a:rPr lang="zh-CN" altLang="zh-CN" sz="2400" smtClean="0"/>
              <a:t>（</a:t>
            </a:r>
            <a:r>
              <a:rPr lang="en-US" altLang="zh-CN" sz="2400" smtClean="0"/>
              <a:t>1</a:t>
            </a:r>
            <a:r>
              <a:rPr lang="zh-CN" altLang="zh-CN" sz="2400" smtClean="0"/>
              <a:t>）经济周期。宏观经济表现强劲时，小市值公司有一个较好的发展环境，小盘股表现突出的概率高于大盘股。而当经济走弱时，投资者可能会倾向于选择大盘股，起到防御作用。</a:t>
            </a:r>
            <a:endParaRPr lang="en-US" altLang="zh-CN" sz="2400" smtClean="0"/>
          </a:p>
          <a:p>
            <a:r>
              <a:rPr lang="zh-CN" altLang="zh-CN" sz="2400" smtClean="0"/>
              <a:t>（</a:t>
            </a:r>
            <a:r>
              <a:rPr lang="en-US" altLang="zh-CN" sz="2400" smtClean="0"/>
              <a:t>2</a:t>
            </a:r>
            <a:r>
              <a:rPr lang="zh-CN" altLang="zh-CN" sz="2400" smtClean="0"/>
              <a:t>）反应过度</a:t>
            </a:r>
            <a:r>
              <a:rPr lang="en-US" altLang="zh-CN" sz="2400" b="1" smtClean="0"/>
              <a:t>/</a:t>
            </a:r>
            <a:r>
              <a:rPr lang="zh-CN" altLang="zh-CN" sz="2400" smtClean="0"/>
              <a:t>不足。</a:t>
            </a:r>
            <a:r>
              <a:rPr lang="en-US" altLang="zh-CN" sz="2400" smtClean="0"/>
              <a:t>Fama and French</a:t>
            </a:r>
            <a:r>
              <a:rPr lang="zh-CN" altLang="zh-CN" sz="2400" smtClean="0"/>
              <a:t>（</a:t>
            </a:r>
            <a:r>
              <a:rPr lang="en-US" altLang="zh-CN" sz="2400" smtClean="0"/>
              <a:t>1995</a:t>
            </a:r>
            <a:r>
              <a:rPr lang="zh-CN" altLang="zh-CN" sz="2400" smtClean="0"/>
              <a:t>）认为风格的周期性轮换是由于投资者的趋势追逐特性造成的。当某类风格的股票在某段时间内具有较好走势时，趋势投资者就会增加对该风格资产的投资，风格走势得以延续。但过度反应会使得该种风格的股票积累过多风险，泡沫最终破灭，形成了不同风格的周期性表现。</a:t>
            </a:r>
          </a:p>
          <a:p>
            <a:endParaRPr lang="zh-CN" altLang="en-US" sz="240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7" name="Rectangle 2"/>
          <p:cNvSpPr>
            <a:spLocks noGrp="1"/>
          </p:cNvSpPr>
          <p:nvPr>
            <p:ph type="title" idx="4294967295"/>
          </p:nvPr>
        </p:nvSpPr>
        <p:spPr>
          <a:xfrm>
            <a:off x="323850" y="333375"/>
            <a:ext cx="8540750" cy="771525"/>
          </a:xfrm>
        </p:spPr>
        <p:txBody>
          <a:bodyPr/>
          <a:lstStyle/>
          <a:p>
            <a:r>
              <a:rPr lang="zh-CN" altLang="en-US" smtClean="0"/>
              <a:t>风格轮动</a:t>
            </a:r>
          </a:p>
        </p:txBody>
      </p:sp>
      <p:sp>
        <p:nvSpPr>
          <p:cNvPr id="413698" name="Rectangle 4"/>
          <p:cNvSpPr>
            <a:spLocks noChangeArrowheads="1"/>
          </p:cNvSpPr>
          <p:nvPr/>
        </p:nvSpPr>
        <p:spPr bwMode="auto">
          <a:xfrm>
            <a:off x="2771775" y="5876925"/>
            <a:ext cx="3378200" cy="369888"/>
          </a:xfrm>
          <a:prstGeom prst="rect">
            <a:avLst/>
          </a:prstGeom>
          <a:noFill/>
          <a:ln w="9525">
            <a:noFill/>
            <a:miter lim="800000"/>
            <a:headEnd/>
            <a:tailEnd/>
          </a:ln>
        </p:spPr>
        <p:txBody>
          <a:bodyPr wrap="none" anchor="ctr">
            <a:spAutoFit/>
          </a:bodyPr>
          <a:lstStyle/>
          <a:p>
            <a:pPr algn="ctr"/>
            <a:r>
              <a:rPr lang="zh-CN" altLang="en-US"/>
              <a:t>图 </a:t>
            </a:r>
            <a:r>
              <a:rPr lang="en-US" altLang="zh-CN"/>
              <a:t>  </a:t>
            </a:r>
            <a:r>
              <a:rPr lang="zh-CN" altLang="en-US"/>
              <a:t>盈利预期生命循环周期模型</a:t>
            </a:r>
          </a:p>
        </p:txBody>
      </p:sp>
      <p:pic>
        <p:nvPicPr>
          <p:cNvPr id="413699" name="Picture 1" descr="2-2"/>
          <p:cNvPicPr>
            <a:picLocks noChangeAspect="1" noChangeArrowheads="1"/>
          </p:cNvPicPr>
          <p:nvPr/>
        </p:nvPicPr>
        <p:blipFill>
          <a:blip r:embed="rId2"/>
          <a:srcRect/>
          <a:stretch>
            <a:fillRect/>
          </a:stretch>
        </p:blipFill>
        <p:spPr bwMode="auto">
          <a:xfrm>
            <a:off x="179388" y="1196975"/>
            <a:ext cx="7632700" cy="4549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1" name="Rectangle 2"/>
          <p:cNvSpPr>
            <a:spLocks noGrp="1"/>
          </p:cNvSpPr>
          <p:nvPr>
            <p:ph type="title" idx="4294967295"/>
          </p:nvPr>
        </p:nvSpPr>
        <p:spPr>
          <a:xfrm>
            <a:off x="298450" y="228600"/>
            <a:ext cx="8540750" cy="947738"/>
          </a:xfrm>
        </p:spPr>
        <p:txBody>
          <a:bodyPr/>
          <a:lstStyle/>
          <a:p>
            <a:r>
              <a:rPr lang="zh-CN" altLang="en-US" smtClean="0"/>
              <a:t>风格轮动</a:t>
            </a:r>
          </a:p>
        </p:txBody>
      </p:sp>
      <p:sp>
        <p:nvSpPr>
          <p:cNvPr id="414722" name="Rectangle 3"/>
          <p:cNvSpPr>
            <a:spLocks noGrp="1"/>
          </p:cNvSpPr>
          <p:nvPr>
            <p:ph type="body" idx="4294967295"/>
          </p:nvPr>
        </p:nvSpPr>
        <p:spPr>
          <a:xfrm>
            <a:off x="301625" y="1557338"/>
            <a:ext cx="8540750" cy="4824412"/>
          </a:xfrm>
        </p:spPr>
        <p:txBody>
          <a:bodyPr/>
          <a:lstStyle/>
          <a:p>
            <a:pPr>
              <a:lnSpc>
                <a:spcPct val="90000"/>
              </a:lnSpc>
            </a:pPr>
            <a:r>
              <a:rPr lang="zh-CN" altLang="en-US" sz="2400" smtClean="0"/>
              <a:t>风格转换策略模型实际上是在建立了一系</a:t>
            </a:r>
            <a:r>
              <a:rPr lang="en-US" altLang="zh-CN" sz="2400" smtClean="0"/>
              <a:t/>
            </a:r>
            <a:br>
              <a:rPr lang="en-US" altLang="zh-CN" sz="2400" smtClean="0"/>
            </a:br>
            <a:r>
              <a:rPr lang="zh-CN" altLang="en-US" sz="2400" smtClean="0"/>
              <a:t>列基本预测变量的基础上，寻找一个适用</a:t>
            </a:r>
            <a:r>
              <a:rPr lang="en-US" altLang="zh-CN" sz="2400" smtClean="0"/>
              <a:t/>
            </a:r>
            <a:br>
              <a:rPr lang="en-US" altLang="zh-CN" sz="2400" smtClean="0"/>
            </a:br>
            <a:r>
              <a:rPr lang="zh-CN" altLang="en-US" sz="2400" smtClean="0"/>
              <a:t>于风格转换的合理模型。主要有以下</a:t>
            </a:r>
            <a:r>
              <a:rPr lang="en-US" altLang="zh-CN" sz="2400" smtClean="0"/>
              <a:t>3</a:t>
            </a:r>
            <a:r>
              <a:rPr lang="zh-CN" altLang="en-US" sz="2400" smtClean="0"/>
              <a:t>类</a:t>
            </a:r>
            <a:r>
              <a:rPr lang="en-US" altLang="zh-CN" sz="2400" smtClean="0"/>
              <a:t/>
            </a:r>
            <a:br>
              <a:rPr lang="en-US" altLang="zh-CN" sz="2400" smtClean="0"/>
            </a:br>
            <a:r>
              <a:rPr lang="zh-CN" altLang="en-US" sz="2400" smtClean="0"/>
              <a:t>方法：</a:t>
            </a:r>
          </a:p>
          <a:p>
            <a:pPr>
              <a:lnSpc>
                <a:spcPct val="90000"/>
              </a:lnSpc>
            </a:pPr>
            <a:r>
              <a:rPr lang="zh-CN" altLang="en-US" sz="2400" smtClean="0"/>
              <a:t>（</a:t>
            </a:r>
            <a:r>
              <a:rPr lang="en-US" altLang="zh-CN" sz="2400" smtClean="0"/>
              <a:t>1</a:t>
            </a:r>
            <a:r>
              <a:rPr lang="zh-CN" altLang="en-US" sz="2400" smtClean="0"/>
              <a:t>）将风格相对收益率对相关变量进行回归。但由于建立精确关系较为困难，因此这种方法基本被排除。</a:t>
            </a:r>
          </a:p>
          <a:p>
            <a:pPr>
              <a:lnSpc>
                <a:spcPct val="90000"/>
              </a:lnSpc>
            </a:pPr>
            <a:r>
              <a:rPr lang="zh-CN" altLang="en-US" sz="2400" smtClean="0"/>
              <a:t>（</a:t>
            </a:r>
            <a:r>
              <a:rPr lang="en-US" altLang="zh-CN" sz="2400" smtClean="0"/>
              <a:t>2</a:t>
            </a:r>
            <a:r>
              <a:rPr lang="zh-CN" altLang="en-US" sz="2400" smtClean="0"/>
              <a:t>）</a:t>
            </a:r>
            <a:r>
              <a:rPr lang="en-US" altLang="zh-CN" sz="2400" smtClean="0"/>
              <a:t>Markov Switch </a:t>
            </a:r>
            <a:r>
              <a:rPr lang="zh-CN" altLang="en-US" sz="2400" smtClean="0"/>
              <a:t>模型。该模型主要关注相对收益率的历史表现（按照</a:t>
            </a:r>
            <a:r>
              <a:rPr lang="en-US" altLang="zh-CN" sz="2400" smtClean="0"/>
              <a:t>Levist</a:t>
            </a:r>
            <a:r>
              <a:rPr lang="zh-CN" altLang="en-US" sz="2400" smtClean="0"/>
              <a:t>的变量分类办法，这些指标主要是技术变量），并不关注其他基本经济变量，因此这种方法可能遗漏了很多可用信息。</a:t>
            </a:r>
          </a:p>
          <a:p>
            <a:pPr>
              <a:lnSpc>
                <a:spcPct val="90000"/>
              </a:lnSpc>
            </a:pPr>
            <a:r>
              <a:rPr lang="zh-CN" altLang="en-US" sz="2400" smtClean="0"/>
              <a:t>（</a:t>
            </a:r>
            <a:r>
              <a:rPr lang="en-US" altLang="zh-CN" sz="2400" smtClean="0"/>
              <a:t>3</a:t>
            </a:r>
            <a:r>
              <a:rPr lang="zh-CN" altLang="en-US" sz="2400" smtClean="0"/>
              <a:t>）</a:t>
            </a:r>
            <a:r>
              <a:rPr lang="en-US" altLang="zh-CN" sz="2400" smtClean="0"/>
              <a:t>Logistic </a:t>
            </a:r>
            <a:r>
              <a:rPr lang="zh-CN" altLang="en-US" sz="2400" smtClean="0"/>
              <a:t>概率模型。在任意时点，风格转换的结果无非有两种，即转换或不转换。如果预期下期某类风格占优，则将现有风格转化为占优的风格。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idx="4294967295"/>
          </p:nvPr>
        </p:nvSpPr>
        <p:spPr>
          <a:xfrm>
            <a:off x="323850" y="333375"/>
            <a:ext cx="8540750" cy="844550"/>
          </a:xfrm>
        </p:spPr>
        <p:txBody>
          <a:bodyPr/>
          <a:lstStyle/>
          <a:p>
            <a:r>
              <a:rPr lang="zh-CN" altLang="en-US" smtClean="0"/>
              <a:t>内容提要</a:t>
            </a:r>
          </a:p>
        </p:txBody>
      </p:sp>
      <p:sp>
        <p:nvSpPr>
          <p:cNvPr id="18434" name="Rectangle 3"/>
          <p:cNvSpPr>
            <a:spLocks noGrp="1"/>
          </p:cNvSpPr>
          <p:nvPr>
            <p:ph type="body" idx="4294967295"/>
          </p:nvPr>
        </p:nvSpPr>
        <p:spPr>
          <a:xfrm>
            <a:off x="301625" y="1196975"/>
            <a:ext cx="8540750" cy="4902200"/>
          </a:xfrm>
        </p:spPr>
        <p:txBody>
          <a:bodyPr/>
          <a:lstStyle/>
          <a:p>
            <a:pPr>
              <a:lnSpc>
                <a:spcPct val="90000"/>
              </a:lnSpc>
            </a:pPr>
            <a:r>
              <a:rPr lang="zh-CN" altLang="en-US" sz="2800" smtClean="0"/>
              <a:t>量化选股概述</a:t>
            </a:r>
          </a:p>
          <a:p>
            <a:pPr>
              <a:lnSpc>
                <a:spcPct val="90000"/>
              </a:lnSpc>
            </a:pPr>
            <a:r>
              <a:rPr lang="zh-CN" altLang="en-US" sz="2800" smtClean="0"/>
              <a:t>多因子模型</a:t>
            </a:r>
          </a:p>
          <a:p>
            <a:pPr>
              <a:lnSpc>
                <a:spcPct val="90000"/>
              </a:lnSpc>
            </a:pPr>
            <a:r>
              <a:rPr lang="zh-CN" altLang="en-US" sz="2800" smtClean="0"/>
              <a:t>风格轮动模型</a:t>
            </a:r>
          </a:p>
          <a:p>
            <a:pPr>
              <a:lnSpc>
                <a:spcPct val="90000"/>
              </a:lnSpc>
            </a:pPr>
            <a:r>
              <a:rPr lang="zh-CN" altLang="en-US" sz="2800" smtClean="0"/>
              <a:t>行业轮动模型</a:t>
            </a:r>
          </a:p>
          <a:p>
            <a:pPr>
              <a:lnSpc>
                <a:spcPct val="90000"/>
              </a:lnSpc>
            </a:pPr>
            <a:r>
              <a:rPr lang="zh-CN" altLang="en-US" sz="2800" smtClean="0"/>
              <a:t>资金流模型</a:t>
            </a:r>
          </a:p>
          <a:p>
            <a:pPr>
              <a:lnSpc>
                <a:spcPct val="90000"/>
              </a:lnSpc>
            </a:pPr>
            <a:r>
              <a:rPr lang="zh-CN" altLang="en-US" sz="2800" smtClean="0"/>
              <a:t>动量翻转模型</a:t>
            </a:r>
          </a:p>
          <a:p>
            <a:pPr>
              <a:lnSpc>
                <a:spcPct val="90000"/>
              </a:lnSpc>
            </a:pPr>
            <a:r>
              <a:rPr lang="zh-CN" altLang="en-US" sz="2800" smtClean="0"/>
              <a:t>一致预期模型</a:t>
            </a:r>
          </a:p>
          <a:p>
            <a:pPr>
              <a:lnSpc>
                <a:spcPct val="90000"/>
              </a:lnSpc>
            </a:pPr>
            <a:r>
              <a:rPr lang="zh-CN" altLang="en-US" sz="2800" smtClean="0"/>
              <a:t>趋势追踪模型</a:t>
            </a:r>
          </a:p>
          <a:p>
            <a:pPr>
              <a:lnSpc>
                <a:spcPct val="90000"/>
              </a:lnSpc>
            </a:pPr>
            <a:r>
              <a:rPr lang="zh-CN" altLang="en-US" sz="2800" smtClean="0"/>
              <a:t>筹码选股模型</a:t>
            </a:r>
          </a:p>
          <a:p>
            <a:pPr>
              <a:lnSpc>
                <a:spcPct val="90000"/>
              </a:lnSpc>
            </a:pPr>
            <a:endParaRPr lang="zh-CN" altLang="en-US" sz="2800" smtClean="0"/>
          </a:p>
          <a:p>
            <a:pPr>
              <a:lnSpc>
                <a:spcPct val="90000"/>
              </a:lnSpc>
            </a:pPr>
            <a:endParaRPr lang="zh-CN" altLang="en-US" sz="2800" smtClean="0"/>
          </a:p>
          <a:p>
            <a:pPr>
              <a:lnSpc>
                <a:spcPct val="90000"/>
              </a:lnSpc>
            </a:pPr>
            <a:endParaRPr lang="zh-CN" altLang="en-US" sz="280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标题 1"/>
          <p:cNvSpPr>
            <a:spLocks noGrp="1"/>
          </p:cNvSpPr>
          <p:nvPr>
            <p:ph type="title"/>
          </p:nvPr>
        </p:nvSpPr>
        <p:spPr/>
        <p:txBody>
          <a:bodyPr/>
          <a:lstStyle/>
          <a:p>
            <a:r>
              <a:rPr lang="zh-CN" altLang="en-US" smtClean="0"/>
              <a:t>风格轮动</a:t>
            </a:r>
          </a:p>
        </p:txBody>
      </p:sp>
      <p:sp>
        <p:nvSpPr>
          <p:cNvPr id="493571" name="内容占位符 2"/>
          <p:cNvSpPr>
            <a:spLocks noGrp="1"/>
          </p:cNvSpPr>
          <p:nvPr>
            <p:ph idx="1"/>
          </p:nvPr>
        </p:nvSpPr>
        <p:spPr>
          <a:xfrm>
            <a:off x="468313" y="3789363"/>
            <a:ext cx="8153400" cy="2160587"/>
          </a:xfrm>
        </p:spPr>
        <p:txBody>
          <a:bodyPr/>
          <a:lstStyle/>
          <a:p>
            <a:r>
              <a:rPr lang="zh-CN" altLang="en-US" sz="2400" smtClean="0"/>
              <a:t>（</a:t>
            </a:r>
            <a:r>
              <a:rPr lang="en-US" altLang="zh-CN" sz="2400" smtClean="0"/>
              <a:t>1</a:t>
            </a:r>
            <a:r>
              <a:rPr lang="zh-CN" altLang="en-US" sz="2400" smtClean="0"/>
              <a:t>）</a:t>
            </a:r>
            <a:r>
              <a:rPr lang="zh-CN" altLang="zh-CN" sz="2400" smtClean="0"/>
              <a:t>如果构建期后一月份的某风格（如价值股）收益率大于另一风格（如成长股）收益率，则</a:t>
            </a:r>
            <a:r>
              <a:rPr lang="en-US" altLang="zh-CN" sz="2400" i="1" smtClean="0"/>
              <a:t>y</a:t>
            </a:r>
            <a:r>
              <a:rPr lang="en-US" altLang="zh-CN" sz="2400" i="1" baseline="-25000" smtClean="0"/>
              <a:t>t</a:t>
            </a:r>
            <a:r>
              <a:rPr lang="en-US" altLang="zh-CN" sz="2400" baseline="-25000" smtClean="0"/>
              <a:t>+1</a:t>
            </a:r>
            <a:r>
              <a:rPr lang="en-US" altLang="zh-CN" sz="2400" smtClean="0"/>
              <a:t>=1</a:t>
            </a:r>
            <a:r>
              <a:rPr lang="zh-CN" altLang="zh-CN" sz="2400" smtClean="0"/>
              <a:t>，否则</a:t>
            </a:r>
            <a:r>
              <a:rPr lang="en-US" altLang="zh-CN" sz="2400" i="1" smtClean="0"/>
              <a:t>y</a:t>
            </a:r>
            <a:r>
              <a:rPr lang="en-US" altLang="zh-CN" sz="2400" i="1" baseline="-25000" smtClean="0"/>
              <a:t>t</a:t>
            </a:r>
            <a:r>
              <a:rPr lang="en-US" altLang="zh-CN" sz="2400" baseline="-25000" smtClean="0"/>
              <a:t>+1</a:t>
            </a:r>
            <a:r>
              <a:rPr lang="en-US" altLang="zh-CN" sz="2400" smtClean="0"/>
              <a:t>=0</a:t>
            </a:r>
            <a:r>
              <a:rPr lang="zh-CN" altLang="zh-CN" sz="2400" smtClean="0"/>
              <a:t>。</a:t>
            </a:r>
            <a:endParaRPr lang="en-US" altLang="zh-CN" sz="2400" smtClean="0"/>
          </a:p>
          <a:p>
            <a:r>
              <a:rPr lang="zh-CN" altLang="en-US" sz="2400" smtClean="0"/>
              <a:t>（</a:t>
            </a:r>
            <a:r>
              <a:rPr lang="en-US" altLang="zh-CN" sz="2400" smtClean="0"/>
              <a:t>2</a:t>
            </a:r>
            <a:r>
              <a:rPr lang="zh-CN" altLang="en-US" sz="2400" smtClean="0"/>
              <a:t>）</a:t>
            </a:r>
            <a:r>
              <a:rPr lang="zh-CN" altLang="zh-CN" sz="2400" smtClean="0"/>
              <a:t>建立递归预测方法，当构建期往后延伸时，则形成时间序列</a:t>
            </a:r>
            <a:r>
              <a:rPr lang="en-US" altLang="zh-CN" sz="2400" i="1" smtClean="0"/>
              <a:t>y</a:t>
            </a:r>
            <a:r>
              <a:rPr lang="en-US" altLang="zh-CN" sz="2400" baseline="-25000" smtClean="0"/>
              <a:t>1</a:t>
            </a:r>
            <a:r>
              <a:rPr lang="en-US" altLang="zh-CN" sz="2400" smtClean="0"/>
              <a:t>, </a:t>
            </a:r>
            <a:r>
              <a:rPr lang="en-US" altLang="zh-CN" sz="2400" i="1" smtClean="0"/>
              <a:t>y</a:t>
            </a:r>
            <a:r>
              <a:rPr lang="en-US" altLang="zh-CN" sz="2400" baseline="-25000" smtClean="0"/>
              <a:t>2</a:t>
            </a:r>
            <a:r>
              <a:rPr lang="en-US" altLang="zh-CN" sz="2400" smtClean="0"/>
              <a:t>,</a:t>
            </a:r>
            <a:r>
              <a:rPr lang="zh-CN" altLang="zh-CN" sz="2400" smtClean="0"/>
              <a:t>…</a:t>
            </a:r>
            <a:r>
              <a:rPr lang="en-US" altLang="zh-CN" sz="2400" smtClean="0"/>
              <a:t>,</a:t>
            </a:r>
            <a:r>
              <a:rPr lang="en-US" altLang="zh-CN" sz="2400" i="1" smtClean="0"/>
              <a:t>Y</a:t>
            </a:r>
            <a:r>
              <a:rPr lang="en-US" altLang="zh-CN" sz="2400" i="1" baseline="-25000" smtClean="0"/>
              <a:t>T</a:t>
            </a:r>
            <a:endParaRPr lang="zh-CN" altLang="en-US" sz="2400" smtClean="0"/>
          </a:p>
        </p:txBody>
      </p:sp>
      <p:sp>
        <p:nvSpPr>
          <p:cNvPr id="49357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93569" name="Object 1"/>
          <p:cNvGraphicFramePr>
            <a:graphicFrameLocks noChangeAspect="1"/>
          </p:cNvGraphicFramePr>
          <p:nvPr/>
        </p:nvGraphicFramePr>
        <p:xfrm>
          <a:off x="1187450" y="1844675"/>
          <a:ext cx="5478463" cy="1223963"/>
        </p:xfrm>
        <a:graphic>
          <a:graphicData uri="http://schemas.openxmlformats.org/presentationml/2006/ole">
            <p:oleObj spid="_x0000_s493569" name="公式" r:id="rId3" imgW="1701800" imgH="381000" progId="Equation.3">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3" name="Rectangle 2"/>
          <p:cNvSpPr>
            <a:spLocks noGrp="1"/>
          </p:cNvSpPr>
          <p:nvPr>
            <p:ph type="title" idx="4294967295"/>
          </p:nvPr>
        </p:nvSpPr>
        <p:spPr>
          <a:xfrm>
            <a:off x="323850" y="333375"/>
            <a:ext cx="8540750" cy="844550"/>
          </a:xfrm>
        </p:spPr>
        <p:txBody>
          <a:bodyPr/>
          <a:lstStyle/>
          <a:p>
            <a:r>
              <a:rPr lang="zh-CN" altLang="en-US" smtClean="0"/>
              <a:t>风格轮动</a:t>
            </a:r>
          </a:p>
        </p:txBody>
      </p:sp>
      <p:sp>
        <p:nvSpPr>
          <p:cNvPr id="494594" name="Rectangle 3"/>
          <p:cNvSpPr>
            <a:spLocks noGrp="1"/>
          </p:cNvSpPr>
          <p:nvPr>
            <p:ph type="body" idx="4294967295"/>
          </p:nvPr>
        </p:nvSpPr>
        <p:spPr>
          <a:xfrm>
            <a:off x="301625" y="1484313"/>
            <a:ext cx="8540750" cy="4897437"/>
          </a:xfrm>
        </p:spPr>
        <p:txBody>
          <a:bodyPr/>
          <a:lstStyle/>
          <a:p>
            <a:pPr>
              <a:lnSpc>
                <a:spcPct val="80000"/>
              </a:lnSpc>
            </a:pPr>
            <a:r>
              <a:rPr lang="zh-CN" altLang="en-US" sz="2800" smtClean="0"/>
              <a:t>本案例就</a:t>
            </a:r>
            <a:r>
              <a:rPr lang="en-US" altLang="zh-CN" sz="2800" smtClean="0"/>
              <a:t>A </a:t>
            </a:r>
            <a:r>
              <a:rPr lang="zh-CN" altLang="en-US" sz="2800" smtClean="0"/>
              <a:t>股市场的大小盘风格轮动进行</a:t>
            </a:r>
            <a:r>
              <a:rPr lang="en-US" altLang="zh-CN" sz="2800" smtClean="0"/>
              <a:t/>
            </a:r>
            <a:br>
              <a:rPr lang="en-US" altLang="zh-CN" sz="2800" smtClean="0"/>
            </a:br>
            <a:r>
              <a:rPr lang="zh-CN" altLang="en-US" sz="2800" smtClean="0"/>
              <a:t>实证研究。</a:t>
            </a:r>
            <a:endParaRPr lang="en-US" altLang="zh-CN" sz="2800" smtClean="0"/>
          </a:p>
          <a:p>
            <a:pPr>
              <a:lnSpc>
                <a:spcPct val="80000"/>
              </a:lnSpc>
            </a:pPr>
            <a:endParaRPr lang="zh-CN" altLang="en-US" sz="2800" smtClean="0"/>
          </a:p>
          <a:p>
            <a:pPr>
              <a:lnSpc>
                <a:spcPct val="80000"/>
              </a:lnSpc>
            </a:pPr>
            <a:r>
              <a:rPr lang="en-US" altLang="zh-CN" sz="2800" b="1" smtClean="0"/>
              <a:t>1</a:t>
            </a:r>
            <a:r>
              <a:rPr lang="zh-CN" altLang="en-US" sz="2800" b="1" smtClean="0"/>
              <a:t>．大小盘风格轮动因子</a:t>
            </a:r>
            <a:endParaRPr lang="zh-CN" altLang="en-US" sz="2800" smtClean="0"/>
          </a:p>
          <a:p>
            <a:pPr>
              <a:lnSpc>
                <a:spcPct val="80000"/>
              </a:lnSpc>
            </a:pPr>
            <a:r>
              <a:rPr lang="zh-CN" altLang="en-US" sz="2800" smtClean="0"/>
              <a:t>（</a:t>
            </a:r>
            <a:r>
              <a:rPr lang="en-US" altLang="zh-CN" sz="2800" smtClean="0"/>
              <a:t>1</a:t>
            </a:r>
            <a:r>
              <a:rPr lang="zh-CN" altLang="en-US" sz="2800" smtClean="0"/>
              <a:t>）</a:t>
            </a:r>
            <a:r>
              <a:rPr lang="en-US" altLang="zh-CN" sz="2800" smtClean="0"/>
              <a:t>M2 </a:t>
            </a:r>
            <a:r>
              <a:rPr lang="zh-CN" altLang="en-US" sz="2800" smtClean="0"/>
              <a:t>同比增速：</a:t>
            </a:r>
            <a:r>
              <a:rPr lang="en-US" altLang="zh-CN" sz="2800" smtClean="0"/>
              <a:t>M2 </a:t>
            </a:r>
            <a:r>
              <a:rPr lang="zh-CN" altLang="en-US" sz="2800" smtClean="0"/>
              <a:t>同比增速为货币因素，表征市场流动性的强弱。</a:t>
            </a:r>
          </a:p>
          <a:p>
            <a:pPr>
              <a:lnSpc>
                <a:spcPct val="80000"/>
              </a:lnSpc>
            </a:pPr>
            <a:r>
              <a:rPr lang="zh-CN" altLang="en-US" sz="2800" smtClean="0"/>
              <a:t>（</a:t>
            </a:r>
            <a:r>
              <a:rPr lang="en-US" altLang="zh-CN" sz="2800" smtClean="0"/>
              <a:t>2</a:t>
            </a:r>
            <a:r>
              <a:rPr lang="zh-CN" altLang="en-US" sz="2800" smtClean="0"/>
              <a:t>）</a:t>
            </a:r>
            <a:r>
              <a:rPr lang="en-US" altLang="zh-CN" sz="2800" smtClean="0"/>
              <a:t>PPI </a:t>
            </a:r>
            <a:r>
              <a:rPr lang="zh-CN" altLang="en-US" sz="2800" smtClean="0"/>
              <a:t>同比增速：</a:t>
            </a:r>
            <a:r>
              <a:rPr lang="en-US" altLang="zh-CN" sz="2800" smtClean="0"/>
              <a:t>PPI </a:t>
            </a:r>
            <a:r>
              <a:rPr lang="zh-CN" altLang="en-US" sz="2800" smtClean="0"/>
              <a:t>反映生产环节价格水平，是衡量通胀水平的重要指标。</a:t>
            </a:r>
          </a:p>
          <a:p>
            <a:pPr>
              <a:lnSpc>
                <a:spcPct val="80000"/>
              </a:lnSpc>
            </a:pPr>
            <a:r>
              <a:rPr lang="zh-CN" altLang="en-US" sz="2800" smtClean="0"/>
              <a:t>（</a:t>
            </a:r>
            <a:r>
              <a:rPr lang="en-US" altLang="zh-CN" sz="2800" smtClean="0"/>
              <a:t>3</a:t>
            </a:r>
            <a:r>
              <a:rPr lang="zh-CN" altLang="en-US" sz="2800" smtClean="0"/>
              <a:t>）大</a:t>
            </a:r>
            <a:r>
              <a:rPr lang="en-US" altLang="zh-CN" sz="2800" smtClean="0"/>
              <a:t>/</a:t>
            </a:r>
            <a:r>
              <a:rPr lang="zh-CN" altLang="en-US" sz="2800" smtClean="0"/>
              <a:t>小盘年化波动率之比的移动均值：波动率表征股票的波动程度，同时也在一定程度上反映投资者情绪；</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7" name="Rectangle 2"/>
          <p:cNvSpPr>
            <a:spLocks noGrp="1"/>
          </p:cNvSpPr>
          <p:nvPr>
            <p:ph type="title" idx="4294967295"/>
          </p:nvPr>
        </p:nvSpPr>
        <p:spPr/>
        <p:txBody>
          <a:bodyPr/>
          <a:lstStyle/>
          <a:p>
            <a:r>
              <a:rPr lang="zh-CN" altLang="en-US" smtClean="0"/>
              <a:t>风格轮动</a:t>
            </a:r>
          </a:p>
        </p:txBody>
      </p:sp>
      <p:sp>
        <p:nvSpPr>
          <p:cNvPr id="495618" name="Rectangle 3"/>
          <p:cNvSpPr>
            <a:spLocks noGrp="1"/>
          </p:cNvSpPr>
          <p:nvPr>
            <p:ph type="body" idx="4294967295"/>
          </p:nvPr>
        </p:nvSpPr>
        <p:spPr>
          <a:xfrm>
            <a:off x="301625" y="1484313"/>
            <a:ext cx="8540750" cy="4614862"/>
          </a:xfrm>
        </p:spPr>
        <p:txBody>
          <a:bodyPr/>
          <a:lstStyle/>
          <a:p>
            <a:pPr>
              <a:lnSpc>
                <a:spcPct val="90000"/>
              </a:lnSpc>
            </a:pPr>
            <a:r>
              <a:rPr lang="en-US" altLang="zh-CN" sz="2400" b="1" smtClean="0"/>
              <a:t>2</a:t>
            </a:r>
            <a:r>
              <a:rPr lang="zh-CN" altLang="en-US" sz="2400" b="1" smtClean="0"/>
              <a:t>．预测模型</a:t>
            </a:r>
            <a:endParaRPr lang="zh-CN" altLang="en-US" sz="2400" smtClean="0"/>
          </a:p>
          <a:p>
            <a:pPr>
              <a:lnSpc>
                <a:spcPct val="90000"/>
              </a:lnSpc>
            </a:pPr>
            <a:r>
              <a:rPr lang="zh-CN" altLang="en-US" sz="2400" smtClean="0"/>
              <a:t>（</a:t>
            </a:r>
            <a:r>
              <a:rPr lang="en-US" altLang="zh-CN" sz="2400" smtClean="0"/>
              <a:t>1</a:t>
            </a:r>
            <a:r>
              <a:rPr lang="zh-CN" altLang="en-US" sz="2400" smtClean="0"/>
              <a:t>）基于上面所讲的风格因子建立如下</a:t>
            </a:r>
            <a:r>
              <a:rPr lang="en-US" altLang="zh-CN" sz="2400" smtClean="0"/>
              <a:t/>
            </a:r>
            <a:br>
              <a:rPr lang="en-US" altLang="zh-CN" sz="2400" smtClean="0"/>
            </a:br>
            <a:r>
              <a:rPr lang="zh-CN" altLang="en-US" sz="2400" smtClean="0"/>
              <a:t>回归模型：</a:t>
            </a:r>
            <a:endParaRPr lang="zh-CN" altLang="en-US" sz="2400" i="1" smtClean="0"/>
          </a:p>
          <a:p>
            <a:pPr>
              <a:lnSpc>
                <a:spcPct val="90000"/>
              </a:lnSpc>
            </a:pPr>
            <a:r>
              <a:rPr lang="en-US" altLang="zh-CN" sz="2400" i="1" smtClean="0"/>
              <a:t>D</a:t>
            </a:r>
            <a:r>
              <a:rPr lang="en-US" altLang="zh-CN" sz="2400" smtClean="0"/>
              <a:t>(</a:t>
            </a:r>
            <a:r>
              <a:rPr lang="en-US" altLang="zh-CN" sz="2400" i="1" smtClean="0"/>
              <a:t>Rt</a:t>
            </a:r>
            <a:r>
              <a:rPr lang="en-US" altLang="zh-CN" sz="2400" smtClean="0"/>
              <a:t>)=</a:t>
            </a:r>
            <a:r>
              <a:rPr lang="en-US" altLang="zh-CN" sz="2400" i="1" smtClean="0"/>
              <a:t>α</a:t>
            </a:r>
            <a:r>
              <a:rPr lang="en-US" altLang="zh-CN" sz="2400" smtClean="0"/>
              <a:t>+</a:t>
            </a:r>
            <a:r>
              <a:rPr lang="en-US" altLang="zh-CN" sz="2400" i="1" smtClean="0"/>
              <a:t>β</a:t>
            </a:r>
            <a:r>
              <a:rPr lang="en-US" altLang="zh-CN" sz="2400" smtClean="0"/>
              <a:t>1·</a:t>
            </a:r>
            <a:r>
              <a:rPr lang="en-US" altLang="zh-CN" sz="2400" i="1" smtClean="0"/>
              <a:t>MGt</a:t>
            </a:r>
            <a:r>
              <a:rPr lang="en-US" altLang="zh-CN" sz="2400" smtClean="0"/>
              <a:t>-1+</a:t>
            </a:r>
            <a:r>
              <a:rPr lang="en-US" altLang="zh-CN" sz="2400" i="1" smtClean="0"/>
              <a:t>β</a:t>
            </a:r>
            <a:r>
              <a:rPr lang="en-US" altLang="zh-CN" sz="2400" smtClean="0"/>
              <a:t>2·</a:t>
            </a:r>
            <a:r>
              <a:rPr lang="en-US" altLang="zh-CN" sz="2400" i="1" smtClean="0"/>
              <a:t>PGt</a:t>
            </a:r>
            <a:r>
              <a:rPr lang="en-US" altLang="zh-CN" sz="2400" smtClean="0"/>
              <a:t>-3+</a:t>
            </a:r>
            <a:r>
              <a:rPr lang="en-US" altLang="zh-CN" sz="2400" i="1" smtClean="0"/>
              <a:t>β</a:t>
            </a:r>
            <a:r>
              <a:rPr lang="en-US" altLang="zh-CN" sz="2400" smtClean="0"/>
              <a:t>3·</a:t>
            </a:r>
            <a:r>
              <a:rPr lang="en-US" altLang="zh-CN" sz="2400" i="1" smtClean="0"/>
              <a:t>σt</a:t>
            </a:r>
            <a:r>
              <a:rPr lang="en-US" altLang="zh-CN" sz="2400" smtClean="0"/>
              <a:t>-3+</a:t>
            </a:r>
            <a:r>
              <a:rPr lang="en-US" altLang="zh-CN" sz="2400" i="1" smtClean="0"/>
              <a:t>εt</a:t>
            </a:r>
            <a:endParaRPr lang="en-US" altLang="zh-CN" sz="2400" smtClean="0"/>
          </a:p>
          <a:p>
            <a:pPr>
              <a:lnSpc>
                <a:spcPct val="90000"/>
              </a:lnSpc>
            </a:pPr>
            <a:r>
              <a:rPr lang="zh-CN" altLang="en-US" sz="2400" smtClean="0"/>
              <a:t>其中：</a:t>
            </a:r>
            <a:endParaRPr lang="zh-CN" altLang="en-US" sz="2400" i="1" smtClean="0"/>
          </a:p>
          <a:p>
            <a:pPr>
              <a:lnSpc>
                <a:spcPct val="90000"/>
              </a:lnSpc>
            </a:pPr>
            <a:r>
              <a:rPr lang="en-US" altLang="zh-CN" sz="2400" i="1" smtClean="0"/>
              <a:t>D</a:t>
            </a:r>
            <a:r>
              <a:rPr lang="en-US" altLang="zh-CN" sz="2400" smtClean="0"/>
              <a:t>(</a:t>
            </a:r>
            <a:r>
              <a:rPr lang="en-US" altLang="zh-CN" sz="2400" i="1" smtClean="0"/>
              <a:t>Rt</a:t>
            </a:r>
            <a:r>
              <a:rPr lang="en-US" altLang="zh-CN" sz="2400" smtClean="0"/>
              <a:t>)</a:t>
            </a:r>
            <a:r>
              <a:rPr lang="zh-CN" altLang="en-US" sz="2400" smtClean="0"/>
              <a:t>为当月小</a:t>
            </a:r>
            <a:r>
              <a:rPr lang="en-US" altLang="zh-CN" sz="2400" smtClean="0"/>
              <a:t>/</a:t>
            </a:r>
            <a:r>
              <a:rPr lang="zh-CN" altLang="en-US" sz="2400" smtClean="0"/>
              <a:t>大盘收益率差（对数收益率）；</a:t>
            </a:r>
            <a:r>
              <a:rPr lang="en-US" altLang="zh-CN" sz="2400" i="1" smtClean="0"/>
              <a:t>MGt</a:t>
            </a:r>
            <a:r>
              <a:rPr lang="en-US" altLang="zh-CN" sz="2400" smtClean="0"/>
              <a:t>-1</a:t>
            </a:r>
            <a:r>
              <a:rPr lang="zh-CN" altLang="en-US" sz="2400" smtClean="0"/>
              <a:t>为上月</a:t>
            </a:r>
            <a:r>
              <a:rPr lang="en-US" altLang="zh-CN" sz="2400" smtClean="0"/>
              <a:t>M2</a:t>
            </a:r>
            <a:r>
              <a:rPr lang="zh-CN" altLang="en-US" sz="2400" smtClean="0"/>
              <a:t>同比增速；</a:t>
            </a:r>
            <a:r>
              <a:rPr lang="en-US" altLang="zh-CN" sz="2400" i="1" smtClean="0"/>
              <a:t>PGt</a:t>
            </a:r>
            <a:r>
              <a:rPr lang="en-US" altLang="zh-CN" sz="2400" smtClean="0"/>
              <a:t>-3 </a:t>
            </a:r>
            <a:r>
              <a:rPr lang="zh-CN" altLang="en-US" sz="2400" smtClean="0"/>
              <a:t>为</a:t>
            </a:r>
            <a:r>
              <a:rPr lang="en-US" altLang="zh-CN" sz="2400" smtClean="0"/>
              <a:t>3</a:t>
            </a:r>
            <a:r>
              <a:rPr lang="zh-CN" altLang="en-US" sz="2400" smtClean="0"/>
              <a:t>个月前</a:t>
            </a:r>
            <a:r>
              <a:rPr lang="en-US" altLang="zh-CN" sz="2400" smtClean="0"/>
              <a:t>PPI</a:t>
            </a:r>
            <a:r>
              <a:rPr lang="zh-CN" altLang="en-US" sz="2400" smtClean="0"/>
              <a:t>同比增速；</a:t>
            </a:r>
            <a:r>
              <a:rPr lang="en-US" altLang="zh-CN" sz="2400" i="1" smtClean="0"/>
              <a:t>σt</a:t>
            </a:r>
            <a:r>
              <a:rPr lang="en-US" altLang="zh-CN" sz="2400" smtClean="0"/>
              <a:t>-3</a:t>
            </a:r>
            <a:r>
              <a:rPr lang="zh-CN" altLang="en-US" sz="2400" smtClean="0"/>
              <a:t>为</a:t>
            </a:r>
            <a:r>
              <a:rPr lang="en-US" altLang="zh-CN" sz="2400" smtClean="0"/>
              <a:t>3</a:t>
            </a:r>
            <a:r>
              <a:rPr lang="zh-CN" altLang="en-US" sz="2400" smtClean="0"/>
              <a:t>个月前小</a:t>
            </a:r>
            <a:r>
              <a:rPr lang="en-US" altLang="zh-CN" sz="2400" smtClean="0"/>
              <a:t>/</a:t>
            </a:r>
            <a:r>
              <a:rPr lang="zh-CN" altLang="en-US" sz="2400" smtClean="0"/>
              <a:t>大盘年化波动率之比的移动平滑值；</a:t>
            </a:r>
            <a:r>
              <a:rPr lang="en-US" altLang="zh-CN" sz="2400" i="1" smtClean="0"/>
              <a:t>εt</a:t>
            </a:r>
            <a:r>
              <a:rPr lang="zh-CN" altLang="en-US" sz="2400" smtClean="0"/>
              <a:t>为误差项。</a:t>
            </a:r>
            <a:endParaRPr lang="en-US" altLang="zh-CN" sz="2400" smtClean="0"/>
          </a:p>
          <a:p>
            <a:pPr>
              <a:lnSpc>
                <a:spcPct val="90000"/>
              </a:lnSpc>
            </a:pPr>
            <a:endParaRPr lang="zh-CN" altLang="en-US" sz="2400" smtClean="0"/>
          </a:p>
          <a:p>
            <a:pPr>
              <a:lnSpc>
                <a:spcPct val="90000"/>
              </a:lnSpc>
            </a:pPr>
            <a:r>
              <a:rPr lang="zh-CN" altLang="en-US" sz="2400" smtClean="0"/>
              <a:t>（</a:t>
            </a:r>
            <a:r>
              <a:rPr lang="en-US" altLang="zh-CN" sz="2400" smtClean="0"/>
              <a:t>2</a:t>
            </a:r>
            <a:r>
              <a:rPr lang="zh-CN" altLang="en-US" sz="2400" smtClean="0"/>
              <a:t>）本案例采用滚动</a:t>
            </a:r>
            <a:r>
              <a:rPr lang="en-US" altLang="zh-CN" sz="2400" smtClean="0"/>
              <a:t>78</a:t>
            </a:r>
            <a:r>
              <a:rPr lang="zh-CN" altLang="en-US" sz="2400" smtClean="0"/>
              <a:t>个月的历史数据对模型进行回归，得到回归系数后对后一期的</a:t>
            </a:r>
            <a:r>
              <a:rPr lang="en-US" altLang="zh-CN" sz="2400" i="1" smtClean="0"/>
              <a:t>D</a:t>
            </a:r>
            <a:r>
              <a:rPr lang="en-US" altLang="zh-CN" sz="2400" smtClean="0"/>
              <a:t>(</a:t>
            </a:r>
            <a:r>
              <a:rPr lang="en-US" altLang="zh-CN" sz="2400" i="1" smtClean="0"/>
              <a:t>Rt</a:t>
            </a:r>
            <a:r>
              <a:rPr lang="en-US" altLang="zh-CN" sz="2400" smtClean="0"/>
              <a:t>)</a:t>
            </a:r>
            <a:r>
              <a:rPr lang="zh-CN" altLang="en-US" sz="2400" smtClean="0"/>
              <a:t>进行预测。</a:t>
            </a:r>
            <a:endParaRPr lang="en-US" altLang="zh-CN" sz="2400" smtClean="0"/>
          </a:p>
          <a:p>
            <a:pPr>
              <a:lnSpc>
                <a:spcPct val="90000"/>
              </a:lnSpc>
            </a:pPr>
            <a:r>
              <a:rPr lang="zh-CN" altLang="en-US" sz="2400" smtClean="0"/>
              <a:t>（</a:t>
            </a:r>
            <a:r>
              <a:rPr lang="en-US" altLang="zh-CN" sz="2400" smtClean="0"/>
              <a:t>3</a:t>
            </a:r>
            <a:r>
              <a:rPr lang="zh-CN" altLang="en-US" sz="2400" smtClean="0"/>
              <a:t>）数据预测期为</a:t>
            </a:r>
            <a:r>
              <a:rPr lang="en-US" altLang="zh-CN" sz="2400" smtClean="0"/>
              <a:t>2004 </a:t>
            </a:r>
            <a:r>
              <a:rPr lang="zh-CN" altLang="en-US" sz="2400" smtClean="0"/>
              <a:t>年</a:t>
            </a:r>
            <a:r>
              <a:rPr lang="en-US" altLang="zh-CN" sz="2400" smtClean="0"/>
              <a:t>6 </a:t>
            </a:r>
            <a:r>
              <a:rPr lang="zh-CN" altLang="en-US" sz="2400" smtClean="0"/>
              <a:t>月至</a:t>
            </a:r>
            <a:r>
              <a:rPr lang="en-US" altLang="zh-CN" sz="2400" smtClean="0"/>
              <a:t>2010 </a:t>
            </a:r>
            <a:r>
              <a:rPr lang="zh-CN" altLang="en-US" sz="2400" smtClean="0"/>
              <a:t>年</a:t>
            </a:r>
            <a:r>
              <a:rPr lang="en-US" altLang="zh-CN" sz="2400" smtClean="0"/>
              <a:t>11 </a:t>
            </a:r>
            <a:r>
              <a:rPr lang="zh-CN" altLang="en-US" sz="2400" smtClean="0"/>
              <a:t>月。</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1" name="Rectangle 2"/>
          <p:cNvSpPr>
            <a:spLocks noGrp="1"/>
          </p:cNvSpPr>
          <p:nvPr>
            <p:ph type="title" idx="4294967295"/>
          </p:nvPr>
        </p:nvSpPr>
        <p:spPr>
          <a:xfrm>
            <a:off x="323850" y="260350"/>
            <a:ext cx="8540750" cy="771525"/>
          </a:xfrm>
        </p:spPr>
        <p:txBody>
          <a:bodyPr/>
          <a:lstStyle/>
          <a:p>
            <a:r>
              <a:rPr lang="zh-CN" altLang="en-US" smtClean="0"/>
              <a:t>风格轮动</a:t>
            </a:r>
          </a:p>
        </p:txBody>
      </p:sp>
      <p:sp>
        <p:nvSpPr>
          <p:cNvPr id="496642" name="Rectangle 3"/>
          <p:cNvSpPr>
            <a:spLocks noGrp="1"/>
          </p:cNvSpPr>
          <p:nvPr>
            <p:ph type="body" idx="4294967295"/>
          </p:nvPr>
        </p:nvSpPr>
        <p:spPr>
          <a:xfrm>
            <a:off x="179388" y="981075"/>
            <a:ext cx="8540750" cy="4391025"/>
          </a:xfrm>
        </p:spPr>
        <p:txBody>
          <a:bodyPr/>
          <a:lstStyle/>
          <a:p>
            <a:pPr>
              <a:lnSpc>
                <a:spcPct val="80000"/>
              </a:lnSpc>
            </a:pPr>
            <a:endParaRPr lang="en-US" altLang="zh-CN" sz="2800" b="1" smtClean="0"/>
          </a:p>
          <a:p>
            <a:pPr>
              <a:lnSpc>
                <a:spcPct val="80000"/>
              </a:lnSpc>
            </a:pPr>
            <a:r>
              <a:rPr lang="en-US" altLang="zh-CN" sz="2800" b="1" smtClean="0"/>
              <a:t>3</a:t>
            </a:r>
            <a:r>
              <a:rPr lang="zh-CN" altLang="en-US" sz="2800" b="1" smtClean="0"/>
              <a:t>．实证结果</a:t>
            </a:r>
            <a:endParaRPr lang="zh-CN" altLang="en-US" sz="2800" smtClean="0"/>
          </a:p>
          <a:p>
            <a:pPr>
              <a:lnSpc>
                <a:spcPct val="80000"/>
              </a:lnSpc>
            </a:pPr>
            <a:endParaRPr lang="en-US" altLang="zh-CN" sz="2800" smtClean="0"/>
          </a:p>
          <a:p>
            <a:pPr>
              <a:lnSpc>
                <a:spcPct val="80000"/>
              </a:lnSpc>
            </a:pPr>
            <a:r>
              <a:rPr lang="zh-CN" altLang="en-US" sz="2800" smtClean="0"/>
              <a:t>（</a:t>
            </a:r>
            <a:r>
              <a:rPr lang="en-US" altLang="zh-CN" sz="2800" smtClean="0"/>
              <a:t>1</a:t>
            </a:r>
            <a:r>
              <a:rPr lang="zh-CN" altLang="en-US" sz="2800" smtClean="0"/>
              <a:t>）在</a:t>
            </a:r>
            <a:r>
              <a:rPr lang="en-US" altLang="zh-CN" sz="2800" smtClean="0"/>
              <a:t>78 </a:t>
            </a:r>
            <a:r>
              <a:rPr lang="zh-CN" altLang="en-US" sz="2800" smtClean="0"/>
              <a:t>个月的预测期中，准确预</a:t>
            </a:r>
            <a:r>
              <a:rPr lang="en-US" altLang="zh-CN" sz="2800" smtClean="0"/>
              <a:t/>
            </a:r>
            <a:br>
              <a:rPr lang="en-US" altLang="zh-CN" sz="2800" smtClean="0"/>
            </a:br>
            <a:r>
              <a:rPr lang="zh-CN" altLang="en-US" sz="2800" smtClean="0"/>
              <a:t>测的月数为</a:t>
            </a:r>
            <a:r>
              <a:rPr lang="en-US" altLang="zh-CN" sz="2800" smtClean="0"/>
              <a:t>42 </a:t>
            </a:r>
            <a:r>
              <a:rPr lang="zh-CN" altLang="en-US" sz="2800" smtClean="0"/>
              <a:t>个月，准确率约为</a:t>
            </a:r>
            <a:r>
              <a:rPr lang="en-US" altLang="zh-CN" sz="2800" smtClean="0"/>
              <a:t/>
            </a:r>
            <a:br>
              <a:rPr lang="en-US" altLang="zh-CN" sz="2800" smtClean="0"/>
            </a:br>
            <a:r>
              <a:rPr lang="en-US" altLang="zh-CN" sz="2800" smtClean="0"/>
              <a:t>53.85%</a:t>
            </a:r>
            <a:r>
              <a:rPr lang="zh-CN" altLang="en-US" sz="2800" smtClean="0"/>
              <a:t>，并不十分理想。</a:t>
            </a:r>
            <a:endParaRPr lang="en-US" altLang="zh-CN" sz="2800" smtClean="0"/>
          </a:p>
          <a:p>
            <a:pPr>
              <a:lnSpc>
                <a:spcPct val="80000"/>
              </a:lnSpc>
            </a:pPr>
            <a:endParaRPr lang="en-US" altLang="zh-CN" sz="2800" smtClean="0"/>
          </a:p>
          <a:p>
            <a:pPr>
              <a:lnSpc>
                <a:spcPct val="80000"/>
              </a:lnSpc>
            </a:pPr>
            <a:r>
              <a:rPr lang="zh-CN" altLang="en-US" sz="2800" smtClean="0"/>
              <a:t>（</a:t>
            </a:r>
            <a:r>
              <a:rPr lang="en-US" altLang="zh-CN" sz="2800" smtClean="0"/>
              <a:t>2</a:t>
            </a:r>
            <a:r>
              <a:rPr lang="zh-CN" altLang="en-US" sz="2800" smtClean="0"/>
              <a:t>）</a:t>
            </a:r>
            <a:r>
              <a:rPr lang="en-US" altLang="zh-CN" sz="2800" smtClean="0"/>
              <a:t>2009</a:t>
            </a:r>
            <a:r>
              <a:rPr lang="zh-CN" altLang="en-US" sz="2800" smtClean="0"/>
              <a:t>年</a:t>
            </a:r>
            <a:r>
              <a:rPr lang="en-US" altLang="zh-CN" sz="2800" smtClean="0"/>
              <a:t>10</a:t>
            </a:r>
            <a:r>
              <a:rPr lang="zh-CN" altLang="en-US" sz="2800" smtClean="0"/>
              <a:t>月至</a:t>
            </a:r>
            <a:r>
              <a:rPr lang="en-US" altLang="zh-CN" sz="2800" smtClean="0"/>
              <a:t>2010</a:t>
            </a:r>
            <a:r>
              <a:rPr lang="zh-CN" altLang="en-US" sz="2800" smtClean="0"/>
              <a:t>年</a:t>
            </a:r>
            <a:r>
              <a:rPr lang="en-US" altLang="zh-CN" sz="2800" smtClean="0"/>
              <a:t>12</a:t>
            </a:r>
            <a:r>
              <a:rPr lang="zh-CN" altLang="en-US" sz="2800" smtClean="0"/>
              <a:t>月，模型的预测效果非常好，准确预测的月数为</a:t>
            </a:r>
            <a:r>
              <a:rPr lang="en-US" altLang="zh-CN" sz="2800" smtClean="0"/>
              <a:t>12</a:t>
            </a:r>
            <a:r>
              <a:rPr lang="zh-CN" altLang="en-US" sz="2800" smtClean="0"/>
              <a:t>个月（仅在</a:t>
            </a:r>
            <a:r>
              <a:rPr lang="en-US" altLang="zh-CN" sz="2800" smtClean="0"/>
              <a:t>2010</a:t>
            </a:r>
            <a:r>
              <a:rPr lang="zh-CN" altLang="en-US" sz="2800" smtClean="0"/>
              <a:t>年</a:t>
            </a:r>
            <a:r>
              <a:rPr lang="en-US" altLang="zh-CN" sz="2800" smtClean="0"/>
              <a:t>6</a:t>
            </a:r>
            <a:r>
              <a:rPr lang="zh-CN" altLang="en-US" sz="2800" smtClean="0"/>
              <a:t>月和</a:t>
            </a:r>
            <a:r>
              <a:rPr lang="en-US" altLang="zh-CN" sz="2800" smtClean="0"/>
              <a:t>10</a:t>
            </a:r>
            <a:r>
              <a:rPr lang="zh-CN" altLang="en-US" sz="2800" smtClean="0"/>
              <a:t>月出现了差错），该段时间的预测准确率达</a:t>
            </a:r>
            <a:r>
              <a:rPr lang="en-US" altLang="zh-CN" sz="2800" smtClean="0"/>
              <a:t>85.71%</a:t>
            </a:r>
            <a:r>
              <a:rPr lang="zh-CN" altLang="en-US" sz="2800" smtClean="0"/>
              <a:t>，结果如表所示。</a:t>
            </a:r>
          </a:p>
        </p:txBody>
      </p:sp>
      <p:sp>
        <p:nvSpPr>
          <p:cNvPr id="496643" name="Rectangle 5"/>
          <p:cNvSpPr>
            <a:spLocks noChangeArrowheads="1"/>
          </p:cNvSpPr>
          <p:nvPr/>
        </p:nvSpPr>
        <p:spPr bwMode="auto">
          <a:xfrm>
            <a:off x="1712913" y="2270125"/>
            <a:ext cx="1217612" cy="0"/>
          </a:xfrm>
          <a:prstGeom prst="rect">
            <a:avLst/>
          </a:prstGeom>
          <a:solidFill>
            <a:srgbClr val="E0E0E0"/>
          </a:solidFill>
          <a:ln w="9525">
            <a:noFill/>
            <a:miter lim="800000"/>
            <a:headEnd/>
            <a:tailEnd/>
          </a:ln>
        </p:spPr>
        <p:txBody>
          <a:bodyPr wrap="none">
            <a:spAutoFit/>
          </a:bodyPr>
          <a:lstStyle/>
          <a:p>
            <a:endParaRPr lang="zh-CN" altLang="en-US"/>
          </a:p>
        </p:txBody>
      </p:sp>
      <p:sp>
        <p:nvSpPr>
          <p:cNvPr id="496644" name="Rectangle 6"/>
          <p:cNvSpPr>
            <a:spLocks noChangeArrowheads="1"/>
          </p:cNvSpPr>
          <p:nvPr/>
        </p:nvSpPr>
        <p:spPr bwMode="auto">
          <a:xfrm>
            <a:off x="1712913" y="2270125"/>
            <a:ext cx="1217612" cy="0"/>
          </a:xfrm>
          <a:prstGeom prst="rect">
            <a:avLst/>
          </a:prstGeom>
          <a:solidFill>
            <a:srgbClr val="E0E0E0"/>
          </a:solidFill>
          <a:ln w="9525">
            <a:noFill/>
            <a:miter lim="800000"/>
            <a:headEnd/>
            <a:tailEnd/>
          </a:ln>
        </p:spPr>
        <p:txBody>
          <a:bodyPr wrap="none">
            <a:spAutoFit/>
          </a:bodyPr>
          <a:lstStyle/>
          <a:p>
            <a:endParaRPr lang="zh-CN" altLang="en-US"/>
          </a:p>
        </p:txBody>
      </p:sp>
      <p:sp>
        <p:nvSpPr>
          <p:cNvPr id="496645" name="Rectangle 7"/>
          <p:cNvSpPr>
            <a:spLocks noChangeArrowheads="1"/>
          </p:cNvSpPr>
          <p:nvPr/>
        </p:nvSpPr>
        <p:spPr bwMode="auto">
          <a:xfrm>
            <a:off x="1712913" y="2270125"/>
            <a:ext cx="1217612" cy="0"/>
          </a:xfrm>
          <a:prstGeom prst="rect">
            <a:avLst/>
          </a:prstGeom>
          <a:solidFill>
            <a:srgbClr val="E0E0E0"/>
          </a:solidFill>
          <a:ln w="9525">
            <a:noFill/>
            <a:miter lim="800000"/>
            <a:headEnd/>
            <a:tailEnd/>
          </a:ln>
        </p:spPr>
        <p:txBody>
          <a:bodyPr wrap="none">
            <a:spAutoFit/>
          </a:bodyPr>
          <a:lstStyle/>
          <a:p>
            <a:endParaRPr lang="zh-CN" altLang="en-US"/>
          </a:p>
        </p:txBody>
      </p:sp>
      <p:sp>
        <p:nvSpPr>
          <p:cNvPr id="496646" name="Rectangle 8"/>
          <p:cNvSpPr>
            <a:spLocks noChangeArrowheads="1"/>
          </p:cNvSpPr>
          <p:nvPr/>
        </p:nvSpPr>
        <p:spPr bwMode="auto">
          <a:xfrm>
            <a:off x="1712913" y="2270125"/>
            <a:ext cx="1217612" cy="0"/>
          </a:xfrm>
          <a:prstGeom prst="rect">
            <a:avLst/>
          </a:prstGeom>
          <a:solidFill>
            <a:srgbClr val="E0E0E0"/>
          </a:solidFill>
          <a:ln w="9525">
            <a:noFill/>
            <a:miter lim="800000"/>
            <a:headEnd/>
            <a:tailEnd/>
          </a:ln>
        </p:spPr>
        <p:txBody>
          <a:bodyPr wrap="none">
            <a:spAutoFit/>
          </a:bodyPr>
          <a:lstStyle/>
          <a:p>
            <a:endParaRPr lang="zh-CN" altLang="en-US"/>
          </a:p>
        </p:txBody>
      </p:sp>
      <p:sp>
        <p:nvSpPr>
          <p:cNvPr id="496647" name="Rectangle 9"/>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48" name="Rectangle 10"/>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49" name="Rectangle 11"/>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50" name="Rectangle 12"/>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51" name="Rectangle 13"/>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52" name="Rectangle 14"/>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53" name="Rectangle 15"/>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54" name="Rectangle 16"/>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55" name="Rectangle 17"/>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56" name="Rectangle 18"/>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57" name="Rectangle 19"/>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58" name="Rectangle 20"/>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59" name="Rectangle 21"/>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60" name="Rectangle 22"/>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61" name="Rectangle 23"/>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62" name="Rectangle 24"/>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63" name="Rectangle 25"/>
          <p:cNvSpPr>
            <a:spLocks noChangeArrowheads="1"/>
          </p:cNvSpPr>
          <p:nvPr/>
        </p:nvSpPr>
        <p:spPr bwMode="auto">
          <a:xfrm>
            <a:off x="1712913" y="2270125"/>
            <a:ext cx="1217612" cy="0"/>
          </a:xfrm>
          <a:prstGeom prst="rect">
            <a:avLst/>
          </a:prstGeom>
          <a:solidFill>
            <a:srgbClr val="E0E0E0"/>
          </a:solidFill>
          <a:ln w="9525">
            <a:noFill/>
            <a:miter lim="800000"/>
            <a:headEnd/>
            <a:tailEnd/>
          </a:ln>
        </p:spPr>
        <p:txBody>
          <a:bodyPr wrap="none">
            <a:spAutoFit/>
          </a:bodyPr>
          <a:lstStyle/>
          <a:p>
            <a:endParaRPr lang="zh-CN" altLang="en-US"/>
          </a:p>
        </p:txBody>
      </p:sp>
      <p:sp>
        <p:nvSpPr>
          <p:cNvPr id="496664" name="Rectangle 26"/>
          <p:cNvSpPr>
            <a:spLocks noChangeArrowheads="1"/>
          </p:cNvSpPr>
          <p:nvPr/>
        </p:nvSpPr>
        <p:spPr bwMode="auto">
          <a:xfrm>
            <a:off x="1712913" y="2270125"/>
            <a:ext cx="1217612" cy="0"/>
          </a:xfrm>
          <a:prstGeom prst="rect">
            <a:avLst/>
          </a:prstGeom>
          <a:solidFill>
            <a:srgbClr val="E0E0E0"/>
          </a:solidFill>
          <a:ln w="9525">
            <a:noFill/>
            <a:miter lim="800000"/>
            <a:headEnd/>
            <a:tailEnd/>
          </a:ln>
        </p:spPr>
        <p:txBody>
          <a:bodyPr wrap="none">
            <a:spAutoFit/>
          </a:bodyPr>
          <a:lstStyle/>
          <a:p>
            <a:endParaRPr lang="zh-CN" altLang="en-US"/>
          </a:p>
        </p:txBody>
      </p:sp>
      <p:sp>
        <p:nvSpPr>
          <p:cNvPr id="496665" name="Rectangle 27"/>
          <p:cNvSpPr>
            <a:spLocks noChangeArrowheads="1"/>
          </p:cNvSpPr>
          <p:nvPr/>
        </p:nvSpPr>
        <p:spPr bwMode="auto">
          <a:xfrm>
            <a:off x="1712913" y="2270125"/>
            <a:ext cx="1217612" cy="0"/>
          </a:xfrm>
          <a:prstGeom prst="rect">
            <a:avLst/>
          </a:prstGeom>
          <a:solidFill>
            <a:srgbClr val="E0E0E0"/>
          </a:solidFill>
          <a:ln w="9525">
            <a:noFill/>
            <a:miter lim="800000"/>
            <a:headEnd/>
            <a:tailEnd/>
          </a:ln>
        </p:spPr>
        <p:txBody>
          <a:bodyPr wrap="none">
            <a:spAutoFit/>
          </a:bodyPr>
          <a:lstStyle/>
          <a:p>
            <a:endParaRPr lang="zh-CN" altLang="en-US"/>
          </a:p>
        </p:txBody>
      </p:sp>
      <p:sp>
        <p:nvSpPr>
          <p:cNvPr id="496666" name="Rectangle 28"/>
          <p:cNvSpPr>
            <a:spLocks noChangeArrowheads="1"/>
          </p:cNvSpPr>
          <p:nvPr/>
        </p:nvSpPr>
        <p:spPr bwMode="auto">
          <a:xfrm>
            <a:off x="1712913" y="2270125"/>
            <a:ext cx="1217612" cy="0"/>
          </a:xfrm>
          <a:prstGeom prst="rect">
            <a:avLst/>
          </a:prstGeom>
          <a:solidFill>
            <a:srgbClr val="E0E0E0"/>
          </a:solidFill>
          <a:ln w="9525">
            <a:noFill/>
            <a:miter lim="800000"/>
            <a:headEnd/>
            <a:tailEnd/>
          </a:ln>
        </p:spPr>
        <p:txBody>
          <a:bodyPr wrap="none">
            <a:spAutoFit/>
          </a:bodyPr>
          <a:lstStyle/>
          <a:p>
            <a:endParaRPr lang="zh-CN" altLang="en-US"/>
          </a:p>
        </p:txBody>
      </p:sp>
      <p:sp>
        <p:nvSpPr>
          <p:cNvPr id="496667" name="Rectangle 29"/>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68" name="Rectangle 30"/>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69" name="Rectangle 31"/>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70" name="Rectangle 32"/>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71" name="Rectangle 33"/>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72" name="Rectangle 34"/>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73" name="Rectangle 35"/>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74" name="Rectangle 36"/>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75" name="Rectangle 37"/>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76" name="Rectangle 38"/>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77" name="Rectangle 39"/>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78" name="Rectangle 40"/>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79" name="Rectangle 41"/>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80" name="Rectangle 42"/>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81" name="Rectangle 43"/>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
        <p:nvSpPr>
          <p:cNvPr id="496682" name="Rectangle 44"/>
          <p:cNvSpPr>
            <a:spLocks noChangeArrowheads="1"/>
          </p:cNvSpPr>
          <p:nvPr/>
        </p:nvSpPr>
        <p:spPr bwMode="auto">
          <a:xfrm>
            <a:off x="1712913" y="2270125"/>
            <a:ext cx="1217612" cy="0"/>
          </a:xfrm>
          <a:prstGeom prst="rect">
            <a:avLst/>
          </a:prstGeom>
          <a:noFill/>
          <a:ln w="9525">
            <a:noFill/>
            <a:miter lim="800000"/>
            <a:headEnd/>
            <a:tailEnd/>
          </a:ln>
        </p:spPr>
        <p:txBody>
          <a:bodyPr wrap="none">
            <a:spAutoFit/>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5" name="标题 1"/>
          <p:cNvSpPr>
            <a:spLocks noGrp="1"/>
          </p:cNvSpPr>
          <p:nvPr>
            <p:ph type="title"/>
          </p:nvPr>
        </p:nvSpPr>
        <p:spPr/>
        <p:txBody>
          <a:bodyPr/>
          <a:lstStyle/>
          <a:p>
            <a:r>
              <a:rPr lang="zh-CN" altLang="en-US" smtClean="0"/>
              <a:t>风格轮动</a:t>
            </a:r>
          </a:p>
        </p:txBody>
      </p:sp>
      <p:graphicFrame>
        <p:nvGraphicFramePr>
          <p:cNvPr id="4" name="Group 45"/>
          <p:cNvGraphicFramePr>
            <a:graphicFrameLocks noGrp="1"/>
          </p:cNvGraphicFramePr>
          <p:nvPr/>
        </p:nvGraphicFramePr>
        <p:xfrm>
          <a:off x="539750" y="2349500"/>
          <a:ext cx="7704138" cy="3455988"/>
        </p:xfrm>
        <a:graphic>
          <a:graphicData uri="http://schemas.openxmlformats.org/drawingml/2006/table">
            <a:tbl>
              <a:tblPr/>
              <a:tblGrid>
                <a:gridCol w="1927071"/>
                <a:gridCol w="1925356"/>
                <a:gridCol w="1927073"/>
                <a:gridCol w="1925356"/>
              </a:tblGrid>
              <a:tr h="540060">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endParaRPr kumimoji="0" lang="zh-CN" altLang="en-US" sz="14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2004.6</a:t>
                      </a:r>
                      <a:r>
                        <a:rPr kumimoji="0" lang="en-US" altLang="zh-CN" sz="14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en-US" altLang="zh-CN" sz="14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2010.11 </a:t>
                      </a:r>
                      <a:endParaRPr kumimoji="0" lang="en-US" altLang="zh-CN" sz="14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黑体" pitchFamily="49" charset="-122"/>
                          <a:cs typeface="楷体_GB2312"/>
                        </a:rPr>
                        <a:t>月收益率均值 </a:t>
                      </a:r>
                      <a:endParaRPr kumimoji="0" lang="zh-CN" altLang="en-US" sz="1400" b="0" i="0" u="none" strike="noStrike" cap="none" normalizeH="0" baseline="0" dirty="0" smtClean="0">
                        <a:ln>
                          <a:noFill/>
                        </a:ln>
                        <a:solidFill>
                          <a:schemeClr val="tx1"/>
                        </a:solidFill>
                        <a:effectLst/>
                        <a:latin typeface="Arial" charset="0"/>
                        <a:ea typeface="黑体" pitchFamily="49" charset="-122"/>
                        <a:cs typeface="楷体_GB231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黑体" pitchFamily="49" charset="-122"/>
                          <a:cs typeface="楷体_GB2312"/>
                        </a:rPr>
                        <a:t>夏普比率 </a:t>
                      </a:r>
                      <a:endParaRPr kumimoji="0" lang="zh-CN" altLang="en-US" sz="1400" b="0" i="0" u="none" strike="noStrike" cap="none" normalizeH="0" baseline="0" smtClean="0">
                        <a:ln>
                          <a:noFill/>
                        </a:ln>
                        <a:solidFill>
                          <a:schemeClr val="tx1"/>
                        </a:solidFill>
                        <a:effectLst/>
                        <a:latin typeface="Arial" charset="0"/>
                        <a:ea typeface="黑体" pitchFamily="49" charset="-122"/>
                        <a:cs typeface="楷体_GB231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黑体" pitchFamily="49" charset="-122"/>
                          <a:cs typeface="楷体_GB2312"/>
                        </a:rPr>
                        <a:t>累积收益率 </a:t>
                      </a:r>
                      <a:endParaRPr kumimoji="0" lang="zh-CN" altLang="en-US" sz="1400" b="0" i="0" u="none" strike="noStrike" cap="none" normalizeH="0" baseline="0" smtClean="0">
                        <a:ln>
                          <a:noFill/>
                        </a:ln>
                        <a:solidFill>
                          <a:schemeClr val="tx1"/>
                        </a:solidFill>
                        <a:effectLst/>
                        <a:latin typeface="Arial" charset="0"/>
                        <a:ea typeface="黑体" pitchFamily="49" charset="-122"/>
                        <a:cs typeface="楷体_GB231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324036">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轮动策略 </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2.41%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0.71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307.16%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4036">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大盘策略</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1.66%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0.48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135.88%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4036">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小盘策略</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2.40%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0.72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316.97%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4036">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上证综指 </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1.27%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0.37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81.26%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4036">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2007.1</a:t>
                      </a:r>
                      <a:r>
                        <a:rPr kumimoji="0" lang="en-US" altLang="zh-CN" sz="1400" b="0" i="0" u="none" strike="noStrike" cap="none" normalizeH="0" baseline="0" smtClean="0">
                          <a:ln>
                            <a:noFill/>
                          </a:ln>
                          <a:solidFill>
                            <a:schemeClr val="tx1"/>
                          </a:solidFill>
                          <a:effectLst/>
                          <a:latin typeface="Arial" charset="0"/>
                          <a:ea typeface="黑体" pitchFamily="49" charset="-122"/>
                          <a:cs typeface="Times New Roman" pitchFamily="18" charset="0"/>
                        </a:rPr>
                        <a:t>—</a:t>
                      </a:r>
                      <a:r>
                        <a:rPr kumimoji="0" lang="en-US" altLang="zh-CN"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2010.11 </a:t>
                      </a:r>
                      <a:endParaRPr kumimoji="0" lang="en-US" altLang="zh-CN" sz="14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月收益率均值 </a:t>
                      </a:r>
                      <a:endParaRPr kumimoji="0" lang="zh-CN" altLang="en-US" sz="14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夏普比率 </a:t>
                      </a:r>
                      <a:endParaRPr kumimoji="0" lang="zh-CN" altLang="en-US" sz="14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累积收益率 </a:t>
                      </a:r>
                      <a:endParaRPr kumimoji="0" lang="zh-CN" altLang="en-US" sz="14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324036">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轮动策略 </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4.45%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1.22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458.65%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4036">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大盘策略</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1.60%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0.39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48.83%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4036">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小盘策略</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3.47%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0.93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256.50%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4036">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上证综指 </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charset="-122"/>
                          <a:cs typeface="Arial" charset="0"/>
                        </a:rPr>
                        <a:t>0.75% </a:t>
                      </a:r>
                      <a:endParaRPr kumimoji="0" lang="en-US" altLang="zh-CN" sz="14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Arial" charset="0"/>
                        </a:rPr>
                        <a:t>0.17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charset="-122"/>
                          <a:cs typeface="Arial" charset="0"/>
                        </a:rPr>
                        <a:t>5.41% </a:t>
                      </a:r>
                      <a:endParaRPr kumimoji="0" lang="en-US" altLang="zh-CN" sz="14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97723" name="Rectangle 4"/>
          <p:cNvSpPr>
            <a:spLocks noChangeArrowheads="1"/>
          </p:cNvSpPr>
          <p:nvPr/>
        </p:nvSpPr>
        <p:spPr bwMode="auto">
          <a:xfrm>
            <a:off x="1619250" y="1557338"/>
            <a:ext cx="4032250" cy="400050"/>
          </a:xfrm>
          <a:prstGeom prst="rect">
            <a:avLst/>
          </a:prstGeom>
          <a:noFill/>
          <a:ln w="9525">
            <a:noFill/>
            <a:miter lim="800000"/>
            <a:headEnd/>
            <a:tailEnd/>
          </a:ln>
        </p:spPr>
        <p:txBody>
          <a:bodyPr wrap="none" anchor="ctr">
            <a:spAutoFit/>
          </a:bodyPr>
          <a:lstStyle/>
          <a:p>
            <a:pPr algn="ctr"/>
            <a:r>
              <a:rPr lang="zh-CN" altLang="en-US" sz="2000">
                <a:ea typeface="黑体" pitchFamily="49" charset="-122"/>
              </a:rPr>
              <a:t>大小盘风格轮动策略月收益率均值</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6" name="Rectangle 2"/>
          <p:cNvSpPr>
            <a:spLocks noGrp="1"/>
          </p:cNvSpPr>
          <p:nvPr>
            <p:ph type="title" idx="4294967295"/>
          </p:nvPr>
        </p:nvSpPr>
        <p:spPr>
          <a:xfrm>
            <a:off x="250825" y="188913"/>
            <a:ext cx="8540750" cy="782637"/>
          </a:xfrm>
        </p:spPr>
        <p:txBody>
          <a:bodyPr/>
          <a:lstStyle/>
          <a:p>
            <a:r>
              <a:rPr lang="zh-CN" altLang="en-US" smtClean="0"/>
              <a:t>风格轮动</a:t>
            </a:r>
          </a:p>
        </p:txBody>
      </p:sp>
      <p:sp>
        <p:nvSpPr>
          <p:cNvPr id="250887" name="Rectangle 3"/>
          <p:cNvSpPr>
            <a:spLocks noChangeArrowheads="1"/>
          </p:cNvSpPr>
          <p:nvPr/>
        </p:nvSpPr>
        <p:spPr bwMode="auto">
          <a:xfrm>
            <a:off x="0" y="27051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50884" name="Object 4"/>
          <p:cNvGraphicFramePr>
            <a:graphicFrameLocks noChangeAspect="1"/>
          </p:cNvGraphicFramePr>
          <p:nvPr/>
        </p:nvGraphicFramePr>
        <p:xfrm>
          <a:off x="971550" y="981075"/>
          <a:ext cx="5256213" cy="2519363"/>
        </p:xfrm>
        <a:graphic>
          <a:graphicData uri="http://schemas.openxmlformats.org/presentationml/2006/ole">
            <p:oleObj spid="_x0000_s250884" name="位图图像" r:id="rId3" imgW="3982006" imgH="2390476" progId="PBrush">
              <p:embed/>
            </p:oleObj>
          </a:graphicData>
        </a:graphic>
      </p:graphicFrame>
      <p:graphicFrame>
        <p:nvGraphicFramePr>
          <p:cNvPr id="250885" name="Object 5"/>
          <p:cNvGraphicFramePr>
            <a:graphicFrameLocks noChangeAspect="1"/>
          </p:cNvGraphicFramePr>
          <p:nvPr>
            <p:ph idx="4294967295"/>
          </p:nvPr>
        </p:nvGraphicFramePr>
        <p:xfrm>
          <a:off x="1116013" y="3789363"/>
          <a:ext cx="5327650" cy="2303462"/>
        </p:xfrm>
        <a:graphic>
          <a:graphicData uri="http://schemas.openxmlformats.org/presentationml/2006/ole">
            <p:oleObj spid="_x0000_s250885" name="位图图像" r:id="rId4" imgW="3666667" imgH="2305372" progId="PBrush">
              <p:embed/>
            </p:oleObj>
          </a:graphicData>
        </a:graphic>
      </p:graphicFrame>
      <p:sp>
        <p:nvSpPr>
          <p:cNvPr id="250888" name="Rectangle 7"/>
          <p:cNvSpPr>
            <a:spLocks noChangeArrowheads="1"/>
          </p:cNvSpPr>
          <p:nvPr/>
        </p:nvSpPr>
        <p:spPr bwMode="auto">
          <a:xfrm>
            <a:off x="2411413" y="6237288"/>
            <a:ext cx="3249612" cy="369887"/>
          </a:xfrm>
          <a:prstGeom prst="rect">
            <a:avLst/>
          </a:prstGeom>
          <a:noFill/>
          <a:ln w="9525">
            <a:noFill/>
            <a:miter lim="800000"/>
            <a:headEnd/>
            <a:tailEnd/>
          </a:ln>
        </p:spPr>
        <p:txBody>
          <a:bodyPr wrap="none" anchor="ctr">
            <a:spAutoFit/>
          </a:bodyPr>
          <a:lstStyle/>
          <a:p>
            <a:pPr algn="ctr"/>
            <a:r>
              <a:rPr lang="zh-CN" altLang="en-US"/>
              <a:t>图 大小盘轮动策略收益率曲线</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3" name="Rectangle 2"/>
          <p:cNvSpPr>
            <a:spLocks noGrp="1"/>
          </p:cNvSpPr>
          <p:nvPr>
            <p:ph type="title" idx="4294967295"/>
          </p:nvPr>
        </p:nvSpPr>
        <p:spPr>
          <a:xfrm>
            <a:off x="179388" y="476250"/>
            <a:ext cx="8540750" cy="844550"/>
          </a:xfrm>
        </p:spPr>
        <p:txBody>
          <a:bodyPr/>
          <a:lstStyle/>
          <a:p>
            <a:r>
              <a:rPr lang="zh-CN" altLang="en-US" smtClean="0"/>
              <a:t>行业轮动</a:t>
            </a:r>
          </a:p>
        </p:txBody>
      </p:sp>
      <p:sp>
        <p:nvSpPr>
          <p:cNvPr id="499714" name="Rectangle 3"/>
          <p:cNvSpPr>
            <a:spLocks noGrp="1"/>
          </p:cNvSpPr>
          <p:nvPr>
            <p:ph type="body" idx="4294967295"/>
          </p:nvPr>
        </p:nvSpPr>
        <p:spPr>
          <a:xfrm>
            <a:off x="323850" y="1484313"/>
            <a:ext cx="8540750" cy="4681537"/>
          </a:xfrm>
        </p:spPr>
        <p:txBody>
          <a:bodyPr/>
          <a:lstStyle/>
          <a:p>
            <a:pPr>
              <a:lnSpc>
                <a:spcPct val="80000"/>
              </a:lnSpc>
            </a:pPr>
            <a:r>
              <a:rPr lang="zh-CN" altLang="en-US" sz="2800" smtClean="0"/>
              <a:t>（</a:t>
            </a:r>
            <a:r>
              <a:rPr lang="en-US" altLang="zh-CN" sz="2800" smtClean="0"/>
              <a:t>1</a:t>
            </a:r>
            <a:r>
              <a:rPr lang="zh-CN" altLang="en-US" sz="2800" smtClean="0"/>
              <a:t>）</a:t>
            </a:r>
            <a:r>
              <a:rPr lang="zh-CN" altLang="zh-CN" sz="2800" smtClean="0"/>
              <a:t>研究表明</a:t>
            </a:r>
            <a:r>
              <a:rPr lang="zh-CN" altLang="en-US" sz="2800" smtClean="0"/>
              <a:t>：</a:t>
            </a:r>
            <a:r>
              <a:rPr lang="zh-CN" altLang="zh-CN" sz="2800" smtClean="0"/>
              <a:t>在环球资产配置中，</a:t>
            </a:r>
            <a:r>
              <a:rPr lang="en-US" altLang="zh-CN" sz="2800" smtClean="0"/>
              <a:t/>
            </a:r>
            <a:br>
              <a:rPr lang="en-US" altLang="zh-CN" sz="2800" smtClean="0"/>
            </a:br>
            <a:r>
              <a:rPr lang="zh-CN" altLang="zh-CN" sz="2800" smtClean="0"/>
              <a:t>行业配置对组合收益的贡献的重要性</a:t>
            </a:r>
            <a:r>
              <a:rPr lang="en-US" altLang="zh-CN" sz="2800" smtClean="0"/>
              <a:t/>
            </a:r>
            <a:br>
              <a:rPr lang="en-US" altLang="zh-CN" sz="2800" smtClean="0"/>
            </a:br>
            <a:r>
              <a:rPr lang="zh-CN" altLang="zh-CN" sz="2800" smtClean="0"/>
              <a:t>甚至超过了国家配置</a:t>
            </a:r>
            <a:endParaRPr lang="en-US" altLang="zh-CN" sz="2800" smtClean="0"/>
          </a:p>
          <a:p>
            <a:pPr>
              <a:lnSpc>
                <a:spcPct val="80000"/>
              </a:lnSpc>
            </a:pPr>
            <a:r>
              <a:rPr lang="zh-CN" altLang="en-US" sz="2800" smtClean="0"/>
              <a:t>（</a:t>
            </a:r>
            <a:r>
              <a:rPr lang="en-US" altLang="zh-CN" sz="2800" smtClean="0"/>
              <a:t>2</a:t>
            </a:r>
            <a:r>
              <a:rPr lang="zh-CN" altLang="en-US" sz="2800" smtClean="0"/>
              <a:t>）</a:t>
            </a:r>
            <a:r>
              <a:rPr lang="zh-CN" altLang="zh-CN" sz="2800" smtClean="0"/>
              <a:t>行业轮动策略的有效性原因是，</a:t>
            </a:r>
            <a:r>
              <a:rPr lang="en-US" altLang="zh-CN" sz="2800" smtClean="0"/>
              <a:t/>
            </a:r>
            <a:br>
              <a:rPr lang="en-US" altLang="zh-CN" sz="2800" smtClean="0"/>
            </a:br>
            <a:r>
              <a:rPr lang="zh-CN" altLang="zh-CN" sz="2800" smtClean="0"/>
              <a:t>资产价格受到内在价值的影响，而内在价值则随</a:t>
            </a:r>
            <a:r>
              <a:rPr lang="en-US" altLang="zh-CN" sz="2800" smtClean="0"/>
              <a:t/>
            </a:r>
            <a:br>
              <a:rPr lang="en-US" altLang="zh-CN" sz="2800" smtClean="0"/>
            </a:br>
            <a:r>
              <a:rPr lang="zh-CN" altLang="zh-CN" sz="2800" smtClean="0"/>
              <a:t>着宏观经济因素变化而波动。</a:t>
            </a:r>
            <a:endParaRPr lang="zh-CN" altLang="en-US" sz="2800" smtClean="0"/>
          </a:p>
          <a:p>
            <a:pPr>
              <a:lnSpc>
                <a:spcPct val="80000"/>
              </a:lnSpc>
            </a:pPr>
            <a:r>
              <a:rPr lang="zh-CN" altLang="en-US" sz="2800" smtClean="0"/>
              <a:t>（</a:t>
            </a:r>
            <a:r>
              <a:rPr lang="en-US" altLang="zh-CN" sz="2800" smtClean="0"/>
              <a:t>3</a:t>
            </a:r>
            <a:r>
              <a:rPr lang="zh-CN" altLang="en-US" sz="2800" smtClean="0"/>
              <a:t>）</a:t>
            </a:r>
            <a:r>
              <a:rPr lang="zh-CN" altLang="zh-CN" sz="2800" smtClean="0"/>
              <a:t>板块</a:t>
            </a:r>
            <a:r>
              <a:rPr lang="en-US" altLang="zh-CN" sz="2800" smtClean="0"/>
              <a:t>/</a:t>
            </a:r>
            <a:r>
              <a:rPr lang="zh-CN" altLang="zh-CN" sz="2800" smtClean="0"/>
              <a:t>行业轮动在机构投资者的交易中最为获利的盈利模式是基于行业层面进行周期性和防御性的轮动配置</a:t>
            </a:r>
            <a:r>
              <a:rPr lang="zh-CN" altLang="en-US" sz="2800" smtClean="0"/>
              <a:t>。</a:t>
            </a:r>
            <a:endParaRPr lang="en-US" altLang="zh-CN" sz="2800" smtClean="0"/>
          </a:p>
          <a:p>
            <a:pPr>
              <a:lnSpc>
                <a:spcPct val="80000"/>
              </a:lnSpc>
            </a:pPr>
            <a:r>
              <a:rPr lang="zh-CN" altLang="en-US" sz="2800" smtClean="0"/>
              <a:t>（</a:t>
            </a:r>
            <a:r>
              <a:rPr lang="en-US" altLang="zh-CN" sz="2800" smtClean="0"/>
              <a:t>4</a:t>
            </a:r>
            <a:r>
              <a:rPr lang="zh-CN" altLang="en-US" sz="2800" smtClean="0"/>
              <a:t>）</a:t>
            </a:r>
            <a:r>
              <a:rPr lang="zh-CN" altLang="zh-CN" sz="2800" smtClean="0">
                <a:latin typeface="Times New Roman" pitchFamily="18" charset="0"/>
                <a:cs typeface="Times New Roman" pitchFamily="18" charset="0"/>
              </a:rPr>
              <a:t>周期性股票在扩张性货币政策时期表现较好，而在紧缩环境下则支持非周期性行业。</a:t>
            </a:r>
            <a:endParaRPr lang="en-US" altLang="zh-CN" sz="2800" smtClean="0">
              <a:latin typeface="Times New Roman" pitchFamily="18" charset="0"/>
              <a:cs typeface="Times New Roman" pitchFamily="18" charset="0"/>
            </a:endParaRPr>
          </a:p>
          <a:p>
            <a:pPr>
              <a:lnSpc>
                <a:spcPct val="80000"/>
              </a:lnSpc>
            </a:pPr>
            <a:r>
              <a:rPr lang="zh-CN" altLang="en-US" sz="2800" smtClean="0">
                <a:solidFill>
                  <a:srgbClr val="0070C0"/>
                </a:solidFill>
                <a:latin typeface="Times New Roman" pitchFamily="18" charset="0"/>
                <a:cs typeface="Times New Roman" pitchFamily="18" charset="0"/>
              </a:rPr>
              <a:t>根据经济周期来周期和非周期中轮换配置，将有超额收益的表现</a:t>
            </a:r>
            <a:endParaRPr lang="zh-CN" altLang="en-US" sz="2800" smtClean="0">
              <a:solidFill>
                <a:srgbClr val="0070C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7" name="Rectangle 2"/>
          <p:cNvSpPr>
            <a:spLocks noGrp="1"/>
          </p:cNvSpPr>
          <p:nvPr>
            <p:ph type="title" idx="4294967295"/>
          </p:nvPr>
        </p:nvSpPr>
        <p:spPr/>
        <p:txBody>
          <a:bodyPr/>
          <a:lstStyle/>
          <a:p>
            <a:r>
              <a:rPr lang="zh-CN" altLang="en-US" smtClean="0"/>
              <a:t>行业轮动</a:t>
            </a:r>
            <a:r>
              <a:rPr lang="en-US" altLang="zh-CN" smtClean="0"/>
              <a:t>—</a:t>
            </a:r>
            <a:r>
              <a:rPr lang="zh-CN" altLang="en-US" smtClean="0"/>
              <a:t>货币周期</a:t>
            </a:r>
          </a:p>
        </p:txBody>
      </p:sp>
      <p:sp>
        <p:nvSpPr>
          <p:cNvPr id="500738" name="Rectangle 3"/>
          <p:cNvSpPr>
            <a:spLocks noChangeArrowheads="1"/>
          </p:cNvSpPr>
          <p:nvPr/>
        </p:nvSpPr>
        <p:spPr bwMode="auto">
          <a:xfrm>
            <a:off x="1663700" y="2163763"/>
            <a:ext cx="1222375" cy="0"/>
          </a:xfrm>
          <a:prstGeom prst="rect">
            <a:avLst/>
          </a:prstGeom>
          <a:solidFill>
            <a:srgbClr val="E0E0E0"/>
          </a:solidFill>
          <a:ln w="9525">
            <a:noFill/>
            <a:miter lim="800000"/>
            <a:headEnd/>
            <a:tailEnd/>
          </a:ln>
        </p:spPr>
        <p:txBody>
          <a:bodyPr wrap="none">
            <a:spAutoFit/>
          </a:bodyPr>
          <a:lstStyle/>
          <a:p>
            <a:endParaRPr lang="zh-CN" altLang="en-US"/>
          </a:p>
        </p:txBody>
      </p:sp>
      <p:sp>
        <p:nvSpPr>
          <p:cNvPr id="500739" name="Rectangle 4"/>
          <p:cNvSpPr>
            <a:spLocks noChangeArrowheads="1"/>
          </p:cNvSpPr>
          <p:nvPr/>
        </p:nvSpPr>
        <p:spPr bwMode="auto">
          <a:xfrm>
            <a:off x="1663700" y="2163763"/>
            <a:ext cx="1222375" cy="0"/>
          </a:xfrm>
          <a:prstGeom prst="rect">
            <a:avLst/>
          </a:prstGeom>
          <a:solidFill>
            <a:srgbClr val="E0E0E0"/>
          </a:solidFill>
          <a:ln w="9525">
            <a:noFill/>
            <a:miter lim="800000"/>
            <a:headEnd/>
            <a:tailEnd/>
          </a:ln>
        </p:spPr>
        <p:txBody>
          <a:bodyPr wrap="none">
            <a:spAutoFit/>
          </a:bodyPr>
          <a:lstStyle/>
          <a:p>
            <a:endParaRPr lang="zh-CN" altLang="en-US"/>
          </a:p>
        </p:txBody>
      </p:sp>
      <p:sp>
        <p:nvSpPr>
          <p:cNvPr id="500740" name="Rectangle 5"/>
          <p:cNvSpPr>
            <a:spLocks noChangeArrowheads="1"/>
          </p:cNvSpPr>
          <p:nvPr/>
        </p:nvSpPr>
        <p:spPr bwMode="auto">
          <a:xfrm>
            <a:off x="1663700" y="2163763"/>
            <a:ext cx="1222375" cy="0"/>
          </a:xfrm>
          <a:prstGeom prst="rect">
            <a:avLst/>
          </a:prstGeom>
          <a:solidFill>
            <a:srgbClr val="E0E0E0"/>
          </a:solidFill>
          <a:ln w="9525">
            <a:noFill/>
            <a:miter lim="800000"/>
            <a:headEnd/>
            <a:tailEnd/>
          </a:ln>
        </p:spPr>
        <p:txBody>
          <a:bodyPr wrap="none">
            <a:spAutoFit/>
          </a:bodyPr>
          <a:lstStyle/>
          <a:p>
            <a:endParaRPr lang="zh-CN" altLang="en-US"/>
          </a:p>
        </p:txBody>
      </p:sp>
      <p:sp>
        <p:nvSpPr>
          <p:cNvPr id="500741" name="Rectangle 6"/>
          <p:cNvSpPr>
            <a:spLocks noChangeArrowheads="1"/>
          </p:cNvSpPr>
          <p:nvPr/>
        </p:nvSpPr>
        <p:spPr bwMode="auto">
          <a:xfrm>
            <a:off x="1663700" y="2163763"/>
            <a:ext cx="1222375" cy="0"/>
          </a:xfrm>
          <a:prstGeom prst="rect">
            <a:avLst/>
          </a:prstGeom>
          <a:solidFill>
            <a:srgbClr val="E0E0E0"/>
          </a:solidFill>
          <a:ln w="9525">
            <a:noFill/>
            <a:miter lim="800000"/>
            <a:headEnd/>
            <a:tailEnd/>
          </a:ln>
        </p:spPr>
        <p:txBody>
          <a:bodyPr wrap="none">
            <a:spAutoFit/>
          </a:bodyPr>
          <a:lstStyle/>
          <a:p>
            <a:endParaRPr lang="zh-CN" altLang="en-US"/>
          </a:p>
        </p:txBody>
      </p:sp>
      <p:sp>
        <p:nvSpPr>
          <p:cNvPr id="500742" name="Rectangle 7"/>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43" name="Rectangle 8"/>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44" name="Rectangle 9"/>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45" name="Rectangle 10"/>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46" name="Rectangle 11"/>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47" name="Rectangle 12"/>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48" name="Rectangle 13"/>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49" name="Rectangle 14"/>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50" name="Rectangle 15"/>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51" name="Rectangle 16"/>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52" name="Rectangle 17"/>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53" name="Rectangle 18"/>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54" name="Rectangle 19"/>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55" name="Rectangle 20"/>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56" name="Rectangle 21"/>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57" name="Rectangle 22"/>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58" name="Rectangle 23"/>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59" name="Rectangle 24"/>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60" name="Rectangle 25"/>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61" name="Rectangle 26"/>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62" name="Rectangle 27"/>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63" name="Rectangle 28"/>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64" name="Rectangle 29"/>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65" name="Rectangle 30"/>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66" name="Rectangle 31"/>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67" name="Rectangle 32"/>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68" name="Rectangle 33"/>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69" name="Rectangle 34"/>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70" name="Rectangle 35"/>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71" name="Rectangle 36"/>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72" name="Rectangle 37"/>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73" name="Rectangle 38"/>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74" name="Rectangle 39"/>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75" name="Rectangle 40"/>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76" name="Rectangle 41"/>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77" name="Rectangle 42"/>
          <p:cNvSpPr>
            <a:spLocks noChangeArrowheads="1"/>
          </p:cNvSpPr>
          <p:nvPr/>
        </p:nvSpPr>
        <p:spPr bwMode="auto">
          <a:xfrm>
            <a:off x="1663700" y="2163763"/>
            <a:ext cx="1222375" cy="0"/>
          </a:xfrm>
          <a:prstGeom prst="rect">
            <a:avLst/>
          </a:prstGeom>
          <a:noFill/>
          <a:ln w="9525">
            <a:noFill/>
            <a:miter lim="800000"/>
            <a:headEnd/>
            <a:tailEnd/>
          </a:ln>
        </p:spPr>
        <p:txBody>
          <a:bodyPr wrap="none">
            <a:spAutoFit/>
          </a:bodyPr>
          <a:lstStyle/>
          <a:p>
            <a:endParaRPr lang="zh-CN" altLang="en-US"/>
          </a:p>
        </p:txBody>
      </p:sp>
      <p:sp>
        <p:nvSpPr>
          <p:cNvPr id="500778" name="Rectangle 44"/>
          <p:cNvSpPr>
            <a:spLocks noChangeArrowheads="1"/>
          </p:cNvSpPr>
          <p:nvPr/>
        </p:nvSpPr>
        <p:spPr bwMode="auto">
          <a:xfrm>
            <a:off x="1343025" y="1917700"/>
            <a:ext cx="4298950" cy="366713"/>
          </a:xfrm>
          <a:prstGeom prst="rect">
            <a:avLst/>
          </a:prstGeom>
          <a:noFill/>
          <a:ln w="9525">
            <a:noFill/>
            <a:miter lim="800000"/>
            <a:headEnd/>
            <a:tailEnd/>
          </a:ln>
        </p:spPr>
        <p:txBody>
          <a:bodyPr wrap="none" anchor="ctr">
            <a:spAutoFit/>
          </a:bodyPr>
          <a:lstStyle/>
          <a:p>
            <a:pPr algn="ctr"/>
            <a:r>
              <a:rPr lang="zh-CN" altLang="en-US">
                <a:ea typeface="黑体" pitchFamily="49" charset="-122"/>
              </a:rPr>
              <a:t>表</a:t>
            </a:r>
            <a:r>
              <a:rPr lang="en-US" altLang="zh-CN">
                <a:ea typeface="黑体" pitchFamily="49" charset="-122"/>
              </a:rPr>
              <a:t>  </a:t>
            </a:r>
            <a:r>
              <a:rPr lang="zh-CN" altLang="en-US">
                <a:ea typeface="黑体" pitchFamily="49" charset="-122"/>
              </a:rPr>
              <a:t>中国货币周期分段（</a:t>
            </a:r>
            <a:r>
              <a:rPr lang="en-US" altLang="zh-CN">
                <a:ea typeface="黑体" pitchFamily="49" charset="-122"/>
              </a:rPr>
              <a:t>2007—2011</a:t>
            </a:r>
            <a:r>
              <a:rPr lang="zh-CN" altLang="en-US">
                <a:ea typeface="黑体" pitchFamily="49" charset="-122"/>
              </a:rPr>
              <a:t>年）</a:t>
            </a:r>
          </a:p>
        </p:txBody>
      </p:sp>
      <p:sp>
        <p:nvSpPr>
          <p:cNvPr id="500779" name="Rectangle 45"/>
          <p:cNvSpPr>
            <a:spLocks noChangeArrowheads="1"/>
          </p:cNvSpPr>
          <p:nvPr/>
        </p:nvSpPr>
        <p:spPr bwMode="auto">
          <a:xfrm>
            <a:off x="1663700" y="2460625"/>
            <a:ext cx="1222375" cy="0"/>
          </a:xfrm>
          <a:prstGeom prst="rect">
            <a:avLst/>
          </a:prstGeom>
          <a:solidFill>
            <a:srgbClr val="E0E0E0"/>
          </a:solidFill>
          <a:ln w="9525">
            <a:noFill/>
            <a:miter lim="800000"/>
            <a:headEnd/>
            <a:tailEnd/>
          </a:ln>
        </p:spPr>
        <p:txBody>
          <a:bodyPr wrap="none">
            <a:spAutoFit/>
          </a:bodyPr>
          <a:lstStyle/>
          <a:p>
            <a:endParaRPr lang="zh-CN" altLang="en-US"/>
          </a:p>
        </p:txBody>
      </p:sp>
      <p:sp>
        <p:nvSpPr>
          <p:cNvPr id="500780" name="Rectangle 46"/>
          <p:cNvSpPr>
            <a:spLocks noChangeArrowheads="1"/>
          </p:cNvSpPr>
          <p:nvPr/>
        </p:nvSpPr>
        <p:spPr bwMode="auto">
          <a:xfrm>
            <a:off x="1663700" y="2460625"/>
            <a:ext cx="1222375" cy="0"/>
          </a:xfrm>
          <a:prstGeom prst="rect">
            <a:avLst/>
          </a:prstGeom>
          <a:solidFill>
            <a:srgbClr val="E0E0E0"/>
          </a:solidFill>
          <a:ln w="9525">
            <a:noFill/>
            <a:miter lim="800000"/>
            <a:headEnd/>
            <a:tailEnd/>
          </a:ln>
        </p:spPr>
        <p:txBody>
          <a:bodyPr wrap="none">
            <a:spAutoFit/>
          </a:bodyPr>
          <a:lstStyle/>
          <a:p>
            <a:endParaRPr lang="zh-CN" altLang="en-US"/>
          </a:p>
        </p:txBody>
      </p:sp>
      <p:sp>
        <p:nvSpPr>
          <p:cNvPr id="500781" name="Rectangle 47"/>
          <p:cNvSpPr>
            <a:spLocks noChangeArrowheads="1"/>
          </p:cNvSpPr>
          <p:nvPr/>
        </p:nvSpPr>
        <p:spPr bwMode="auto">
          <a:xfrm>
            <a:off x="1663700" y="2460625"/>
            <a:ext cx="1222375" cy="0"/>
          </a:xfrm>
          <a:prstGeom prst="rect">
            <a:avLst/>
          </a:prstGeom>
          <a:solidFill>
            <a:srgbClr val="E0E0E0"/>
          </a:solidFill>
          <a:ln w="9525">
            <a:noFill/>
            <a:miter lim="800000"/>
            <a:headEnd/>
            <a:tailEnd/>
          </a:ln>
        </p:spPr>
        <p:txBody>
          <a:bodyPr wrap="none">
            <a:spAutoFit/>
          </a:bodyPr>
          <a:lstStyle/>
          <a:p>
            <a:endParaRPr lang="zh-CN" altLang="en-US"/>
          </a:p>
        </p:txBody>
      </p:sp>
      <p:sp>
        <p:nvSpPr>
          <p:cNvPr id="500782" name="Rectangle 48"/>
          <p:cNvSpPr>
            <a:spLocks noChangeArrowheads="1"/>
          </p:cNvSpPr>
          <p:nvPr/>
        </p:nvSpPr>
        <p:spPr bwMode="auto">
          <a:xfrm>
            <a:off x="1663700" y="2460625"/>
            <a:ext cx="1222375" cy="0"/>
          </a:xfrm>
          <a:prstGeom prst="rect">
            <a:avLst/>
          </a:prstGeom>
          <a:solidFill>
            <a:srgbClr val="E0E0E0"/>
          </a:solidFill>
          <a:ln w="9525">
            <a:noFill/>
            <a:miter lim="800000"/>
            <a:headEnd/>
            <a:tailEnd/>
          </a:ln>
        </p:spPr>
        <p:txBody>
          <a:bodyPr wrap="none">
            <a:spAutoFit/>
          </a:bodyPr>
          <a:lstStyle/>
          <a:p>
            <a:endParaRPr lang="zh-CN" altLang="en-US"/>
          </a:p>
        </p:txBody>
      </p:sp>
      <p:sp>
        <p:nvSpPr>
          <p:cNvPr id="500783" name="Rectangle 49"/>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784" name="Rectangle 50"/>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785" name="Rectangle 51"/>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786" name="Rectangle 52"/>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787" name="Rectangle 53"/>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788" name="Rectangle 54"/>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789" name="Rectangle 55"/>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790" name="Rectangle 56"/>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791" name="Rectangle 57"/>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792" name="Rectangle 58"/>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793" name="Rectangle 59"/>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794" name="Rectangle 60"/>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795" name="Rectangle 61"/>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796" name="Rectangle 62"/>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797" name="Rectangle 63"/>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798" name="Rectangle 64"/>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799" name="Rectangle 65"/>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800" name="Rectangle 66"/>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801" name="Rectangle 67"/>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802" name="Rectangle 68"/>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803" name="Rectangle 69"/>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804" name="Rectangle 70"/>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805" name="Rectangle 71"/>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sp>
        <p:nvSpPr>
          <p:cNvPr id="500806" name="Rectangle 72"/>
          <p:cNvSpPr>
            <a:spLocks noChangeArrowheads="1"/>
          </p:cNvSpPr>
          <p:nvPr/>
        </p:nvSpPr>
        <p:spPr bwMode="auto">
          <a:xfrm>
            <a:off x="1663700" y="2460625"/>
            <a:ext cx="1222375" cy="0"/>
          </a:xfrm>
          <a:prstGeom prst="rect">
            <a:avLst/>
          </a:prstGeom>
          <a:noFill/>
          <a:ln w="9525">
            <a:noFill/>
            <a:miter lim="800000"/>
            <a:headEnd/>
            <a:tailEnd/>
          </a:ln>
        </p:spPr>
        <p:txBody>
          <a:bodyPr wrap="none">
            <a:spAutoFit/>
          </a:bodyPr>
          <a:lstStyle/>
          <a:p>
            <a:endParaRPr lang="zh-CN" altLang="en-US"/>
          </a:p>
        </p:txBody>
      </p:sp>
      <p:graphicFrame>
        <p:nvGraphicFramePr>
          <p:cNvPr id="192585" name="Group 73"/>
          <p:cNvGraphicFramePr>
            <a:graphicFrameLocks noGrp="1"/>
          </p:cNvGraphicFramePr>
          <p:nvPr/>
        </p:nvGraphicFramePr>
        <p:xfrm>
          <a:off x="468313" y="2997200"/>
          <a:ext cx="6869112" cy="2836863"/>
        </p:xfrm>
        <a:graphic>
          <a:graphicData uri="http://schemas.openxmlformats.org/drawingml/2006/table">
            <a:tbl>
              <a:tblPr/>
              <a:tblGrid>
                <a:gridCol w="1717675"/>
                <a:gridCol w="1717675"/>
                <a:gridCol w="1716087"/>
                <a:gridCol w="1717675"/>
              </a:tblGrid>
              <a:tr h="304800">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起点 </a:t>
                      </a:r>
                      <a:endParaRPr kumimoji="0" lang="zh-CN" altLang="en-US" sz="18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终点</a:t>
                      </a:r>
                      <a:endParaRPr kumimoji="0" lang="zh-CN" altLang="en-US" sz="18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状态</a:t>
                      </a:r>
                      <a:endParaRPr kumimoji="0" lang="zh-CN" altLang="en-US" sz="18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366713">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第一阶段</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2007 </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年</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6 </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月</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2008 </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年</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11 </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月</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紧缩</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第二阶段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2008 </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年</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12 </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月</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2009 </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年</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11 </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月</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扩张</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第三阶段</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2009 </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年</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12 </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月</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2010 </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年</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7 </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月</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紧缩</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第四阶段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2010 </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年</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8</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月</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2010 </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年</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12</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月</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扩张</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第五阶段</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2011</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年</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 </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月</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2011 </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年</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9</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月</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紧缩</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第六阶段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2011 </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年</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 </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月</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2011 </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年</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12 </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月</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扩张</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1" name="Rectangle 2"/>
          <p:cNvSpPr>
            <a:spLocks noGrp="1"/>
          </p:cNvSpPr>
          <p:nvPr>
            <p:ph type="title" idx="4294967295"/>
          </p:nvPr>
        </p:nvSpPr>
        <p:spPr>
          <a:xfrm>
            <a:off x="250825" y="260350"/>
            <a:ext cx="8540750" cy="700088"/>
          </a:xfrm>
        </p:spPr>
        <p:txBody>
          <a:bodyPr/>
          <a:lstStyle/>
          <a:p>
            <a:r>
              <a:rPr lang="zh-CN" altLang="en-US" sz="4000" smtClean="0"/>
              <a:t>行业轮动</a:t>
            </a:r>
            <a:r>
              <a:rPr lang="en-US" altLang="zh-CN" sz="4000" smtClean="0"/>
              <a:t>—</a:t>
            </a:r>
            <a:r>
              <a:rPr lang="zh-CN" altLang="en-US" sz="4000" smtClean="0"/>
              <a:t>行业分类</a:t>
            </a:r>
          </a:p>
        </p:txBody>
      </p:sp>
      <p:sp>
        <p:nvSpPr>
          <p:cNvPr id="501762" name="Rectangle 3"/>
          <p:cNvSpPr>
            <a:spLocks noGrp="1"/>
          </p:cNvSpPr>
          <p:nvPr>
            <p:ph type="body" idx="4294967295"/>
          </p:nvPr>
        </p:nvSpPr>
        <p:spPr>
          <a:xfrm>
            <a:off x="250825" y="1196975"/>
            <a:ext cx="6408738" cy="1079500"/>
          </a:xfrm>
        </p:spPr>
        <p:txBody>
          <a:bodyPr/>
          <a:lstStyle/>
          <a:p>
            <a:pPr>
              <a:lnSpc>
                <a:spcPct val="80000"/>
              </a:lnSpc>
            </a:pPr>
            <a:r>
              <a:rPr lang="zh-CN" altLang="en-US" sz="2000" smtClean="0"/>
              <a:t>（</a:t>
            </a:r>
            <a:r>
              <a:rPr lang="en-US" altLang="zh-CN" sz="2000" smtClean="0"/>
              <a:t>1</a:t>
            </a:r>
            <a:r>
              <a:rPr lang="zh-CN" altLang="en-US" sz="2000" smtClean="0"/>
              <a:t>）选取沪深</a:t>
            </a:r>
            <a:r>
              <a:rPr lang="en-US" altLang="zh-CN" sz="2000" smtClean="0"/>
              <a:t>300</a:t>
            </a:r>
            <a:r>
              <a:rPr lang="zh-CN" altLang="en-US" sz="2000" smtClean="0"/>
              <a:t>行业指数，利用</a:t>
            </a:r>
            <a:r>
              <a:rPr lang="en-US" altLang="zh-CN" sz="2000" smtClean="0"/>
              <a:t>CAPM </a:t>
            </a:r>
            <a:r>
              <a:rPr lang="zh-CN" altLang="en-US" sz="2000" smtClean="0"/>
              <a:t>模型计算</a:t>
            </a:r>
            <a:r>
              <a:rPr lang="en-US" altLang="zh-CN" sz="2000" smtClean="0"/>
              <a:t/>
            </a:r>
            <a:br>
              <a:rPr lang="en-US" altLang="zh-CN" sz="2000" smtClean="0"/>
            </a:br>
            <a:r>
              <a:rPr lang="zh-CN" altLang="en-US" sz="2000" smtClean="0"/>
              <a:t>行业的</a:t>
            </a:r>
            <a:r>
              <a:rPr lang="en-US" altLang="zh-CN" sz="2000" smtClean="0"/>
              <a:t>Beta</a:t>
            </a:r>
            <a:r>
              <a:rPr lang="zh-CN" altLang="en-US" sz="2000" smtClean="0"/>
              <a:t>值和均值方差。 </a:t>
            </a:r>
          </a:p>
          <a:p>
            <a:pPr>
              <a:lnSpc>
                <a:spcPct val="80000"/>
              </a:lnSpc>
            </a:pPr>
            <a:r>
              <a:rPr lang="zh-CN" altLang="en-US" sz="2000" smtClean="0"/>
              <a:t>（</a:t>
            </a:r>
            <a:r>
              <a:rPr lang="en-US" altLang="zh-CN" sz="2000" smtClean="0"/>
              <a:t>2</a:t>
            </a:r>
            <a:r>
              <a:rPr lang="zh-CN" altLang="en-US" sz="2000" smtClean="0"/>
              <a:t>）根据</a:t>
            </a:r>
            <a:r>
              <a:rPr lang="en-US" altLang="zh-CN" sz="2000" smtClean="0"/>
              <a:t>Beta</a:t>
            </a:r>
            <a:r>
              <a:rPr lang="zh-CN" altLang="en-US" sz="2000" smtClean="0"/>
              <a:t>值来判定行业归属</a:t>
            </a:r>
          </a:p>
        </p:txBody>
      </p:sp>
      <p:sp>
        <p:nvSpPr>
          <p:cNvPr id="501763" name="Rectangle 4"/>
          <p:cNvSpPr>
            <a:spLocks noChangeArrowheads="1"/>
          </p:cNvSpPr>
          <p:nvPr/>
        </p:nvSpPr>
        <p:spPr bwMode="auto">
          <a:xfrm>
            <a:off x="2351088" y="2276475"/>
            <a:ext cx="2465387" cy="336550"/>
          </a:xfrm>
          <a:prstGeom prst="rect">
            <a:avLst/>
          </a:prstGeom>
          <a:noFill/>
          <a:ln w="9525">
            <a:noFill/>
            <a:miter lim="800000"/>
            <a:headEnd/>
            <a:tailEnd/>
          </a:ln>
        </p:spPr>
        <p:txBody>
          <a:bodyPr wrap="none" anchor="ctr">
            <a:spAutoFit/>
          </a:bodyPr>
          <a:lstStyle/>
          <a:p>
            <a:pPr algn="ctr"/>
            <a:r>
              <a:rPr lang="zh-CN" altLang="en-US" sz="1600">
                <a:ea typeface="黑体" pitchFamily="49" charset="-122"/>
              </a:rPr>
              <a:t>表  沪深</a:t>
            </a:r>
            <a:r>
              <a:rPr lang="en-US" altLang="zh-CN" sz="1600">
                <a:ea typeface="黑体" pitchFamily="49" charset="-122"/>
              </a:rPr>
              <a:t>300</a:t>
            </a:r>
            <a:r>
              <a:rPr lang="zh-CN" altLang="en-US" sz="1600">
                <a:ea typeface="黑体" pitchFamily="49" charset="-122"/>
              </a:rPr>
              <a:t>行业指数统计</a:t>
            </a:r>
          </a:p>
        </p:txBody>
      </p:sp>
      <p:sp>
        <p:nvSpPr>
          <p:cNvPr id="501764" name="Rectangle 5"/>
          <p:cNvSpPr>
            <a:spLocks noChangeArrowheads="1"/>
          </p:cNvSpPr>
          <p:nvPr/>
        </p:nvSpPr>
        <p:spPr bwMode="auto">
          <a:xfrm>
            <a:off x="1857375" y="2063750"/>
            <a:ext cx="979488" cy="0"/>
          </a:xfrm>
          <a:prstGeom prst="rect">
            <a:avLst/>
          </a:prstGeom>
          <a:solidFill>
            <a:srgbClr val="E0E0E0"/>
          </a:solidFill>
          <a:ln w="9525">
            <a:noFill/>
            <a:miter lim="800000"/>
            <a:headEnd/>
            <a:tailEnd/>
          </a:ln>
        </p:spPr>
        <p:txBody>
          <a:bodyPr wrap="none">
            <a:spAutoFit/>
          </a:bodyPr>
          <a:lstStyle/>
          <a:p>
            <a:endParaRPr lang="zh-CN" altLang="en-US"/>
          </a:p>
        </p:txBody>
      </p:sp>
      <p:sp>
        <p:nvSpPr>
          <p:cNvPr id="501765" name="Rectangle 6"/>
          <p:cNvSpPr>
            <a:spLocks noChangeArrowheads="1"/>
          </p:cNvSpPr>
          <p:nvPr/>
        </p:nvSpPr>
        <p:spPr bwMode="auto">
          <a:xfrm>
            <a:off x="1857375" y="2063750"/>
            <a:ext cx="979488" cy="0"/>
          </a:xfrm>
          <a:prstGeom prst="rect">
            <a:avLst/>
          </a:prstGeom>
          <a:solidFill>
            <a:srgbClr val="E0E0E0"/>
          </a:solidFill>
          <a:ln w="9525">
            <a:noFill/>
            <a:miter lim="800000"/>
            <a:headEnd/>
            <a:tailEnd/>
          </a:ln>
        </p:spPr>
        <p:txBody>
          <a:bodyPr wrap="none">
            <a:spAutoFit/>
          </a:bodyPr>
          <a:lstStyle/>
          <a:p>
            <a:endParaRPr lang="zh-CN" altLang="en-US"/>
          </a:p>
        </p:txBody>
      </p:sp>
      <p:sp>
        <p:nvSpPr>
          <p:cNvPr id="501766" name="Rectangle 7"/>
          <p:cNvSpPr>
            <a:spLocks noChangeArrowheads="1"/>
          </p:cNvSpPr>
          <p:nvPr/>
        </p:nvSpPr>
        <p:spPr bwMode="auto">
          <a:xfrm>
            <a:off x="1857375" y="2063750"/>
            <a:ext cx="979488" cy="0"/>
          </a:xfrm>
          <a:prstGeom prst="rect">
            <a:avLst/>
          </a:prstGeom>
          <a:solidFill>
            <a:srgbClr val="E0E0E0"/>
          </a:solidFill>
          <a:ln w="9525">
            <a:noFill/>
            <a:miter lim="800000"/>
            <a:headEnd/>
            <a:tailEnd/>
          </a:ln>
        </p:spPr>
        <p:txBody>
          <a:bodyPr wrap="none">
            <a:spAutoFit/>
          </a:bodyPr>
          <a:lstStyle/>
          <a:p>
            <a:endParaRPr lang="zh-CN" altLang="en-US"/>
          </a:p>
        </p:txBody>
      </p:sp>
      <p:sp>
        <p:nvSpPr>
          <p:cNvPr id="501767" name="Rectangle 8"/>
          <p:cNvSpPr>
            <a:spLocks noChangeArrowheads="1"/>
          </p:cNvSpPr>
          <p:nvPr/>
        </p:nvSpPr>
        <p:spPr bwMode="auto">
          <a:xfrm>
            <a:off x="1857375" y="2063750"/>
            <a:ext cx="979488" cy="0"/>
          </a:xfrm>
          <a:prstGeom prst="rect">
            <a:avLst/>
          </a:prstGeom>
          <a:solidFill>
            <a:srgbClr val="E0E0E0"/>
          </a:solidFill>
          <a:ln w="9525">
            <a:noFill/>
            <a:miter lim="800000"/>
            <a:headEnd/>
            <a:tailEnd/>
          </a:ln>
        </p:spPr>
        <p:txBody>
          <a:bodyPr wrap="none">
            <a:spAutoFit/>
          </a:bodyPr>
          <a:lstStyle/>
          <a:p>
            <a:endParaRPr lang="zh-CN" altLang="en-US"/>
          </a:p>
        </p:txBody>
      </p:sp>
      <p:sp>
        <p:nvSpPr>
          <p:cNvPr id="501768" name="Rectangle 9"/>
          <p:cNvSpPr>
            <a:spLocks noChangeArrowheads="1"/>
          </p:cNvSpPr>
          <p:nvPr/>
        </p:nvSpPr>
        <p:spPr bwMode="auto">
          <a:xfrm>
            <a:off x="1857375" y="2063750"/>
            <a:ext cx="979488" cy="0"/>
          </a:xfrm>
          <a:prstGeom prst="rect">
            <a:avLst/>
          </a:prstGeom>
          <a:solidFill>
            <a:srgbClr val="E0E0E0"/>
          </a:solidFill>
          <a:ln w="9525">
            <a:noFill/>
            <a:miter lim="800000"/>
            <a:headEnd/>
            <a:tailEnd/>
          </a:ln>
        </p:spPr>
        <p:txBody>
          <a:bodyPr wrap="none">
            <a:spAutoFit/>
          </a:bodyPr>
          <a:lstStyle/>
          <a:p>
            <a:endParaRPr lang="zh-CN" altLang="en-US"/>
          </a:p>
        </p:txBody>
      </p:sp>
      <p:sp>
        <p:nvSpPr>
          <p:cNvPr id="501769" name="Rectangle 10"/>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70" name="Rectangle 11"/>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71" name="Rectangle 12"/>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72" name="Rectangle 13"/>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73" name="Rectangle 14"/>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74" name="Rectangle 15"/>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75" name="Rectangle 16"/>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76" name="Rectangle 17"/>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77" name="Rectangle 18"/>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78" name="Rectangle 19"/>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79" name="Rectangle 20"/>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80" name="Rectangle 21"/>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81" name="Rectangle 22"/>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82" name="Rectangle 23"/>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83" name="Rectangle 24"/>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84" name="Rectangle 25"/>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85" name="Rectangle 26"/>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86" name="Rectangle 27"/>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87" name="Rectangle 28"/>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88" name="Rectangle 29"/>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89" name="Rectangle 30"/>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90" name="Rectangle 31"/>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91" name="Rectangle 32"/>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92" name="Rectangle 33"/>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93" name="Rectangle 34"/>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94" name="Rectangle 35"/>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95" name="Rectangle 36"/>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96" name="Rectangle 37"/>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97" name="Rectangle 38"/>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98" name="Rectangle 39"/>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799" name="Rectangle 40"/>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800" name="Rectangle 41"/>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801" name="Rectangle 42"/>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802" name="Rectangle 43"/>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803" name="Rectangle 44"/>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804" name="Rectangle 45"/>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805" name="Rectangle 46"/>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806" name="Rectangle 47"/>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807" name="Rectangle 48"/>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808" name="Rectangle 49"/>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809" name="Rectangle 50"/>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810" name="Rectangle 51"/>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811" name="Rectangle 52"/>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812" name="Rectangle 53"/>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813" name="Rectangle 54"/>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814" name="Rectangle 55"/>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815" name="Rectangle 56"/>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816" name="Rectangle 57"/>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817" name="Rectangle 58"/>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818" name="Rectangle 59"/>
          <p:cNvSpPr>
            <a:spLocks noChangeArrowheads="1"/>
          </p:cNvSpPr>
          <p:nvPr/>
        </p:nvSpPr>
        <p:spPr bwMode="auto">
          <a:xfrm>
            <a:off x="1857375" y="2063750"/>
            <a:ext cx="979488" cy="0"/>
          </a:xfrm>
          <a:prstGeom prst="rect">
            <a:avLst/>
          </a:prstGeom>
          <a:noFill/>
          <a:ln w="9525">
            <a:noFill/>
            <a:miter lim="800000"/>
            <a:headEnd/>
            <a:tailEnd/>
          </a:ln>
        </p:spPr>
        <p:txBody>
          <a:bodyPr wrap="none">
            <a:spAutoFit/>
          </a:bodyPr>
          <a:lstStyle/>
          <a:p>
            <a:endParaRPr lang="zh-CN" altLang="en-US"/>
          </a:p>
        </p:txBody>
      </p:sp>
      <p:sp>
        <p:nvSpPr>
          <p:cNvPr id="501819" name="Rectangle 61"/>
          <p:cNvSpPr>
            <a:spLocks noChangeArrowheads="1"/>
          </p:cNvSpPr>
          <p:nvPr/>
        </p:nvSpPr>
        <p:spPr bwMode="auto">
          <a:xfrm>
            <a:off x="2122488" y="2178050"/>
            <a:ext cx="971550" cy="0"/>
          </a:xfrm>
          <a:prstGeom prst="rect">
            <a:avLst/>
          </a:prstGeom>
          <a:solidFill>
            <a:srgbClr val="E0E0E0"/>
          </a:solidFill>
          <a:ln w="9525">
            <a:noFill/>
            <a:miter lim="800000"/>
            <a:headEnd/>
            <a:tailEnd/>
          </a:ln>
        </p:spPr>
        <p:txBody>
          <a:bodyPr wrap="none">
            <a:spAutoFit/>
          </a:bodyPr>
          <a:lstStyle/>
          <a:p>
            <a:endParaRPr lang="zh-CN" altLang="en-US"/>
          </a:p>
        </p:txBody>
      </p:sp>
      <p:sp>
        <p:nvSpPr>
          <p:cNvPr id="501820" name="Rectangle 62"/>
          <p:cNvSpPr>
            <a:spLocks noChangeArrowheads="1"/>
          </p:cNvSpPr>
          <p:nvPr/>
        </p:nvSpPr>
        <p:spPr bwMode="auto">
          <a:xfrm>
            <a:off x="2122488" y="2178050"/>
            <a:ext cx="974725" cy="0"/>
          </a:xfrm>
          <a:prstGeom prst="rect">
            <a:avLst/>
          </a:prstGeom>
          <a:solidFill>
            <a:srgbClr val="E0E0E0"/>
          </a:solidFill>
          <a:ln w="9525">
            <a:noFill/>
            <a:miter lim="800000"/>
            <a:headEnd/>
            <a:tailEnd/>
          </a:ln>
        </p:spPr>
        <p:txBody>
          <a:bodyPr wrap="none">
            <a:spAutoFit/>
          </a:bodyPr>
          <a:lstStyle/>
          <a:p>
            <a:endParaRPr lang="zh-CN" altLang="en-US"/>
          </a:p>
        </p:txBody>
      </p:sp>
      <p:sp>
        <p:nvSpPr>
          <p:cNvPr id="501821" name="Rectangle 63"/>
          <p:cNvSpPr>
            <a:spLocks noChangeArrowheads="1"/>
          </p:cNvSpPr>
          <p:nvPr/>
        </p:nvSpPr>
        <p:spPr bwMode="auto">
          <a:xfrm>
            <a:off x="2122488" y="2178050"/>
            <a:ext cx="973137" cy="0"/>
          </a:xfrm>
          <a:prstGeom prst="rect">
            <a:avLst/>
          </a:prstGeom>
          <a:solidFill>
            <a:srgbClr val="E0E0E0"/>
          </a:solidFill>
          <a:ln w="9525">
            <a:noFill/>
            <a:miter lim="800000"/>
            <a:headEnd/>
            <a:tailEnd/>
          </a:ln>
        </p:spPr>
        <p:txBody>
          <a:bodyPr wrap="none">
            <a:spAutoFit/>
          </a:bodyPr>
          <a:lstStyle/>
          <a:p>
            <a:endParaRPr lang="zh-CN" altLang="en-US"/>
          </a:p>
        </p:txBody>
      </p:sp>
      <p:sp>
        <p:nvSpPr>
          <p:cNvPr id="501822" name="Rectangle 64"/>
          <p:cNvSpPr>
            <a:spLocks noChangeArrowheads="1"/>
          </p:cNvSpPr>
          <p:nvPr/>
        </p:nvSpPr>
        <p:spPr bwMode="auto">
          <a:xfrm>
            <a:off x="2122488" y="2178050"/>
            <a:ext cx="971550" cy="0"/>
          </a:xfrm>
          <a:prstGeom prst="rect">
            <a:avLst/>
          </a:prstGeom>
          <a:solidFill>
            <a:srgbClr val="E0E0E0"/>
          </a:solidFill>
          <a:ln w="9525">
            <a:noFill/>
            <a:miter lim="800000"/>
            <a:headEnd/>
            <a:tailEnd/>
          </a:ln>
        </p:spPr>
        <p:txBody>
          <a:bodyPr wrap="none">
            <a:spAutoFit/>
          </a:bodyPr>
          <a:lstStyle/>
          <a:p>
            <a:endParaRPr lang="zh-CN" altLang="en-US"/>
          </a:p>
        </p:txBody>
      </p:sp>
      <p:sp>
        <p:nvSpPr>
          <p:cNvPr id="501823" name="Rectangle 65"/>
          <p:cNvSpPr>
            <a:spLocks noChangeArrowheads="1"/>
          </p:cNvSpPr>
          <p:nvPr/>
        </p:nvSpPr>
        <p:spPr bwMode="auto">
          <a:xfrm>
            <a:off x="2122488" y="2178050"/>
            <a:ext cx="1008062" cy="0"/>
          </a:xfrm>
          <a:prstGeom prst="rect">
            <a:avLst/>
          </a:prstGeom>
          <a:solidFill>
            <a:srgbClr val="E0E0E0"/>
          </a:solidFill>
          <a:ln w="9525">
            <a:noFill/>
            <a:miter lim="800000"/>
            <a:headEnd/>
            <a:tailEnd/>
          </a:ln>
        </p:spPr>
        <p:txBody>
          <a:bodyPr wrap="none">
            <a:spAutoFit/>
          </a:bodyPr>
          <a:lstStyle/>
          <a:p>
            <a:endParaRPr lang="zh-CN" altLang="en-US"/>
          </a:p>
        </p:txBody>
      </p:sp>
      <p:sp>
        <p:nvSpPr>
          <p:cNvPr id="501824" name="Rectangle 66"/>
          <p:cNvSpPr>
            <a:spLocks noChangeArrowheads="1"/>
          </p:cNvSpPr>
          <p:nvPr/>
        </p:nvSpPr>
        <p:spPr bwMode="auto">
          <a:xfrm>
            <a:off x="2122488" y="2178050"/>
            <a:ext cx="971550" cy="0"/>
          </a:xfrm>
          <a:prstGeom prst="rect">
            <a:avLst/>
          </a:prstGeom>
          <a:noFill/>
          <a:ln w="9525">
            <a:noFill/>
            <a:miter lim="800000"/>
            <a:headEnd/>
            <a:tailEnd/>
          </a:ln>
        </p:spPr>
        <p:txBody>
          <a:bodyPr wrap="none">
            <a:spAutoFit/>
          </a:bodyPr>
          <a:lstStyle/>
          <a:p>
            <a:endParaRPr lang="zh-CN" altLang="en-US"/>
          </a:p>
        </p:txBody>
      </p:sp>
      <p:sp>
        <p:nvSpPr>
          <p:cNvPr id="501825" name="Rectangle 67"/>
          <p:cNvSpPr>
            <a:spLocks noChangeArrowheads="1"/>
          </p:cNvSpPr>
          <p:nvPr/>
        </p:nvSpPr>
        <p:spPr bwMode="auto">
          <a:xfrm>
            <a:off x="2122488" y="2178050"/>
            <a:ext cx="974725" cy="0"/>
          </a:xfrm>
          <a:prstGeom prst="rect">
            <a:avLst/>
          </a:prstGeom>
          <a:noFill/>
          <a:ln w="9525">
            <a:noFill/>
            <a:miter lim="800000"/>
            <a:headEnd/>
            <a:tailEnd/>
          </a:ln>
        </p:spPr>
        <p:txBody>
          <a:bodyPr wrap="none">
            <a:spAutoFit/>
          </a:bodyPr>
          <a:lstStyle/>
          <a:p>
            <a:endParaRPr lang="zh-CN" altLang="en-US"/>
          </a:p>
        </p:txBody>
      </p:sp>
      <p:sp>
        <p:nvSpPr>
          <p:cNvPr id="501826" name="Rectangle 68"/>
          <p:cNvSpPr>
            <a:spLocks noChangeArrowheads="1"/>
          </p:cNvSpPr>
          <p:nvPr/>
        </p:nvSpPr>
        <p:spPr bwMode="auto">
          <a:xfrm>
            <a:off x="2122488" y="2178050"/>
            <a:ext cx="973137" cy="0"/>
          </a:xfrm>
          <a:prstGeom prst="rect">
            <a:avLst/>
          </a:prstGeom>
          <a:noFill/>
          <a:ln w="9525">
            <a:noFill/>
            <a:miter lim="800000"/>
            <a:headEnd/>
            <a:tailEnd/>
          </a:ln>
        </p:spPr>
        <p:txBody>
          <a:bodyPr wrap="none">
            <a:spAutoFit/>
          </a:bodyPr>
          <a:lstStyle/>
          <a:p>
            <a:endParaRPr lang="zh-CN" altLang="en-US"/>
          </a:p>
        </p:txBody>
      </p:sp>
      <p:sp>
        <p:nvSpPr>
          <p:cNvPr id="501827" name="Rectangle 69"/>
          <p:cNvSpPr>
            <a:spLocks noChangeArrowheads="1"/>
          </p:cNvSpPr>
          <p:nvPr/>
        </p:nvSpPr>
        <p:spPr bwMode="auto">
          <a:xfrm>
            <a:off x="2122488" y="2178050"/>
            <a:ext cx="971550" cy="0"/>
          </a:xfrm>
          <a:prstGeom prst="rect">
            <a:avLst/>
          </a:prstGeom>
          <a:noFill/>
          <a:ln w="9525">
            <a:noFill/>
            <a:miter lim="800000"/>
            <a:headEnd/>
            <a:tailEnd/>
          </a:ln>
        </p:spPr>
        <p:txBody>
          <a:bodyPr wrap="none">
            <a:spAutoFit/>
          </a:bodyPr>
          <a:lstStyle/>
          <a:p>
            <a:endParaRPr lang="zh-CN" altLang="en-US"/>
          </a:p>
        </p:txBody>
      </p:sp>
      <p:sp>
        <p:nvSpPr>
          <p:cNvPr id="501828" name="Rectangle 70"/>
          <p:cNvSpPr>
            <a:spLocks noChangeArrowheads="1"/>
          </p:cNvSpPr>
          <p:nvPr/>
        </p:nvSpPr>
        <p:spPr bwMode="auto">
          <a:xfrm>
            <a:off x="2122488" y="2178050"/>
            <a:ext cx="1008062" cy="0"/>
          </a:xfrm>
          <a:prstGeom prst="rect">
            <a:avLst/>
          </a:prstGeom>
          <a:noFill/>
          <a:ln w="9525">
            <a:noFill/>
            <a:miter lim="800000"/>
            <a:headEnd/>
            <a:tailEnd/>
          </a:ln>
        </p:spPr>
        <p:txBody>
          <a:bodyPr wrap="none">
            <a:spAutoFit/>
          </a:bodyPr>
          <a:lstStyle/>
          <a:p>
            <a:endParaRPr lang="zh-CN" altLang="en-US"/>
          </a:p>
        </p:txBody>
      </p:sp>
      <p:sp>
        <p:nvSpPr>
          <p:cNvPr id="501829" name="Rectangle 71"/>
          <p:cNvSpPr>
            <a:spLocks noChangeArrowheads="1"/>
          </p:cNvSpPr>
          <p:nvPr/>
        </p:nvSpPr>
        <p:spPr bwMode="auto">
          <a:xfrm>
            <a:off x="2122488" y="2178050"/>
            <a:ext cx="971550" cy="0"/>
          </a:xfrm>
          <a:prstGeom prst="rect">
            <a:avLst/>
          </a:prstGeom>
          <a:noFill/>
          <a:ln w="9525">
            <a:noFill/>
            <a:miter lim="800000"/>
            <a:headEnd/>
            <a:tailEnd/>
          </a:ln>
        </p:spPr>
        <p:txBody>
          <a:bodyPr wrap="none">
            <a:spAutoFit/>
          </a:bodyPr>
          <a:lstStyle/>
          <a:p>
            <a:endParaRPr lang="zh-CN" altLang="en-US"/>
          </a:p>
        </p:txBody>
      </p:sp>
      <p:sp>
        <p:nvSpPr>
          <p:cNvPr id="501830" name="Rectangle 72"/>
          <p:cNvSpPr>
            <a:spLocks noChangeArrowheads="1"/>
          </p:cNvSpPr>
          <p:nvPr/>
        </p:nvSpPr>
        <p:spPr bwMode="auto">
          <a:xfrm>
            <a:off x="2122488" y="2178050"/>
            <a:ext cx="974725" cy="0"/>
          </a:xfrm>
          <a:prstGeom prst="rect">
            <a:avLst/>
          </a:prstGeom>
          <a:noFill/>
          <a:ln w="9525">
            <a:noFill/>
            <a:miter lim="800000"/>
            <a:headEnd/>
            <a:tailEnd/>
          </a:ln>
        </p:spPr>
        <p:txBody>
          <a:bodyPr wrap="none">
            <a:spAutoFit/>
          </a:bodyPr>
          <a:lstStyle/>
          <a:p>
            <a:endParaRPr lang="zh-CN" altLang="en-US"/>
          </a:p>
        </p:txBody>
      </p:sp>
      <p:sp>
        <p:nvSpPr>
          <p:cNvPr id="501831" name="Rectangle 73"/>
          <p:cNvSpPr>
            <a:spLocks noChangeArrowheads="1"/>
          </p:cNvSpPr>
          <p:nvPr/>
        </p:nvSpPr>
        <p:spPr bwMode="auto">
          <a:xfrm>
            <a:off x="2122488" y="2178050"/>
            <a:ext cx="973137" cy="0"/>
          </a:xfrm>
          <a:prstGeom prst="rect">
            <a:avLst/>
          </a:prstGeom>
          <a:noFill/>
          <a:ln w="9525">
            <a:noFill/>
            <a:miter lim="800000"/>
            <a:headEnd/>
            <a:tailEnd/>
          </a:ln>
        </p:spPr>
        <p:txBody>
          <a:bodyPr wrap="none">
            <a:spAutoFit/>
          </a:bodyPr>
          <a:lstStyle/>
          <a:p>
            <a:endParaRPr lang="zh-CN" altLang="en-US"/>
          </a:p>
        </p:txBody>
      </p:sp>
      <p:sp>
        <p:nvSpPr>
          <p:cNvPr id="501832" name="Rectangle 74"/>
          <p:cNvSpPr>
            <a:spLocks noChangeArrowheads="1"/>
          </p:cNvSpPr>
          <p:nvPr/>
        </p:nvSpPr>
        <p:spPr bwMode="auto">
          <a:xfrm>
            <a:off x="2122488" y="2178050"/>
            <a:ext cx="971550" cy="0"/>
          </a:xfrm>
          <a:prstGeom prst="rect">
            <a:avLst/>
          </a:prstGeom>
          <a:noFill/>
          <a:ln w="9525">
            <a:noFill/>
            <a:miter lim="800000"/>
            <a:headEnd/>
            <a:tailEnd/>
          </a:ln>
        </p:spPr>
        <p:txBody>
          <a:bodyPr wrap="none">
            <a:spAutoFit/>
          </a:bodyPr>
          <a:lstStyle/>
          <a:p>
            <a:endParaRPr lang="zh-CN" altLang="en-US"/>
          </a:p>
        </p:txBody>
      </p:sp>
      <p:sp>
        <p:nvSpPr>
          <p:cNvPr id="501833" name="Rectangle 75"/>
          <p:cNvSpPr>
            <a:spLocks noChangeArrowheads="1"/>
          </p:cNvSpPr>
          <p:nvPr/>
        </p:nvSpPr>
        <p:spPr bwMode="auto">
          <a:xfrm>
            <a:off x="2122488" y="2178050"/>
            <a:ext cx="1008062" cy="0"/>
          </a:xfrm>
          <a:prstGeom prst="rect">
            <a:avLst/>
          </a:prstGeom>
          <a:noFill/>
          <a:ln w="9525">
            <a:noFill/>
            <a:miter lim="800000"/>
            <a:headEnd/>
            <a:tailEnd/>
          </a:ln>
        </p:spPr>
        <p:txBody>
          <a:bodyPr wrap="none">
            <a:spAutoFit/>
          </a:bodyPr>
          <a:lstStyle/>
          <a:p>
            <a:endParaRPr lang="zh-CN" altLang="en-US"/>
          </a:p>
        </p:txBody>
      </p:sp>
      <p:sp>
        <p:nvSpPr>
          <p:cNvPr id="501834" name="Rectangle 76"/>
          <p:cNvSpPr>
            <a:spLocks noChangeArrowheads="1"/>
          </p:cNvSpPr>
          <p:nvPr/>
        </p:nvSpPr>
        <p:spPr bwMode="auto">
          <a:xfrm>
            <a:off x="2122488" y="2178050"/>
            <a:ext cx="971550" cy="0"/>
          </a:xfrm>
          <a:prstGeom prst="rect">
            <a:avLst/>
          </a:prstGeom>
          <a:noFill/>
          <a:ln w="9525">
            <a:noFill/>
            <a:miter lim="800000"/>
            <a:headEnd/>
            <a:tailEnd/>
          </a:ln>
        </p:spPr>
        <p:txBody>
          <a:bodyPr wrap="none">
            <a:spAutoFit/>
          </a:bodyPr>
          <a:lstStyle/>
          <a:p>
            <a:endParaRPr lang="zh-CN" altLang="en-US"/>
          </a:p>
        </p:txBody>
      </p:sp>
      <p:sp>
        <p:nvSpPr>
          <p:cNvPr id="501835" name="Rectangle 77"/>
          <p:cNvSpPr>
            <a:spLocks noChangeArrowheads="1"/>
          </p:cNvSpPr>
          <p:nvPr/>
        </p:nvSpPr>
        <p:spPr bwMode="auto">
          <a:xfrm>
            <a:off x="2122488" y="2178050"/>
            <a:ext cx="974725" cy="0"/>
          </a:xfrm>
          <a:prstGeom prst="rect">
            <a:avLst/>
          </a:prstGeom>
          <a:noFill/>
          <a:ln w="9525">
            <a:noFill/>
            <a:miter lim="800000"/>
            <a:headEnd/>
            <a:tailEnd/>
          </a:ln>
        </p:spPr>
        <p:txBody>
          <a:bodyPr wrap="none">
            <a:spAutoFit/>
          </a:bodyPr>
          <a:lstStyle/>
          <a:p>
            <a:endParaRPr lang="zh-CN" altLang="en-US"/>
          </a:p>
        </p:txBody>
      </p:sp>
      <p:sp>
        <p:nvSpPr>
          <p:cNvPr id="501836" name="Rectangle 78"/>
          <p:cNvSpPr>
            <a:spLocks noChangeArrowheads="1"/>
          </p:cNvSpPr>
          <p:nvPr/>
        </p:nvSpPr>
        <p:spPr bwMode="auto">
          <a:xfrm>
            <a:off x="2122488" y="2178050"/>
            <a:ext cx="973137" cy="0"/>
          </a:xfrm>
          <a:prstGeom prst="rect">
            <a:avLst/>
          </a:prstGeom>
          <a:noFill/>
          <a:ln w="9525">
            <a:noFill/>
            <a:miter lim="800000"/>
            <a:headEnd/>
            <a:tailEnd/>
          </a:ln>
        </p:spPr>
        <p:txBody>
          <a:bodyPr wrap="none">
            <a:spAutoFit/>
          </a:bodyPr>
          <a:lstStyle/>
          <a:p>
            <a:endParaRPr lang="zh-CN" altLang="en-US"/>
          </a:p>
        </p:txBody>
      </p:sp>
      <p:sp>
        <p:nvSpPr>
          <p:cNvPr id="501837" name="Rectangle 79"/>
          <p:cNvSpPr>
            <a:spLocks noChangeArrowheads="1"/>
          </p:cNvSpPr>
          <p:nvPr/>
        </p:nvSpPr>
        <p:spPr bwMode="auto">
          <a:xfrm>
            <a:off x="2122488" y="2178050"/>
            <a:ext cx="971550" cy="0"/>
          </a:xfrm>
          <a:prstGeom prst="rect">
            <a:avLst/>
          </a:prstGeom>
          <a:noFill/>
          <a:ln w="9525">
            <a:noFill/>
            <a:miter lim="800000"/>
            <a:headEnd/>
            <a:tailEnd/>
          </a:ln>
        </p:spPr>
        <p:txBody>
          <a:bodyPr wrap="none">
            <a:spAutoFit/>
          </a:bodyPr>
          <a:lstStyle/>
          <a:p>
            <a:endParaRPr lang="zh-CN" altLang="en-US"/>
          </a:p>
        </p:txBody>
      </p:sp>
      <p:sp>
        <p:nvSpPr>
          <p:cNvPr id="501838" name="Rectangle 80"/>
          <p:cNvSpPr>
            <a:spLocks noChangeArrowheads="1"/>
          </p:cNvSpPr>
          <p:nvPr/>
        </p:nvSpPr>
        <p:spPr bwMode="auto">
          <a:xfrm>
            <a:off x="2122488" y="2178050"/>
            <a:ext cx="1008062" cy="0"/>
          </a:xfrm>
          <a:prstGeom prst="rect">
            <a:avLst/>
          </a:prstGeom>
          <a:noFill/>
          <a:ln w="9525">
            <a:noFill/>
            <a:miter lim="800000"/>
            <a:headEnd/>
            <a:tailEnd/>
          </a:ln>
        </p:spPr>
        <p:txBody>
          <a:bodyPr wrap="none">
            <a:spAutoFit/>
          </a:bodyPr>
          <a:lstStyle/>
          <a:p>
            <a:endParaRPr lang="zh-CN" altLang="en-US"/>
          </a:p>
        </p:txBody>
      </p:sp>
      <p:sp>
        <p:nvSpPr>
          <p:cNvPr id="501839" name="Rectangle 81"/>
          <p:cNvSpPr>
            <a:spLocks noChangeArrowheads="1"/>
          </p:cNvSpPr>
          <p:nvPr/>
        </p:nvSpPr>
        <p:spPr bwMode="auto">
          <a:xfrm>
            <a:off x="2122488" y="2178050"/>
            <a:ext cx="971550" cy="0"/>
          </a:xfrm>
          <a:prstGeom prst="rect">
            <a:avLst/>
          </a:prstGeom>
          <a:noFill/>
          <a:ln w="9525">
            <a:noFill/>
            <a:miter lim="800000"/>
            <a:headEnd/>
            <a:tailEnd/>
          </a:ln>
        </p:spPr>
        <p:txBody>
          <a:bodyPr wrap="none">
            <a:spAutoFit/>
          </a:bodyPr>
          <a:lstStyle/>
          <a:p>
            <a:endParaRPr lang="zh-CN" altLang="en-US"/>
          </a:p>
        </p:txBody>
      </p:sp>
      <p:sp>
        <p:nvSpPr>
          <p:cNvPr id="501840" name="Rectangle 82"/>
          <p:cNvSpPr>
            <a:spLocks noChangeArrowheads="1"/>
          </p:cNvSpPr>
          <p:nvPr/>
        </p:nvSpPr>
        <p:spPr bwMode="auto">
          <a:xfrm>
            <a:off x="2122488" y="2178050"/>
            <a:ext cx="974725" cy="0"/>
          </a:xfrm>
          <a:prstGeom prst="rect">
            <a:avLst/>
          </a:prstGeom>
          <a:noFill/>
          <a:ln w="9525">
            <a:noFill/>
            <a:miter lim="800000"/>
            <a:headEnd/>
            <a:tailEnd/>
          </a:ln>
        </p:spPr>
        <p:txBody>
          <a:bodyPr wrap="none">
            <a:spAutoFit/>
          </a:bodyPr>
          <a:lstStyle/>
          <a:p>
            <a:endParaRPr lang="zh-CN" altLang="en-US"/>
          </a:p>
        </p:txBody>
      </p:sp>
      <p:sp>
        <p:nvSpPr>
          <p:cNvPr id="501841" name="Rectangle 83"/>
          <p:cNvSpPr>
            <a:spLocks noChangeArrowheads="1"/>
          </p:cNvSpPr>
          <p:nvPr/>
        </p:nvSpPr>
        <p:spPr bwMode="auto">
          <a:xfrm>
            <a:off x="2122488" y="2178050"/>
            <a:ext cx="973137" cy="0"/>
          </a:xfrm>
          <a:prstGeom prst="rect">
            <a:avLst/>
          </a:prstGeom>
          <a:noFill/>
          <a:ln w="9525">
            <a:noFill/>
            <a:miter lim="800000"/>
            <a:headEnd/>
            <a:tailEnd/>
          </a:ln>
        </p:spPr>
        <p:txBody>
          <a:bodyPr wrap="none">
            <a:spAutoFit/>
          </a:bodyPr>
          <a:lstStyle/>
          <a:p>
            <a:endParaRPr lang="zh-CN" altLang="en-US"/>
          </a:p>
        </p:txBody>
      </p:sp>
      <p:sp>
        <p:nvSpPr>
          <p:cNvPr id="501842" name="Rectangle 84"/>
          <p:cNvSpPr>
            <a:spLocks noChangeArrowheads="1"/>
          </p:cNvSpPr>
          <p:nvPr/>
        </p:nvSpPr>
        <p:spPr bwMode="auto">
          <a:xfrm>
            <a:off x="2122488" y="2178050"/>
            <a:ext cx="971550" cy="0"/>
          </a:xfrm>
          <a:prstGeom prst="rect">
            <a:avLst/>
          </a:prstGeom>
          <a:noFill/>
          <a:ln w="9525">
            <a:noFill/>
            <a:miter lim="800000"/>
            <a:headEnd/>
            <a:tailEnd/>
          </a:ln>
        </p:spPr>
        <p:txBody>
          <a:bodyPr wrap="none">
            <a:spAutoFit/>
          </a:bodyPr>
          <a:lstStyle/>
          <a:p>
            <a:endParaRPr lang="zh-CN" altLang="en-US"/>
          </a:p>
        </p:txBody>
      </p:sp>
      <p:sp>
        <p:nvSpPr>
          <p:cNvPr id="501843" name="Rectangle 85"/>
          <p:cNvSpPr>
            <a:spLocks noChangeArrowheads="1"/>
          </p:cNvSpPr>
          <p:nvPr/>
        </p:nvSpPr>
        <p:spPr bwMode="auto">
          <a:xfrm>
            <a:off x="2122488" y="2178050"/>
            <a:ext cx="1008062" cy="0"/>
          </a:xfrm>
          <a:prstGeom prst="rect">
            <a:avLst/>
          </a:prstGeom>
          <a:noFill/>
          <a:ln w="9525">
            <a:noFill/>
            <a:miter lim="800000"/>
            <a:headEnd/>
            <a:tailEnd/>
          </a:ln>
        </p:spPr>
        <p:txBody>
          <a:bodyPr wrap="none">
            <a:spAutoFit/>
          </a:bodyPr>
          <a:lstStyle/>
          <a:p>
            <a:endParaRPr lang="zh-CN" altLang="en-US"/>
          </a:p>
        </p:txBody>
      </p:sp>
      <p:sp>
        <p:nvSpPr>
          <p:cNvPr id="501844" name="Rectangle 86"/>
          <p:cNvSpPr>
            <a:spLocks noChangeArrowheads="1"/>
          </p:cNvSpPr>
          <p:nvPr/>
        </p:nvSpPr>
        <p:spPr bwMode="auto">
          <a:xfrm>
            <a:off x="2122488" y="2178050"/>
            <a:ext cx="971550" cy="0"/>
          </a:xfrm>
          <a:prstGeom prst="rect">
            <a:avLst/>
          </a:prstGeom>
          <a:noFill/>
          <a:ln w="9525">
            <a:noFill/>
            <a:miter lim="800000"/>
            <a:headEnd/>
            <a:tailEnd/>
          </a:ln>
        </p:spPr>
        <p:txBody>
          <a:bodyPr wrap="none">
            <a:spAutoFit/>
          </a:bodyPr>
          <a:lstStyle/>
          <a:p>
            <a:endParaRPr lang="zh-CN" altLang="en-US"/>
          </a:p>
        </p:txBody>
      </p:sp>
      <p:sp>
        <p:nvSpPr>
          <p:cNvPr id="501845" name="Rectangle 87"/>
          <p:cNvSpPr>
            <a:spLocks noChangeArrowheads="1"/>
          </p:cNvSpPr>
          <p:nvPr/>
        </p:nvSpPr>
        <p:spPr bwMode="auto">
          <a:xfrm>
            <a:off x="2122488" y="2178050"/>
            <a:ext cx="974725" cy="0"/>
          </a:xfrm>
          <a:prstGeom prst="rect">
            <a:avLst/>
          </a:prstGeom>
          <a:noFill/>
          <a:ln w="9525">
            <a:noFill/>
            <a:miter lim="800000"/>
            <a:headEnd/>
            <a:tailEnd/>
          </a:ln>
        </p:spPr>
        <p:txBody>
          <a:bodyPr wrap="none">
            <a:spAutoFit/>
          </a:bodyPr>
          <a:lstStyle/>
          <a:p>
            <a:endParaRPr lang="zh-CN" altLang="en-US"/>
          </a:p>
        </p:txBody>
      </p:sp>
      <p:sp>
        <p:nvSpPr>
          <p:cNvPr id="501846" name="Rectangle 88"/>
          <p:cNvSpPr>
            <a:spLocks noChangeArrowheads="1"/>
          </p:cNvSpPr>
          <p:nvPr/>
        </p:nvSpPr>
        <p:spPr bwMode="auto">
          <a:xfrm>
            <a:off x="2122488" y="2178050"/>
            <a:ext cx="973137" cy="0"/>
          </a:xfrm>
          <a:prstGeom prst="rect">
            <a:avLst/>
          </a:prstGeom>
          <a:noFill/>
          <a:ln w="9525">
            <a:noFill/>
            <a:miter lim="800000"/>
            <a:headEnd/>
            <a:tailEnd/>
          </a:ln>
        </p:spPr>
        <p:txBody>
          <a:bodyPr wrap="none">
            <a:spAutoFit/>
          </a:bodyPr>
          <a:lstStyle/>
          <a:p>
            <a:endParaRPr lang="zh-CN" altLang="en-US"/>
          </a:p>
        </p:txBody>
      </p:sp>
      <p:sp>
        <p:nvSpPr>
          <p:cNvPr id="501847" name="Rectangle 89"/>
          <p:cNvSpPr>
            <a:spLocks noChangeArrowheads="1"/>
          </p:cNvSpPr>
          <p:nvPr/>
        </p:nvSpPr>
        <p:spPr bwMode="auto">
          <a:xfrm>
            <a:off x="2122488" y="2178050"/>
            <a:ext cx="971550" cy="0"/>
          </a:xfrm>
          <a:prstGeom prst="rect">
            <a:avLst/>
          </a:prstGeom>
          <a:noFill/>
          <a:ln w="9525">
            <a:noFill/>
            <a:miter lim="800000"/>
            <a:headEnd/>
            <a:tailEnd/>
          </a:ln>
        </p:spPr>
        <p:txBody>
          <a:bodyPr wrap="none">
            <a:spAutoFit/>
          </a:bodyPr>
          <a:lstStyle/>
          <a:p>
            <a:endParaRPr lang="zh-CN" altLang="en-US"/>
          </a:p>
        </p:txBody>
      </p:sp>
      <p:sp>
        <p:nvSpPr>
          <p:cNvPr id="501848" name="Rectangle 90"/>
          <p:cNvSpPr>
            <a:spLocks noChangeArrowheads="1"/>
          </p:cNvSpPr>
          <p:nvPr/>
        </p:nvSpPr>
        <p:spPr bwMode="auto">
          <a:xfrm>
            <a:off x="2122488" y="2178050"/>
            <a:ext cx="1008062" cy="0"/>
          </a:xfrm>
          <a:prstGeom prst="rect">
            <a:avLst/>
          </a:prstGeom>
          <a:noFill/>
          <a:ln w="9525">
            <a:noFill/>
            <a:miter lim="800000"/>
            <a:headEnd/>
            <a:tailEnd/>
          </a:ln>
        </p:spPr>
        <p:txBody>
          <a:bodyPr wrap="none">
            <a:spAutoFit/>
          </a:bodyPr>
          <a:lstStyle/>
          <a:p>
            <a:endParaRPr lang="zh-CN" altLang="en-US"/>
          </a:p>
        </p:txBody>
      </p:sp>
      <p:sp>
        <p:nvSpPr>
          <p:cNvPr id="501849" name="Rectangle 91"/>
          <p:cNvSpPr>
            <a:spLocks noChangeArrowheads="1"/>
          </p:cNvSpPr>
          <p:nvPr/>
        </p:nvSpPr>
        <p:spPr bwMode="auto">
          <a:xfrm>
            <a:off x="2122488" y="2178050"/>
            <a:ext cx="971550" cy="0"/>
          </a:xfrm>
          <a:prstGeom prst="rect">
            <a:avLst/>
          </a:prstGeom>
          <a:noFill/>
          <a:ln w="9525">
            <a:noFill/>
            <a:miter lim="800000"/>
            <a:headEnd/>
            <a:tailEnd/>
          </a:ln>
        </p:spPr>
        <p:txBody>
          <a:bodyPr wrap="none">
            <a:spAutoFit/>
          </a:bodyPr>
          <a:lstStyle/>
          <a:p>
            <a:endParaRPr lang="zh-CN" altLang="en-US"/>
          </a:p>
        </p:txBody>
      </p:sp>
      <p:sp>
        <p:nvSpPr>
          <p:cNvPr id="501850" name="Rectangle 92"/>
          <p:cNvSpPr>
            <a:spLocks noChangeArrowheads="1"/>
          </p:cNvSpPr>
          <p:nvPr/>
        </p:nvSpPr>
        <p:spPr bwMode="auto">
          <a:xfrm>
            <a:off x="2122488" y="2178050"/>
            <a:ext cx="974725" cy="0"/>
          </a:xfrm>
          <a:prstGeom prst="rect">
            <a:avLst/>
          </a:prstGeom>
          <a:noFill/>
          <a:ln w="9525">
            <a:noFill/>
            <a:miter lim="800000"/>
            <a:headEnd/>
            <a:tailEnd/>
          </a:ln>
        </p:spPr>
        <p:txBody>
          <a:bodyPr wrap="none">
            <a:spAutoFit/>
          </a:bodyPr>
          <a:lstStyle/>
          <a:p>
            <a:endParaRPr lang="zh-CN" altLang="en-US"/>
          </a:p>
        </p:txBody>
      </p:sp>
      <p:sp>
        <p:nvSpPr>
          <p:cNvPr id="501851" name="Rectangle 93"/>
          <p:cNvSpPr>
            <a:spLocks noChangeArrowheads="1"/>
          </p:cNvSpPr>
          <p:nvPr/>
        </p:nvSpPr>
        <p:spPr bwMode="auto">
          <a:xfrm>
            <a:off x="2122488" y="2178050"/>
            <a:ext cx="973137" cy="0"/>
          </a:xfrm>
          <a:prstGeom prst="rect">
            <a:avLst/>
          </a:prstGeom>
          <a:noFill/>
          <a:ln w="9525">
            <a:noFill/>
            <a:miter lim="800000"/>
            <a:headEnd/>
            <a:tailEnd/>
          </a:ln>
        </p:spPr>
        <p:txBody>
          <a:bodyPr wrap="none">
            <a:spAutoFit/>
          </a:bodyPr>
          <a:lstStyle/>
          <a:p>
            <a:endParaRPr lang="zh-CN" altLang="en-US"/>
          </a:p>
        </p:txBody>
      </p:sp>
      <p:sp>
        <p:nvSpPr>
          <p:cNvPr id="501852" name="Rectangle 94"/>
          <p:cNvSpPr>
            <a:spLocks noChangeArrowheads="1"/>
          </p:cNvSpPr>
          <p:nvPr/>
        </p:nvSpPr>
        <p:spPr bwMode="auto">
          <a:xfrm>
            <a:off x="2122488" y="2178050"/>
            <a:ext cx="971550" cy="0"/>
          </a:xfrm>
          <a:prstGeom prst="rect">
            <a:avLst/>
          </a:prstGeom>
          <a:noFill/>
          <a:ln w="9525">
            <a:noFill/>
            <a:miter lim="800000"/>
            <a:headEnd/>
            <a:tailEnd/>
          </a:ln>
        </p:spPr>
        <p:txBody>
          <a:bodyPr wrap="none">
            <a:spAutoFit/>
          </a:bodyPr>
          <a:lstStyle/>
          <a:p>
            <a:endParaRPr lang="zh-CN" altLang="en-US"/>
          </a:p>
        </p:txBody>
      </p:sp>
      <p:sp>
        <p:nvSpPr>
          <p:cNvPr id="501853" name="Rectangle 95"/>
          <p:cNvSpPr>
            <a:spLocks noChangeArrowheads="1"/>
          </p:cNvSpPr>
          <p:nvPr/>
        </p:nvSpPr>
        <p:spPr bwMode="auto">
          <a:xfrm>
            <a:off x="2122488" y="2178050"/>
            <a:ext cx="1008062" cy="0"/>
          </a:xfrm>
          <a:prstGeom prst="rect">
            <a:avLst/>
          </a:prstGeom>
          <a:noFill/>
          <a:ln w="9525">
            <a:noFill/>
            <a:miter lim="800000"/>
            <a:headEnd/>
            <a:tailEnd/>
          </a:ln>
        </p:spPr>
        <p:txBody>
          <a:bodyPr wrap="none">
            <a:spAutoFit/>
          </a:bodyPr>
          <a:lstStyle/>
          <a:p>
            <a:endParaRPr lang="zh-CN" altLang="en-US"/>
          </a:p>
        </p:txBody>
      </p:sp>
      <p:sp>
        <p:nvSpPr>
          <p:cNvPr id="501854" name="Rectangle 96"/>
          <p:cNvSpPr>
            <a:spLocks noChangeArrowheads="1"/>
          </p:cNvSpPr>
          <p:nvPr/>
        </p:nvSpPr>
        <p:spPr bwMode="auto">
          <a:xfrm>
            <a:off x="2122488" y="2178050"/>
            <a:ext cx="971550" cy="0"/>
          </a:xfrm>
          <a:prstGeom prst="rect">
            <a:avLst/>
          </a:prstGeom>
          <a:noFill/>
          <a:ln w="9525">
            <a:noFill/>
            <a:miter lim="800000"/>
            <a:headEnd/>
            <a:tailEnd/>
          </a:ln>
        </p:spPr>
        <p:txBody>
          <a:bodyPr wrap="none">
            <a:spAutoFit/>
          </a:bodyPr>
          <a:lstStyle/>
          <a:p>
            <a:endParaRPr lang="zh-CN" altLang="en-US"/>
          </a:p>
        </p:txBody>
      </p:sp>
      <p:sp>
        <p:nvSpPr>
          <p:cNvPr id="501855" name="Rectangle 97"/>
          <p:cNvSpPr>
            <a:spLocks noChangeArrowheads="1"/>
          </p:cNvSpPr>
          <p:nvPr/>
        </p:nvSpPr>
        <p:spPr bwMode="auto">
          <a:xfrm>
            <a:off x="2122488" y="2178050"/>
            <a:ext cx="974725" cy="0"/>
          </a:xfrm>
          <a:prstGeom prst="rect">
            <a:avLst/>
          </a:prstGeom>
          <a:noFill/>
          <a:ln w="9525">
            <a:noFill/>
            <a:miter lim="800000"/>
            <a:headEnd/>
            <a:tailEnd/>
          </a:ln>
        </p:spPr>
        <p:txBody>
          <a:bodyPr wrap="none">
            <a:spAutoFit/>
          </a:bodyPr>
          <a:lstStyle/>
          <a:p>
            <a:endParaRPr lang="zh-CN" altLang="en-US"/>
          </a:p>
        </p:txBody>
      </p:sp>
      <p:sp>
        <p:nvSpPr>
          <p:cNvPr id="501856" name="Rectangle 98"/>
          <p:cNvSpPr>
            <a:spLocks noChangeArrowheads="1"/>
          </p:cNvSpPr>
          <p:nvPr/>
        </p:nvSpPr>
        <p:spPr bwMode="auto">
          <a:xfrm>
            <a:off x="2122488" y="2178050"/>
            <a:ext cx="973137" cy="0"/>
          </a:xfrm>
          <a:prstGeom prst="rect">
            <a:avLst/>
          </a:prstGeom>
          <a:noFill/>
          <a:ln w="9525">
            <a:noFill/>
            <a:miter lim="800000"/>
            <a:headEnd/>
            <a:tailEnd/>
          </a:ln>
        </p:spPr>
        <p:txBody>
          <a:bodyPr wrap="none">
            <a:spAutoFit/>
          </a:bodyPr>
          <a:lstStyle/>
          <a:p>
            <a:endParaRPr lang="zh-CN" altLang="en-US"/>
          </a:p>
        </p:txBody>
      </p:sp>
      <p:sp>
        <p:nvSpPr>
          <p:cNvPr id="501857" name="Rectangle 99"/>
          <p:cNvSpPr>
            <a:spLocks noChangeArrowheads="1"/>
          </p:cNvSpPr>
          <p:nvPr/>
        </p:nvSpPr>
        <p:spPr bwMode="auto">
          <a:xfrm>
            <a:off x="2122488" y="2178050"/>
            <a:ext cx="971550" cy="0"/>
          </a:xfrm>
          <a:prstGeom prst="rect">
            <a:avLst/>
          </a:prstGeom>
          <a:noFill/>
          <a:ln w="9525">
            <a:noFill/>
            <a:miter lim="800000"/>
            <a:headEnd/>
            <a:tailEnd/>
          </a:ln>
        </p:spPr>
        <p:txBody>
          <a:bodyPr wrap="none">
            <a:spAutoFit/>
          </a:bodyPr>
          <a:lstStyle/>
          <a:p>
            <a:endParaRPr lang="zh-CN" altLang="en-US"/>
          </a:p>
        </p:txBody>
      </p:sp>
      <p:sp>
        <p:nvSpPr>
          <p:cNvPr id="501858" name="Rectangle 100"/>
          <p:cNvSpPr>
            <a:spLocks noChangeArrowheads="1"/>
          </p:cNvSpPr>
          <p:nvPr/>
        </p:nvSpPr>
        <p:spPr bwMode="auto">
          <a:xfrm>
            <a:off x="2122488" y="2178050"/>
            <a:ext cx="1008062" cy="0"/>
          </a:xfrm>
          <a:prstGeom prst="rect">
            <a:avLst/>
          </a:prstGeom>
          <a:noFill/>
          <a:ln w="9525">
            <a:noFill/>
            <a:miter lim="800000"/>
            <a:headEnd/>
            <a:tailEnd/>
          </a:ln>
        </p:spPr>
        <p:txBody>
          <a:bodyPr wrap="none">
            <a:spAutoFit/>
          </a:bodyPr>
          <a:lstStyle/>
          <a:p>
            <a:endParaRPr lang="zh-CN" altLang="en-US"/>
          </a:p>
        </p:txBody>
      </p:sp>
      <p:sp>
        <p:nvSpPr>
          <p:cNvPr id="501859" name="Rectangle 101"/>
          <p:cNvSpPr>
            <a:spLocks noChangeArrowheads="1"/>
          </p:cNvSpPr>
          <p:nvPr/>
        </p:nvSpPr>
        <p:spPr bwMode="auto">
          <a:xfrm>
            <a:off x="2122488" y="2178050"/>
            <a:ext cx="971550" cy="0"/>
          </a:xfrm>
          <a:prstGeom prst="rect">
            <a:avLst/>
          </a:prstGeom>
          <a:noFill/>
          <a:ln w="9525">
            <a:noFill/>
            <a:miter lim="800000"/>
            <a:headEnd/>
            <a:tailEnd/>
          </a:ln>
        </p:spPr>
        <p:txBody>
          <a:bodyPr wrap="none">
            <a:spAutoFit/>
          </a:bodyPr>
          <a:lstStyle/>
          <a:p>
            <a:endParaRPr lang="zh-CN" altLang="en-US"/>
          </a:p>
        </p:txBody>
      </p:sp>
      <p:sp>
        <p:nvSpPr>
          <p:cNvPr id="501860" name="Rectangle 102"/>
          <p:cNvSpPr>
            <a:spLocks noChangeArrowheads="1"/>
          </p:cNvSpPr>
          <p:nvPr/>
        </p:nvSpPr>
        <p:spPr bwMode="auto">
          <a:xfrm>
            <a:off x="2122488" y="2178050"/>
            <a:ext cx="974725" cy="0"/>
          </a:xfrm>
          <a:prstGeom prst="rect">
            <a:avLst/>
          </a:prstGeom>
          <a:noFill/>
          <a:ln w="9525">
            <a:noFill/>
            <a:miter lim="800000"/>
            <a:headEnd/>
            <a:tailEnd/>
          </a:ln>
        </p:spPr>
        <p:txBody>
          <a:bodyPr wrap="none">
            <a:spAutoFit/>
          </a:bodyPr>
          <a:lstStyle/>
          <a:p>
            <a:endParaRPr lang="zh-CN" altLang="en-US"/>
          </a:p>
        </p:txBody>
      </p:sp>
      <p:sp>
        <p:nvSpPr>
          <p:cNvPr id="501861" name="Rectangle 103"/>
          <p:cNvSpPr>
            <a:spLocks noChangeArrowheads="1"/>
          </p:cNvSpPr>
          <p:nvPr/>
        </p:nvSpPr>
        <p:spPr bwMode="auto">
          <a:xfrm>
            <a:off x="2122488" y="2178050"/>
            <a:ext cx="973137" cy="0"/>
          </a:xfrm>
          <a:prstGeom prst="rect">
            <a:avLst/>
          </a:prstGeom>
          <a:noFill/>
          <a:ln w="9525">
            <a:noFill/>
            <a:miter lim="800000"/>
            <a:headEnd/>
            <a:tailEnd/>
          </a:ln>
        </p:spPr>
        <p:txBody>
          <a:bodyPr wrap="none">
            <a:spAutoFit/>
          </a:bodyPr>
          <a:lstStyle/>
          <a:p>
            <a:endParaRPr lang="zh-CN" altLang="en-US"/>
          </a:p>
        </p:txBody>
      </p:sp>
      <p:sp>
        <p:nvSpPr>
          <p:cNvPr id="501862" name="Rectangle 104"/>
          <p:cNvSpPr>
            <a:spLocks noChangeArrowheads="1"/>
          </p:cNvSpPr>
          <p:nvPr/>
        </p:nvSpPr>
        <p:spPr bwMode="auto">
          <a:xfrm>
            <a:off x="2122488" y="2178050"/>
            <a:ext cx="971550" cy="0"/>
          </a:xfrm>
          <a:prstGeom prst="rect">
            <a:avLst/>
          </a:prstGeom>
          <a:noFill/>
          <a:ln w="9525">
            <a:noFill/>
            <a:miter lim="800000"/>
            <a:headEnd/>
            <a:tailEnd/>
          </a:ln>
        </p:spPr>
        <p:txBody>
          <a:bodyPr wrap="none">
            <a:spAutoFit/>
          </a:bodyPr>
          <a:lstStyle/>
          <a:p>
            <a:endParaRPr lang="zh-CN" altLang="en-US"/>
          </a:p>
        </p:txBody>
      </p:sp>
      <p:sp>
        <p:nvSpPr>
          <p:cNvPr id="501863" name="Rectangle 105"/>
          <p:cNvSpPr>
            <a:spLocks noChangeArrowheads="1"/>
          </p:cNvSpPr>
          <p:nvPr/>
        </p:nvSpPr>
        <p:spPr bwMode="auto">
          <a:xfrm>
            <a:off x="2122488" y="2178050"/>
            <a:ext cx="1008062" cy="0"/>
          </a:xfrm>
          <a:prstGeom prst="rect">
            <a:avLst/>
          </a:prstGeom>
          <a:noFill/>
          <a:ln w="9525">
            <a:noFill/>
            <a:miter lim="800000"/>
            <a:headEnd/>
            <a:tailEnd/>
          </a:ln>
        </p:spPr>
        <p:txBody>
          <a:bodyPr wrap="none">
            <a:spAutoFit/>
          </a:bodyPr>
          <a:lstStyle/>
          <a:p>
            <a:endParaRPr lang="zh-CN" altLang="en-US"/>
          </a:p>
        </p:txBody>
      </p:sp>
      <p:sp>
        <p:nvSpPr>
          <p:cNvPr id="501864" name="Rectangle 106"/>
          <p:cNvSpPr>
            <a:spLocks noChangeArrowheads="1"/>
          </p:cNvSpPr>
          <p:nvPr/>
        </p:nvSpPr>
        <p:spPr bwMode="auto">
          <a:xfrm>
            <a:off x="2122488" y="2178050"/>
            <a:ext cx="971550" cy="0"/>
          </a:xfrm>
          <a:prstGeom prst="rect">
            <a:avLst/>
          </a:prstGeom>
          <a:noFill/>
          <a:ln w="9525">
            <a:noFill/>
            <a:miter lim="800000"/>
            <a:headEnd/>
            <a:tailEnd/>
          </a:ln>
        </p:spPr>
        <p:txBody>
          <a:bodyPr wrap="none">
            <a:spAutoFit/>
          </a:bodyPr>
          <a:lstStyle/>
          <a:p>
            <a:endParaRPr lang="zh-CN" altLang="en-US"/>
          </a:p>
        </p:txBody>
      </p:sp>
      <p:sp>
        <p:nvSpPr>
          <p:cNvPr id="501865" name="Rectangle 107"/>
          <p:cNvSpPr>
            <a:spLocks noChangeArrowheads="1"/>
          </p:cNvSpPr>
          <p:nvPr/>
        </p:nvSpPr>
        <p:spPr bwMode="auto">
          <a:xfrm>
            <a:off x="2122488" y="2178050"/>
            <a:ext cx="974725" cy="0"/>
          </a:xfrm>
          <a:prstGeom prst="rect">
            <a:avLst/>
          </a:prstGeom>
          <a:noFill/>
          <a:ln w="9525">
            <a:noFill/>
            <a:miter lim="800000"/>
            <a:headEnd/>
            <a:tailEnd/>
          </a:ln>
        </p:spPr>
        <p:txBody>
          <a:bodyPr wrap="none">
            <a:spAutoFit/>
          </a:bodyPr>
          <a:lstStyle/>
          <a:p>
            <a:endParaRPr lang="zh-CN" altLang="en-US"/>
          </a:p>
        </p:txBody>
      </p:sp>
      <p:sp>
        <p:nvSpPr>
          <p:cNvPr id="501866" name="Rectangle 108"/>
          <p:cNvSpPr>
            <a:spLocks noChangeArrowheads="1"/>
          </p:cNvSpPr>
          <p:nvPr/>
        </p:nvSpPr>
        <p:spPr bwMode="auto">
          <a:xfrm>
            <a:off x="2122488" y="2178050"/>
            <a:ext cx="973137" cy="0"/>
          </a:xfrm>
          <a:prstGeom prst="rect">
            <a:avLst/>
          </a:prstGeom>
          <a:noFill/>
          <a:ln w="9525">
            <a:noFill/>
            <a:miter lim="800000"/>
            <a:headEnd/>
            <a:tailEnd/>
          </a:ln>
        </p:spPr>
        <p:txBody>
          <a:bodyPr wrap="none">
            <a:spAutoFit/>
          </a:bodyPr>
          <a:lstStyle/>
          <a:p>
            <a:endParaRPr lang="zh-CN" altLang="en-US"/>
          </a:p>
        </p:txBody>
      </p:sp>
      <p:sp>
        <p:nvSpPr>
          <p:cNvPr id="501867" name="Rectangle 109"/>
          <p:cNvSpPr>
            <a:spLocks noChangeArrowheads="1"/>
          </p:cNvSpPr>
          <p:nvPr/>
        </p:nvSpPr>
        <p:spPr bwMode="auto">
          <a:xfrm>
            <a:off x="2122488" y="2178050"/>
            <a:ext cx="971550" cy="0"/>
          </a:xfrm>
          <a:prstGeom prst="rect">
            <a:avLst/>
          </a:prstGeom>
          <a:noFill/>
          <a:ln w="9525">
            <a:noFill/>
            <a:miter lim="800000"/>
            <a:headEnd/>
            <a:tailEnd/>
          </a:ln>
        </p:spPr>
        <p:txBody>
          <a:bodyPr wrap="none">
            <a:spAutoFit/>
          </a:bodyPr>
          <a:lstStyle/>
          <a:p>
            <a:endParaRPr lang="zh-CN" altLang="en-US"/>
          </a:p>
        </p:txBody>
      </p:sp>
      <p:sp>
        <p:nvSpPr>
          <p:cNvPr id="501868" name="Rectangle 110"/>
          <p:cNvSpPr>
            <a:spLocks noChangeArrowheads="1"/>
          </p:cNvSpPr>
          <p:nvPr/>
        </p:nvSpPr>
        <p:spPr bwMode="auto">
          <a:xfrm>
            <a:off x="2122488" y="2178050"/>
            <a:ext cx="1008062" cy="0"/>
          </a:xfrm>
          <a:prstGeom prst="rect">
            <a:avLst/>
          </a:prstGeom>
          <a:noFill/>
          <a:ln w="9525">
            <a:noFill/>
            <a:miter lim="800000"/>
            <a:headEnd/>
            <a:tailEnd/>
          </a:ln>
        </p:spPr>
        <p:txBody>
          <a:bodyPr wrap="none">
            <a:spAutoFit/>
          </a:bodyPr>
          <a:lstStyle/>
          <a:p>
            <a:endParaRPr lang="zh-CN" altLang="en-US"/>
          </a:p>
        </p:txBody>
      </p:sp>
      <p:sp>
        <p:nvSpPr>
          <p:cNvPr id="501869" name="Rectangle 111"/>
          <p:cNvSpPr>
            <a:spLocks noChangeArrowheads="1"/>
          </p:cNvSpPr>
          <p:nvPr/>
        </p:nvSpPr>
        <p:spPr bwMode="auto">
          <a:xfrm>
            <a:off x="2122488" y="2178050"/>
            <a:ext cx="971550" cy="0"/>
          </a:xfrm>
          <a:prstGeom prst="rect">
            <a:avLst/>
          </a:prstGeom>
          <a:noFill/>
          <a:ln w="9525">
            <a:noFill/>
            <a:miter lim="800000"/>
            <a:headEnd/>
            <a:tailEnd/>
          </a:ln>
        </p:spPr>
        <p:txBody>
          <a:bodyPr wrap="none">
            <a:spAutoFit/>
          </a:bodyPr>
          <a:lstStyle/>
          <a:p>
            <a:endParaRPr lang="zh-CN" altLang="en-US"/>
          </a:p>
        </p:txBody>
      </p:sp>
      <p:sp>
        <p:nvSpPr>
          <p:cNvPr id="501870" name="Rectangle 112"/>
          <p:cNvSpPr>
            <a:spLocks noChangeArrowheads="1"/>
          </p:cNvSpPr>
          <p:nvPr/>
        </p:nvSpPr>
        <p:spPr bwMode="auto">
          <a:xfrm>
            <a:off x="2122488" y="2178050"/>
            <a:ext cx="974725" cy="0"/>
          </a:xfrm>
          <a:prstGeom prst="rect">
            <a:avLst/>
          </a:prstGeom>
          <a:noFill/>
          <a:ln w="9525">
            <a:noFill/>
            <a:miter lim="800000"/>
            <a:headEnd/>
            <a:tailEnd/>
          </a:ln>
        </p:spPr>
        <p:txBody>
          <a:bodyPr wrap="none">
            <a:spAutoFit/>
          </a:bodyPr>
          <a:lstStyle/>
          <a:p>
            <a:endParaRPr lang="zh-CN" altLang="en-US"/>
          </a:p>
        </p:txBody>
      </p:sp>
      <p:sp>
        <p:nvSpPr>
          <p:cNvPr id="501871" name="Rectangle 113"/>
          <p:cNvSpPr>
            <a:spLocks noChangeArrowheads="1"/>
          </p:cNvSpPr>
          <p:nvPr/>
        </p:nvSpPr>
        <p:spPr bwMode="auto">
          <a:xfrm>
            <a:off x="2122488" y="2178050"/>
            <a:ext cx="973137" cy="0"/>
          </a:xfrm>
          <a:prstGeom prst="rect">
            <a:avLst/>
          </a:prstGeom>
          <a:noFill/>
          <a:ln w="9525">
            <a:noFill/>
            <a:miter lim="800000"/>
            <a:headEnd/>
            <a:tailEnd/>
          </a:ln>
        </p:spPr>
        <p:txBody>
          <a:bodyPr wrap="none">
            <a:spAutoFit/>
          </a:bodyPr>
          <a:lstStyle/>
          <a:p>
            <a:endParaRPr lang="zh-CN" altLang="en-US"/>
          </a:p>
        </p:txBody>
      </p:sp>
      <p:sp>
        <p:nvSpPr>
          <p:cNvPr id="501872" name="Rectangle 114"/>
          <p:cNvSpPr>
            <a:spLocks noChangeArrowheads="1"/>
          </p:cNvSpPr>
          <p:nvPr/>
        </p:nvSpPr>
        <p:spPr bwMode="auto">
          <a:xfrm>
            <a:off x="2122488" y="2178050"/>
            <a:ext cx="971550" cy="0"/>
          </a:xfrm>
          <a:prstGeom prst="rect">
            <a:avLst/>
          </a:prstGeom>
          <a:noFill/>
          <a:ln w="9525">
            <a:noFill/>
            <a:miter lim="800000"/>
            <a:headEnd/>
            <a:tailEnd/>
          </a:ln>
        </p:spPr>
        <p:txBody>
          <a:bodyPr wrap="none">
            <a:spAutoFit/>
          </a:bodyPr>
          <a:lstStyle/>
          <a:p>
            <a:endParaRPr lang="zh-CN" altLang="en-US"/>
          </a:p>
        </p:txBody>
      </p:sp>
      <p:sp>
        <p:nvSpPr>
          <p:cNvPr id="501873" name="Rectangle 115"/>
          <p:cNvSpPr>
            <a:spLocks noChangeArrowheads="1"/>
          </p:cNvSpPr>
          <p:nvPr/>
        </p:nvSpPr>
        <p:spPr bwMode="auto">
          <a:xfrm>
            <a:off x="2122488" y="2178050"/>
            <a:ext cx="1008062" cy="0"/>
          </a:xfrm>
          <a:prstGeom prst="rect">
            <a:avLst/>
          </a:prstGeom>
          <a:noFill/>
          <a:ln w="9525">
            <a:noFill/>
            <a:miter lim="800000"/>
            <a:headEnd/>
            <a:tailEnd/>
          </a:ln>
        </p:spPr>
        <p:txBody>
          <a:bodyPr wrap="none">
            <a:spAutoFit/>
          </a:bodyPr>
          <a:lstStyle/>
          <a:p>
            <a:endParaRPr lang="zh-CN" altLang="en-US"/>
          </a:p>
        </p:txBody>
      </p:sp>
      <p:graphicFrame>
        <p:nvGraphicFramePr>
          <p:cNvPr id="501949" name="Group 189"/>
          <p:cNvGraphicFramePr>
            <a:graphicFrameLocks noGrp="1"/>
          </p:cNvGraphicFramePr>
          <p:nvPr/>
        </p:nvGraphicFramePr>
        <p:xfrm>
          <a:off x="395288" y="2781300"/>
          <a:ext cx="6985000" cy="3687763"/>
        </p:xfrm>
        <a:graphic>
          <a:graphicData uri="http://schemas.openxmlformats.org/drawingml/2006/table">
            <a:tbl>
              <a:tblPr/>
              <a:tblGrid>
                <a:gridCol w="1385887"/>
                <a:gridCol w="1389063"/>
                <a:gridCol w="1387475"/>
                <a:gridCol w="1384300"/>
                <a:gridCol w="1438275"/>
              </a:tblGrid>
              <a:tr h="287338">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年均收益率 </a:t>
                      </a:r>
                      <a:endParaRPr kumimoji="0" lang="zh-CN" altLang="en-US" sz="16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年化波动率</a:t>
                      </a:r>
                      <a:endParaRPr kumimoji="0" lang="zh-CN" altLang="en-US" sz="16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Beta</a:t>
                      </a:r>
                      <a:endParaRPr kumimoji="0" lang="en-US" altLang="zh-CN" sz="16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类别确定</a:t>
                      </a:r>
                      <a:endParaRPr kumimoji="0" lang="zh-CN" altLang="en-US" sz="16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287338">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沪深</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300 </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能源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9.85%</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32.97%</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1.05</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周期</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沪深</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300 </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材料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6.68%</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31.58%</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1.07</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周期</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沪深</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300 </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工业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12.02%</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30.39%</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1.00</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周期</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沪深</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300 </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可选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13.20%</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31.20%</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0.98</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非周期</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沪深</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300 </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消费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6.99%</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28.83%</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0.78</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非周期</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沪深</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300 </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医药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4.09%</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31.05%</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0.83</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非周期</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沪深</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300 </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金融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3.31%</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34.14%</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1.04</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周期</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沪深</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300 </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信息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10.44%</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35.58%</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0.98</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非周期</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沪深</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300 </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电信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12.40%</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35.00%</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0.87</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非周期</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沪深</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300 </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公用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2.02%</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29.07%</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0.79</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非周期</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5" name="Rectangle 2"/>
          <p:cNvSpPr>
            <a:spLocks noGrp="1"/>
          </p:cNvSpPr>
          <p:nvPr>
            <p:ph type="title" idx="4294967295"/>
          </p:nvPr>
        </p:nvSpPr>
        <p:spPr>
          <a:xfrm>
            <a:off x="179388" y="404813"/>
            <a:ext cx="8540750" cy="844550"/>
          </a:xfrm>
        </p:spPr>
        <p:txBody>
          <a:bodyPr/>
          <a:lstStyle/>
          <a:p>
            <a:r>
              <a:rPr lang="zh-CN" altLang="en-US" smtClean="0"/>
              <a:t>行业轮动</a:t>
            </a:r>
          </a:p>
        </p:txBody>
      </p:sp>
      <p:sp>
        <p:nvSpPr>
          <p:cNvPr id="502786" name="Rectangle 3"/>
          <p:cNvSpPr>
            <a:spLocks noChangeArrowheads="1"/>
          </p:cNvSpPr>
          <p:nvPr/>
        </p:nvSpPr>
        <p:spPr bwMode="auto">
          <a:xfrm>
            <a:off x="1966913" y="1887538"/>
            <a:ext cx="3676650" cy="366712"/>
          </a:xfrm>
          <a:prstGeom prst="rect">
            <a:avLst/>
          </a:prstGeom>
          <a:noFill/>
          <a:ln w="9525">
            <a:noFill/>
            <a:miter lim="800000"/>
            <a:headEnd/>
            <a:tailEnd/>
          </a:ln>
        </p:spPr>
        <p:txBody>
          <a:bodyPr wrap="none" anchor="ctr">
            <a:spAutoFit/>
          </a:bodyPr>
          <a:lstStyle/>
          <a:p>
            <a:pPr algn="ctr"/>
            <a:r>
              <a:rPr lang="zh-CN" altLang="en-US">
                <a:ea typeface="黑体" pitchFamily="49" charset="-122"/>
              </a:rPr>
              <a:t>表 不同货币阶段不同行业的收益率</a:t>
            </a:r>
          </a:p>
        </p:txBody>
      </p:sp>
      <p:sp>
        <p:nvSpPr>
          <p:cNvPr id="502787" name="Rectangle 4"/>
          <p:cNvSpPr>
            <a:spLocks noChangeArrowheads="1"/>
          </p:cNvSpPr>
          <p:nvPr/>
        </p:nvSpPr>
        <p:spPr bwMode="auto">
          <a:xfrm>
            <a:off x="1741488" y="2368550"/>
            <a:ext cx="1306512" cy="0"/>
          </a:xfrm>
          <a:prstGeom prst="rect">
            <a:avLst/>
          </a:prstGeom>
          <a:solidFill>
            <a:srgbClr val="E0E0E0"/>
          </a:solidFill>
          <a:ln w="9525">
            <a:noFill/>
            <a:miter lim="800000"/>
            <a:headEnd/>
            <a:tailEnd/>
          </a:ln>
        </p:spPr>
        <p:txBody>
          <a:bodyPr wrap="none">
            <a:spAutoFit/>
          </a:bodyPr>
          <a:lstStyle/>
          <a:p>
            <a:endParaRPr lang="zh-CN" altLang="en-US"/>
          </a:p>
        </p:txBody>
      </p:sp>
      <p:sp>
        <p:nvSpPr>
          <p:cNvPr id="502788" name="Rectangle 5"/>
          <p:cNvSpPr>
            <a:spLocks noChangeArrowheads="1"/>
          </p:cNvSpPr>
          <p:nvPr/>
        </p:nvSpPr>
        <p:spPr bwMode="auto">
          <a:xfrm>
            <a:off x="1741488" y="2368550"/>
            <a:ext cx="889000" cy="0"/>
          </a:xfrm>
          <a:prstGeom prst="rect">
            <a:avLst/>
          </a:prstGeom>
          <a:solidFill>
            <a:srgbClr val="E0E0E0"/>
          </a:solidFill>
          <a:ln w="9525">
            <a:noFill/>
            <a:miter lim="800000"/>
            <a:headEnd/>
            <a:tailEnd/>
          </a:ln>
        </p:spPr>
        <p:txBody>
          <a:bodyPr wrap="none">
            <a:spAutoFit/>
          </a:bodyPr>
          <a:lstStyle/>
          <a:p>
            <a:endParaRPr lang="zh-CN" altLang="en-US"/>
          </a:p>
        </p:txBody>
      </p:sp>
      <p:sp>
        <p:nvSpPr>
          <p:cNvPr id="502789" name="Rectangle 6"/>
          <p:cNvSpPr>
            <a:spLocks noChangeArrowheads="1"/>
          </p:cNvSpPr>
          <p:nvPr/>
        </p:nvSpPr>
        <p:spPr bwMode="auto">
          <a:xfrm>
            <a:off x="1741488" y="2368550"/>
            <a:ext cx="889000" cy="0"/>
          </a:xfrm>
          <a:prstGeom prst="rect">
            <a:avLst/>
          </a:prstGeom>
          <a:solidFill>
            <a:srgbClr val="E0E0E0"/>
          </a:solidFill>
          <a:ln w="9525">
            <a:noFill/>
            <a:miter lim="800000"/>
            <a:headEnd/>
            <a:tailEnd/>
          </a:ln>
        </p:spPr>
        <p:txBody>
          <a:bodyPr wrap="none">
            <a:spAutoFit/>
          </a:bodyPr>
          <a:lstStyle/>
          <a:p>
            <a:endParaRPr lang="zh-CN" altLang="en-US"/>
          </a:p>
        </p:txBody>
      </p:sp>
      <p:sp>
        <p:nvSpPr>
          <p:cNvPr id="502790" name="Rectangle 7"/>
          <p:cNvSpPr>
            <a:spLocks noChangeArrowheads="1"/>
          </p:cNvSpPr>
          <p:nvPr/>
        </p:nvSpPr>
        <p:spPr bwMode="auto">
          <a:xfrm>
            <a:off x="1741488" y="2368550"/>
            <a:ext cx="889000" cy="0"/>
          </a:xfrm>
          <a:prstGeom prst="rect">
            <a:avLst/>
          </a:prstGeom>
          <a:solidFill>
            <a:srgbClr val="E0E0E0"/>
          </a:solidFill>
          <a:ln w="9525">
            <a:noFill/>
            <a:miter lim="800000"/>
            <a:headEnd/>
            <a:tailEnd/>
          </a:ln>
        </p:spPr>
        <p:txBody>
          <a:bodyPr wrap="none">
            <a:spAutoFit/>
          </a:bodyPr>
          <a:lstStyle/>
          <a:p>
            <a:endParaRPr lang="zh-CN" altLang="en-US"/>
          </a:p>
        </p:txBody>
      </p:sp>
      <p:sp>
        <p:nvSpPr>
          <p:cNvPr id="502791" name="Rectangle 8"/>
          <p:cNvSpPr>
            <a:spLocks noChangeArrowheads="1"/>
          </p:cNvSpPr>
          <p:nvPr/>
        </p:nvSpPr>
        <p:spPr bwMode="auto">
          <a:xfrm>
            <a:off x="1741488" y="2368550"/>
            <a:ext cx="889000" cy="0"/>
          </a:xfrm>
          <a:prstGeom prst="rect">
            <a:avLst/>
          </a:prstGeom>
          <a:solidFill>
            <a:srgbClr val="E0E0E0"/>
          </a:solidFill>
          <a:ln w="9525">
            <a:noFill/>
            <a:miter lim="800000"/>
            <a:headEnd/>
            <a:tailEnd/>
          </a:ln>
        </p:spPr>
        <p:txBody>
          <a:bodyPr wrap="none">
            <a:spAutoFit/>
          </a:bodyPr>
          <a:lstStyle/>
          <a:p>
            <a:endParaRPr lang="zh-CN" altLang="en-US"/>
          </a:p>
        </p:txBody>
      </p:sp>
      <p:sp>
        <p:nvSpPr>
          <p:cNvPr id="502792" name="Rectangle 9"/>
          <p:cNvSpPr>
            <a:spLocks noChangeArrowheads="1"/>
          </p:cNvSpPr>
          <p:nvPr/>
        </p:nvSpPr>
        <p:spPr bwMode="auto">
          <a:xfrm>
            <a:off x="1741488" y="2368550"/>
            <a:ext cx="1306512" cy="0"/>
          </a:xfrm>
          <a:prstGeom prst="rect">
            <a:avLst/>
          </a:prstGeom>
          <a:noFill/>
          <a:ln w="9525">
            <a:noFill/>
            <a:miter lim="800000"/>
            <a:headEnd/>
            <a:tailEnd/>
          </a:ln>
        </p:spPr>
        <p:txBody>
          <a:bodyPr wrap="none">
            <a:spAutoFit/>
          </a:bodyPr>
          <a:lstStyle/>
          <a:p>
            <a:endParaRPr lang="zh-CN" altLang="en-US"/>
          </a:p>
        </p:txBody>
      </p:sp>
      <p:sp>
        <p:nvSpPr>
          <p:cNvPr id="502793" name="Rectangle 10"/>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794" name="Rectangle 11"/>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795" name="Rectangle 12"/>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796" name="Rectangle 13"/>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797" name="Rectangle 14"/>
          <p:cNvSpPr>
            <a:spLocks noChangeArrowheads="1"/>
          </p:cNvSpPr>
          <p:nvPr/>
        </p:nvSpPr>
        <p:spPr bwMode="auto">
          <a:xfrm>
            <a:off x="1741488" y="2368550"/>
            <a:ext cx="1306512" cy="0"/>
          </a:xfrm>
          <a:prstGeom prst="rect">
            <a:avLst/>
          </a:prstGeom>
          <a:noFill/>
          <a:ln w="9525">
            <a:noFill/>
            <a:miter lim="800000"/>
            <a:headEnd/>
            <a:tailEnd/>
          </a:ln>
        </p:spPr>
        <p:txBody>
          <a:bodyPr wrap="none">
            <a:spAutoFit/>
          </a:bodyPr>
          <a:lstStyle/>
          <a:p>
            <a:endParaRPr lang="zh-CN" altLang="en-US"/>
          </a:p>
        </p:txBody>
      </p:sp>
      <p:sp>
        <p:nvSpPr>
          <p:cNvPr id="502798" name="Rectangle 15"/>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799" name="Rectangle 16"/>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00" name="Rectangle 17"/>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01" name="Rectangle 18"/>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02" name="Rectangle 19"/>
          <p:cNvSpPr>
            <a:spLocks noChangeArrowheads="1"/>
          </p:cNvSpPr>
          <p:nvPr/>
        </p:nvSpPr>
        <p:spPr bwMode="auto">
          <a:xfrm>
            <a:off x="1741488" y="2368550"/>
            <a:ext cx="1306512" cy="0"/>
          </a:xfrm>
          <a:prstGeom prst="rect">
            <a:avLst/>
          </a:prstGeom>
          <a:noFill/>
          <a:ln w="9525">
            <a:noFill/>
            <a:miter lim="800000"/>
            <a:headEnd/>
            <a:tailEnd/>
          </a:ln>
        </p:spPr>
        <p:txBody>
          <a:bodyPr wrap="none">
            <a:spAutoFit/>
          </a:bodyPr>
          <a:lstStyle/>
          <a:p>
            <a:endParaRPr lang="zh-CN" altLang="en-US"/>
          </a:p>
        </p:txBody>
      </p:sp>
      <p:sp>
        <p:nvSpPr>
          <p:cNvPr id="502803" name="Rectangle 20"/>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04" name="Rectangle 21"/>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05" name="Rectangle 22"/>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06" name="Rectangle 23"/>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07" name="Rectangle 24"/>
          <p:cNvSpPr>
            <a:spLocks noChangeArrowheads="1"/>
          </p:cNvSpPr>
          <p:nvPr/>
        </p:nvSpPr>
        <p:spPr bwMode="auto">
          <a:xfrm>
            <a:off x="1741488" y="2368550"/>
            <a:ext cx="1306512" cy="0"/>
          </a:xfrm>
          <a:prstGeom prst="rect">
            <a:avLst/>
          </a:prstGeom>
          <a:noFill/>
          <a:ln w="9525">
            <a:noFill/>
            <a:miter lim="800000"/>
            <a:headEnd/>
            <a:tailEnd/>
          </a:ln>
        </p:spPr>
        <p:txBody>
          <a:bodyPr wrap="none">
            <a:spAutoFit/>
          </a:bodyPr>
          <a:lstStyle/>
          <a:p>
            <a:endParaRPr lang="zh-CN" altLang="en-US"/>
          </a:p>
        </p:txBody>
      </p:sp>
      <p:sp>
        <p:nvSpPr>
          <p:cNvPr id="502808" name="Rectangle 25"/>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09" name="Rectangle 26"/>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10" name="Rectangle 27"/>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11" name="Rectangle 28"/>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12" name="Rectangle 29"/>
          <p:cNvSpPr>
            <a:spLocks noChangeArrowheads="1"/>
          </p:cNvSpPr>
          <p:nvPr/>
        </p:nvSpPr>
        <p:spPr bwMode="auto">
          <a:xfrm>
            <a:off x="1741488" y="2368550"/>
            <a:ext cx="1306512" cy="0"/>
          </a:xfrm>
          <a:prstGeom prst="rect">
            <a:avLst/>
          </a:prstGeom>
          <a:noFill/>
          <a:ln w="9525">
            <a:noFill/>
            <a:miter lim="800000"/>
            <a:headEnd/>
            <a:tailEnd/>
          </a:ln>
        </p:spPr>
        <p:txBody>
          <a:bodyPr wrap="none">
            <a:spAutoFit/>
          </a:bodyPr>
          <a:lstStyle/>
          <a:p>
            <a:endParaRPr lang="zh-CN" altLang="en-US"/>
          </a:p>
        </p:txBody>
      </p:sp>
      <p:sp>
        <p:nvSpPr>
          <p:cNvPr id="502813" name="Rectangle 30"/>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14" name="Rectangle 31"/>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15" name="Rectangle 32"/>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16" name="Rectangle 33"/>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17" name="Rectangle 34"/>
          <p:cNvSpPr>
            <a:spLocks noChangeArrowheads="1"/>
          </p:cNvSpPr>
          <p:nvPr/>
        </p:nvSpPr>
        <p:spPr bwMode="auto">
          <a:xfrm>
            <a:off x="1741488" y="2368550"/>
            <a:ext cx="1306512" cy="0"/>
          </a:xfrm>
          <a:prstGeom prst="rect">
            <a:avLst/>
          </a:prstGeom>
          <a:noFill/>
          <a:ln w="9525">
            <a:noFill/>
            <a:miter lim="800000"/>
            <a:headEnd/>
            <a:tailEnd/>
          </a:ln>
        </p:spPr>
        <p:txBody>
          <a:bodyPr wrap="none">
            <a:spAutoFit/>
          </a:bodyPr>
          <a:lstStyle/>
          <a:p>
            <a:endParaRPr lang="zh-CN" altLang="en-US"/>
          </a:p>
        </p:txBody>
      </p:sp>
      <p:sp>
        <p:nvSpPr>
          <p:cNvPr id="502818" name="Rectangle 35"/>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19" name="Rectangle 36"/>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20" name="Rectangle 37"/>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21" name="Rectangle 38"/>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22" name="Rectangle 39"/>
          <p:cNvSpPr>
            <a:spLocks noChangeArrowheads="1"/>
          </p:cNvSpPr>
          <p:nvPr/>
        </p:nvSpPr>
        <p:spPr bwMode="auto">
          <a:xfrm>
            <a:off x="1741488" y="2368550"/>
            <a:ext cx="1306512" cy="0"/>
          </a:xfrm>
          <a:prstGeom prst="rect">
            <a:avLst/>
          </a:prstGeom>
          <a:noFill/>
          <a:ln w="9525">
            <a:noFill/>
            <a:miter lim="800000"/>
            <a:headEnd/>
            <a:tailEnd/>
          </a:ln>
        </p:spPr>
        <p:txBody>
          <a:bodyPr wrap="none">
            <a:spAutoFit/>
          </a:bodyPr>
          <a:lstStyle/>
          <a:p>
            <a:endParaRPr lang="zh-CN" altLang="en-US"/>
          </a:p>
        </p:txBody>
      </p:sp>
      <p:sp>
        <p:nvSpPr>
          <p:cNvPr id="502823" name="Rectangle 40"/>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24" name="Rectangle 41"/>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25" name="Rectangle 42"/>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26" name="Rectangle 43"/>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27" name="Rectangle 44"/>
          <p:cNvSpPr>
            <a:spLocks noChangeArrowheads="1"/>
          </p:cNvSpPr>
          <p:nvPr/>
        </p:nvSpPr>
        <p:spPr bwMode="auto">
          <a:xfrm>
            <a:off x="1741488" y="2368550"/>
            <a:ext cx="1306512" cy="0"/>
          </a:xfrm>
          <a:prstGeom prst="rect">
            <a:avLst/>
          </a:prstGeom>
          <a:noFill/>
          <a:ln w="9525">
            <a:noFill/>
            <a:miter lim="800000"/>
            <a:headEnd/>
            <a:tailEnd/>
          </a:ln>
        </p:spPr>
        <p:txBody>
          <a:bodyPr wrap="none">
            <a:spAutoFit/>
          </a:bodyPr>
          <a:lstStyle/>
          <a:p>
            <a:endParaRPr lang="zh-CN" altLang="en-US"/>
          </a:p>
        </p:txBody>
      </p:sp>
      <p:sp>
        <p:nvSpPr>
          <p:cNvPr id="502828" name="Rectangle 45"/>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29" name="Rectangle 46"/>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30" name="Rectangle 47"/>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31" name="Rectangle 48"/>
          <p:cNvSpPr>
            <a:spLocks noChangeArrowheads="1"/>
          </p:cNvSpPr>
          <p:nvPr/>
        </p:nvSpPr>
        <p:spPr bwMode="auto">
          <a:xfrm>
            <a:off x="1741488" y="2368550"/>
            <a:ext cx="889000" cy="0"/>
          </a:xfrm>
          <a:prstGeom prst="rect">
            <a:avLst/>
          </a:prstGeom>
          <a:noFill/>
          <a:ln w="9525">
            <a:noFill/>
            <a:miter lim="800000"/>
            <a:headEnd/>
            <a:tailEnd/>
          </a:ln>
        </p:spPr>
        <p:txBody>
          <a:bodyPr wrap="none">
            <a:spAutoFit/>
          </a:bodyPr>
          <a:lstStyle/>
          <a:p>
            <a:endParaRPr lang="zh-CN" altLang="en-US"/>
          </a:p>
        </p:txBody>
      </p:sp>
      <p:sp>
        <p:nvSpPr>
          <p:cNvPr id="502832" name="Rectangle 51"/>
          <p:cNvSpPr>
            <a:spLocks noChangeArrowheads="1"/>
          </p:cNvSpPr>
          <p:nvPr/>
        </p:nvSpPr>
        <p:spPr bwMode="auto">
          <a:xfrm>
            <a:off x="2128838" y="2735263"/>
            <a:ext cx="1306512" cy="0"/>
          </a:xfrm>
          <a:prstGeom prst="rect">
            <a:avLst/>
          </a:prstGeom>
          <a:solidFill>
            <a:srgbClr val="E0E0E0"/>
          </a:solidFill>
          <a:ln w="9525">
            <a:noFill/>
            <a:miter lim="800000"/>
            <a:headEnd/>
            <a:tailEnd/>
          </a:ln>
        </p:spPr>
        <p:txBody>
          <a:bodyPr wrap="none">
            <a:spAutoFit/>
          </a:bodyPr>
          <a:lstStyle/>
          <a:p>
            <a:endParaRPr lang="zh-CN" altLang="en-US"/>
          </a:p>
        </p:txBody>
      </p:sp>
      <p:sp>
        <p:nvSpPr>
          <p:cNvPr id="502833" name="Rectangle 52"/>
          <p:cNvSpPr>
            <a:spLocks noChangeArrowheads="1"/>
          </p:cNvSpPr>
          <p:nvPr/>
        </p:nvSpPr>
        <p:spPr bwMode="auto">
          <a:xfrm>
            <a:off x="2128838" y="2735263"/>
            <a:ext cx="889000" cy="0"/>
          </a:xfrm>
          <a:prstGeom prst="rect">
            <a:avLst/>
          </a:prstGeom>
          <a:solidFill>
            <a:srgbClr val="E0E0E0"/>
          </a:solidFill>
          <a:ln w="9525">
            <a:noFill/>
            <a:miter lim="800000"/>
            <a:headEnd/>
            <a:tailEnd/>
          </a:ln>
        </p:spPr>
        <p:txBody>
          <a:bodyPr wrap="none">
            <a:spAutoFit/>
          </a:bodyPr>
          <a:lstStyle/>
          <a:p>
            <a:endParaRPr lang="zh-CN" altLang="en-US"/>
          </a:p>
        </p:txBody>
      </p:sp>
      <p:sp>
        <p:nvSpPr>
          <p:cNvPr id="502834" name="Rectangle 53"/>
          <p:cNvSpPr>
            <a:spLocks noChangeArrowheads="1"/>
          </p:cNvSpPr>
          <p:nvPr/>
        </p:nvSpPr>
        <p:spPr bwMode="auto">
          <a:xfrm>
            <a:off x="2128838" y="2735263"/>
            <a:ext cx="896937" cy="0"/>
          </a:xfrm>
          <a:prstGeom prst="rect">
            <a:avLst/>
          </a:prstGeom>
          <a:solidFill>
            <a:srgbClr val="E0E0E0"/>
          </a:solidFill>
          <a:ln w="9525">
            <a:noFill/>
            <a:miter lim="800000"/>
            <a:headEnd/>
            <a:tailEnd/>
          </a:ln>
        </p:spPr>
        <p:txBody>
          <a:bodyPr wrap="none">
            <a:spAutoFit/>
          </a:bodyPr>
          <a:lstStyle/>
          <a:p>
            <a:endParaRPr lang="zh-CN" altLang="en-US"/>
          </a:p>
        </p:txBody>
      </p:sp>
      <p:sp>
        <p:nvSpPr>
          <p:cNvPr id="502835" name="Rectangle 54"/>
          <p:cNvSpPr>
            <a:spLocks noChangeArrowheads="1"/>
          </p:cNvSpPr>
          <p:nvPr/>
        </p:nvSpPr>
        <p:spPr bwMode="auto">
          <a:xfrm>
            <a:off x="2128838" y="2735263"/>
            <a:ext cx="896937" cy="0"/>
          </a:xfrm>
          <a:prstGeom prst="rect">
            <a:avLst/>
          </a:prstGeom>
          <a:solidFill>
            <a:srgbClr val="E0E0E0"/>
          </a:solidFill>
          <a:ln w="9525">
            <a:noFill/>
            <a:miter lim="800000"/>
            <a:headEnd/>
            <a:tailEnd/>
          </a:ln>
        </p:spPr>
        <p:txBody>
          <a:bodyPr wrap="none">
            <a:spAutoFit/>
          </a:bodyPr>
          <a:lstStyle/>
          <a:p>
            <a:endParaRPr lang="zh-CN" altLang="en-US"/>
          </a:p>
        </p:txBody>
      </p:sp>
      <p:sp>
        <p:nvSpPr>
          <p:cNvPr id="502836" name="Rectangle 55"/>
          <p:cNvSpPr>
            <a:spLocks noChangeArrowheads="1"/>
          </p:cNvSpPr>
          <p:nvPr/>
        </p:nvSpPr>
        <p:spPr bwMode="auto">
          <a:xfrm>
            <a:off x="2128838" y="2735263"/>
            <a:ext cx="896937" cy="0"/>
          </a:xfrm>
          <a:prstGeom prst="rect">
            <a:avLst/>
          </a:prstGeom>
          <a:solidFill>
            <a:srgbClr val="E0E0E0"/>
          </a:solidFill>
          <a:ln w="9525">
            <a:noFill/>
            <a:miter lim="800000"/>
            <a:headEnd/>
            <a:tailEnd/>
          </a:ln>
        </p:spPr>
        <p:txBody>
          <a:bodyPr wrap="none">
            <a:spAutoFit/>
          </a:bodyPr>
          <a:lstStyle/>
          <a:p>
            <a:endParaRPr lang="zh-CN" altLang="en-US"/>
          </a:p>
        </p:txBody>
      </p:sp>
      <p:sp>
        <p:nvSpPr>
          <p:cNvPr id="502837" name="Rectangle 56"/>
          <p:cNvSpPr>
            <a:spLocks noChangeArrowheads="1"/>
          </p:cNvSpPr>
          <p:nvPr/>
        </p:nvSpPr>
        <p:spPr bwMode="auto">
          <a:xfrm>
            <a:off x="2128838" y="2735263"/>
            <a:ext cx="1306512" cy="0"/>
          </a:xfrm>
          <a:prstGeom prst="rect">
            <a:avLst/>
          </a:prstGeom>
          <a:noFill/>
          <a:ln w="9525">
            <a:noFill/>
            <a:miter lim="800000"/>
            <a:headEnd/>
            <a:tailEnd/>
          </a:ln>
        </p:spPr>
        <p:txBody>
          <a:bodyPr wrap="none">
            <a:spAutoFit/>
          </a:bodyPr>
          <a:lstStyle/>
          <a:p>
            <a:endParaRPr lang="zh-CN" altLang="en-US"/>
          </a:p>
        </p:txBody>
      </p:sp>
      <p:sp>
        <p:nvSpPr>
          <p:cNvPr id="502838" name="Rectangle 57"/>
          <p:cNvSpPr>
            <a:spLocks noChangeArrowheads="1"/>
          </p:cNvSpPr>
          <p:nvPr/>
        </p:nvSpPr>
        <p:spPr bwMode="auto">
          <a:xfrm>
            <a:off x="2128838" y="2735263"/>
            <a:ext cx="889000" cy="0"/>
          </a:xfrm>
          <a:prstGeom prst="rect">
            <a:avLst/>
          </a:prstGeom>
          <a:noFill/>
          <a:ln w="9525">
            <a:noFill/>
            <a:miter lim="800000"/>
            <a:headEnd/>
            <a:tailEnd/>
          </a:ln>
        </p:spPr>
        <p:txBody>
          <a:bodyPr wrap="none">
            <a:spAutoFit/>
          </a:bodyPr>
          <a:lstStyle/>
          <a:p>
            <a:endParaRPr lang="zh-CN" altLang="en-US"/>
          </a:p>
        </p:txBody>
      </p:sp>
      <p:sp>
        <p:nvSpPr>
          <p:cNvPr id="502839" name="Rectangle 58"/>
          <p:cNvSpPr>
            <a:spLocks noChangeArrowheads="1"/>
          </p:cNvSpPr>
          <p:nvPr/>
        </p:nvSpPr>
        <p:spPr bwMode="auto">
          <a:xfrm>
            <a:off x="2128838" y="2735263"/>
            <a:ext cx="896937" cy="0"/>
          </a:xfrm>
          <a:prstGeom prst="rect">
            <a:avLst/>
          </a:prstGeom>
          <a:noFill/>
          <a:ln w="9525">
            <a:noFill/>
            <a:miter lim="800000"/>
            <a:headEnd/>
            <a:tailEnd/>
          </a:ln>
        </p:spPr>
        <p:txBody>
          <a:bodyPr wrap="none">
            <a:spAutoFit/>
          </a:bodyPr>
          <a:lstStyle/>
          <a:p>
            <a:endParaRPr lang="zh-CN" altLang="en-US"/>
          </a:p>
        </p:txBody>
      </p:sp>
      <p:sp>
        <p:nvSpPr>
          <p:cNvPr id="502840" name="Rectangle 59"/>
          <p:cNvSpPr>
            <a:spLocks noChangeArrowheads="1"/>
          </p:cNvSpPr>
          <p:nvPr/>
        </p:nvSpPr>
        <p:spPr bwMode="auto">
          <a:xfrm>
            <a:off x="2128838" y="2735263"/>
            <a:ext cx="896937" cy="0"/>
          </a:xfrm>
          <a:prstGeom prst="rect">
            <a:avLst/>
          </a:prstGeom>
          <a:noFill/>
          <a:ln w="9525">
            <a:noFill/>
            <a:miter lim="800000"/>
            <a:headEnd/>
            <a:tailEnd/>
          </a:ln>
        </p:spPr>
        <p:txBody>
          <a:bodyPr wrap="none">
            <a:spAutoFit/>
          </a:bodyPr>
          <a:lstStyle/>
          <a:p>
            <a:endParaRPr lang="zh-CN" altLang="en-US"/>
          </a:p>
        </p:txBody>
      </p:sp>
      <p:sp>
        <p:nvSpPr>
          <p:cNvPr id="502841" name="Rectangle 60"/>
          <p:cNvSpPr>
            <a:spLocks noChangeArrowheads="1"/>
          </p:cNvSpPr>
          <p:nvPr/>
        </p:nvSpPr>
        <p:spPr bwMode="auto">
          <a:xfrm>
            <a:off x="2128838" y="2735263"/>
            <a:ext cx="896937" cy="0"/>
          </a:xfrm>
          <a:prstGeom prst="rect">
            <a:avLst/>
          </a:prstGeom>
          <a:noFill/>
          <a:ln w="9525">
            <a:noFill/>
            <a:miter lim="800000"/>
            <a:headEnd/>
            <a:tailEnd/>
          </a:ln>
        </p:spPr>
        <p:txBody>
          <a:bodyPr wrap="none">
            <a:spAutoFit/>
          </a:bodyPr>
          <a:lstStyle/>
          <a:p>
            <a:endParaRPr lang="zh-CN" altLang="en-US"/>
          </a:p>
        </p:txBody>
      </p:sp>
      <p:sp>
        <p:nvSpPr>
          <p:cNvPr id="502842" name="Rectangle 61"/>
          <p:cNvSpPr>
            <a:spLocks noChangeArrowheads="1"/>
          </p:cNvSpPr>
          <p:nvPr/>
        </p:nvSpPr>
        <p:spPr bwMode="auto">
          <a:xfrm>
            <a:off x="2128838" y="2735263"/>
            <a:ext cx="1306512" cy="0"/>
          </a:xfrm>
          <a:prstGeom prst="rect">
            <a:avLst/>
          </a:prstGeom>
          <a:noFill/>
          <a:ln w="9525">
            <a:noFill/>
            <a:miter lim="800000"/>
            <a:headEnd/>
            <a:tailEnd/>
          </a:ln>
        </p:spPr>
        <p:txBody>
          <a:bodyPr wrap="none">
            <a:spAutoFit/>
          </a:bodyPr>
          <a:lstStyle/>
          <a:p>
            <a:endParaRPr lang="zh-CN" altLang="en-US"/>
          </a:p>
        </p:txBody>
      </p:sp>
      <p:sp>
        <p:nvSpPr>
          <p:cNvPr id="502843" name="Rectangle 62"/>
          <p:cNvSpPr>
            <a:spLocks noChangeArrowheads="1"/>
          </p:cNvSpPr>
          <p:nvPr/>
        </p:nvSpPr>
        <p:spPr bwMode="auto">
          <a:xfrm>
            <a:off x="2128838" y="2735263"/>
            <a:ext cx="889000" cy="0"/>
          </a:xfrm>
          <a:prstGeom prst="rect">
            <a:avLst/>
          </a:prstGeom>
          <a:noFill/>
          <a:ln w="9525">
            <a:noFill/>
            <a:miter lim="800000"/>
            <a:headEnd/>
            <a:tailEnd/>
          </a:ln>
        </p:spPr>
        <p:txBody>
          <a:bodyPr wrap="none">
            <a:spAutoFit/>
          </a:bodyPr>
          <a:lstStyle/>
          <a:p>
            <a:endParaRPr lang="zh-CN" altLang="en-US"/>
          </a:p>
        </p:txBody>
      </p:sp>
      <p:sp>
        <p:nvSpPr>
          <p:cNvPr id="502844" name="Rectangle 63"/>
          <p:cNvSpPr>
            <a:spLocks noChangeArrowheads="1"/>
          </p:cNvSpPr>
          <p:nvPr/>
        </p:nvSpPr>
        <p:spPr bwMode="auto">
          <a:xfrm>
            <a:off x="2128838" y="2735263"/>
            <a:ext cx="896937" cy="0"/>
          </a:xfrm>
          <a:prstGeom prst="rect">
            <a:avLst/>
          </a:prstGeom>
          <a:noFill/>
          <a:ln w="9525">
            <a:noFill/>
            <a:miter lim="800000"/>
            <a:headEnd/>
            <a:tailEnd/>
          </a:ln>
        </p:spPr>
        <p:txBody>
          <a:bodyPr wrap="none">
            <a:spAutoFit/>
          </a:bodyPr>
          <a:lstStyle/>
          <a:p>
            <a:endParaRPr lang="zh-CN" altLang="en-US"/>
          </a:p>
        </p:txBody>
      </p:sp>
      <p:sp>
        <p:nvSpPr>
          <p:cNvPr id="502845" name="Rectangle 64"/>
          <p:cNvSpPr>
            <a:spLocks noChangeArrowheads="1"/>
          </p:cNvSpPr>
          <p:nvPr/>
        </p:nvSpPr>
        <p:spPr bwMode="auto">
          <a:xfrm>
            <a:off x="2128838" y="2735263"/>
            <a:ext cx="896937" cy="0"/>
          </a:xfrm>
          <a:prstGeom prst="rect">
            <a:avLst/>
          </a:prstGeom>
          <a:noFill/>
          <a:ln w="9525">
            <a:noFill/>
            <a:miter lim="800000"/>
            <a:headEnd/>
            <a:tailEnd/>
          </a:ln>
        </p:spPr>
        <p:txBody>
          <a:bodyPr wrap="none">
            <a:spAutoFit/>
          </a:bodyPr>
          <a:lstStyle/>
          <a:p>
            <a:endParaRPr lang="zh-CN" altLang="en-US"/>
          </a:p>
        </p:txBody>
      </p:sp>
      <p:sp>
        <p:nvSpPr>
          <p:cNvPr id="502846" name="Rectangle 65"/>
          <p:cNvSpPr>
            <a:spLocks noChangeArrowheads="1"/>
          </p:cNvSpPr>
          <p:nvPr/>
        </p:nvSpPr>
        <p:spPr bwMode="auto">
          <a:xfrm>
            <a:off x="2128838" y="2735263"/>
            <a:ext cx="896937" cy="0"/>
          </a:xfrm>
          <a:prstGeom prst="rect">
            <a:avLst/>
          </a:prstGeom>
          <a:noFill/>
          <a:ln w="9525">
            <a:noFill/>
            <a:miter lim="800000"/>
            <a:headEnd/>
            <a:tailEnd/>
          </a:ln>
        </p:spPr>
        <p:txBody>
          <a:bodyPr wrap="none">
            <a:spAutoFit/>
          </a:bodyPr>
          <a:lstStyle/>
          <a:p>
            <a:endParaRPr lang="zh-CN" altLang="en-US"/>
          </a:p>
        </p:txBody>
      </p:sp>
      <p:sp>
        <p:nvSpPr>
          <p:cNvPr id="502847" name="Rectangle 66"/>
          <p:cNvSpPr>
            <a:spLocks noChangeArrowheads="1"/>
          </p:cNvSpPr>
          <p:nvPr/>
        </p:nvSpPr>
        <p:spPr bwMode="auto">
          <a:xfrm>
            <a:off x="2128838" y="2735263"/>
            <a:ext cx="1306512" cy="0"/>
          </a:xfrm>
          <a:prstGeom prst="rect">
            <a:avLst/>
          </a:prstGeom>
          <a:noFill/>
          <a:ln w="9525">
            <a:noFill/>
            <a:miter lim="800000"/>
            <a:headEnd/>
            <a:tailEnd/>
          </a:ln>
        </p:spPr>
        <p:txBody>
          <a:bodyPr wrap="none">
            <a:spAutoFit/>
          </a:bodyPr>
          <a:lstStyle/>
          <a:p>
            <a:endParaRPr lang="zh-CN" altLang="en-US"/>
          </a:p>
        </p:txBody>
      </p:sp>
      <p:sp>
        <p:nvSpPr>
          <p:cNvPr id="502848" name="Rectangle 67"/>
          <p:cNvSpPr>
            <a:spLocks noChangeArrowheads="1"/>
          </p:cNvSpPr>
          <p:nvPr/>
        </p:nvSpPr>
        <p:spPr bwMode="auto">
          <a:xfrm>
            <a:off x="2128838" y="2735263"/>
            <a:ext cx="889000" cy="0"/>
          </a:xfrm>
          <a:prstGeom prst="rect">
            <a:avLst/>
          </a:prstGeom>
          <a:noFill/>
          <a:ln w="9525">
            <a:noFill/>
            <a:miter lim="800000"/>
            <a:headEnd/>
            <a:tailEnd/>
          </a:ln>
        </p:spPr>
        <p:txBody>
          <a:bodyPr wrap="none">
            <a:spAutoFit/>
          </a:bodyPr>
          <a:lstStyle/>
          <a:p>
            <a:endParaRPr lang="zh-CN" altLang="en-US"/>
          </a:p>
        </p:txBody>
      </p:sp>
      <p:sp>
        <p:nvSpPr>
          <p:cNvPr id="502849" name="Rectangle 68"/>
          <p:cNvSpPr>
            <a:spLocks noChangeArrowheads="1"/>
          </p:cNvSpPr>
          <p:nvPr/>
        </p:nvSpPr>
        <p:spPr bwMode="auto">
          <a:xfrm>
            <a:off x="2128838" y="2735263"/>
            <a:ext cx="896937" cy="0"/>
          </a:xfrm>
          <a:prstGeom prst="rect">
            <a:avLst/>
          </a:prstGeom>
          <a:noFill/>
          <a:ln w="9525">
            <a:noFill/>
            <a:miter lim="800000"/>
            <a:headEnd/>
            <a:tailEnd/>
          </a:ln>
        </p:spPr>
        <p:txBody>
          <a:bodyPr wrap="none">
            <a:spAutoFit/>
          </a:bodyPr>
          <a:lstStyle/>
          <a:p>
            <a:endParaRPr lang="zh-CN" altLang="en-US"/>
          </a:p>
        </p:txBody>
      </p:sp>
      <p:sp>
        <p:nvSpPr>
          <p:cNvPr id="502850" name="Rectangle 69"/>
          <p:cNvSpPr>
            <a:spLocks noChangeArrowheads="1"/>
          </p:cNvSpPr>
          <p:nvPr/>
        </p:nvSpPr>
        <p:spPr bwMode="auto">
          <a:xfrm>
            <a:off x="2128838" y="2735263"/>
            <a:ext cx="896937" cy="0"/>
          </a:xfrm>
          <a:prstGeom prst="rect">
            <a:avLst/>
          </a:prstGeom>
          <a:noFill/>
          <a:ln w="9525">
            <a:noFill/>
            <a:miter lim="800000"/>
            <a:headEnd/>
            <a:tailEnd/>
          </a:ln>
        </p:spPr>
        <p:txBody>
          <a:bodyPr wrap="none">
            <a:spAutoFit/>
          </a:bodyPr>
          <a:lstStyle/>
          <a:p>
            <a:endParaRPr lang="zh-CN" altLang="en-US"/>
          </a:p>
        </p:txBody>
      </p:sp>
      <p:sp>
        <p:nvSpPr>
          <p:cNvPr id="502851" name="Rectangle 70"/>
          <p:cNvSpPr>
            <a:spLocks noChangeArrowheads="1"/>
          </p:cNvSpPr>
          <p:nvPr/>
        </p:nvSpPr>
        <p:spPr bwMode="auto">
          <a:xfrm>
            <a:off x="2128838" y="2735263"/>
            <a:ext cx="896937" cy="0"/>
          </a:xfrm>
          <a:prstGeom prst="rect">
            <a:avLst/>
          </a:prstGeom>
          <a:noFill/>
          <a:ln w="9525">
            <a:noFill/>
            <a:miter lim="800000"/>
            <a:headEnd/>
            <a:tailEnd/>
          </a:ln>
        </p:spPr>
        <p:txBody>
          <a:bodyPr wrap="none">
            <a:spAutoFit/>
          </a:bodyPr>
          <a:lstStyle/>
          <a:p>
            <a:endParaRPr lang="zh-CN" altLang="en-US"/>
          </a:p>
        </p:txBody>
      </p:sp>
      <p:sp>
        <p:nvSpPr>
          <p:cNvPr id="502852" name="Rectangle 71"/>
          <p:cNvSpPr>
            <a:spLocks noChangeArrowheads="1"/>
          </p:cNvSpPr>
          <p:nvPr/>
        </p:nvSpPr>
        <p:spPr bwMode="auto">
          <a:xfrm>
            <a:off x="2128838" y="2735263"/>
            <a:ext cx="1306512" cy="0"/>
          </a:xfrm>
          <a:prstGeom prst="rect">
            <a:avLst/>
          </a:prstGeom>
          <a:noFill/>
          <a:ln w="9525">
            <a:noFill/>
            <a:miter lim="800000"/>
            <a:headEnd/>
            <a:tailEnd/>
          </a:ln>
        </p:spPr>
        <p:txBody>
          <a:bodyPr wrap="none">
            <a:spAutoFit/>
          </a:bodyPr>
          <a:lstStyle/>
          <a:p>
            <a:endParaRPr lang="zh-CN" altLang="en-US"/>
          </a:p>
        </p:txBody>
      </p:sp>
      <p:sp>
        <p:nvSpPr>
          <p:cNvPr id="502853" name="Rectangle 72"/>
          <p:cNvSpPr>
            <a:spLocks noChangeArrowheads="1"/>
          </p:cNvSpPr>
          <p:nvPr/>
        </p:nvSpPr>
        <p:spPr bwMode="auto">
          <a:xfrm>
            <a:off x="2128838" y="2735263"/>
            <a:ext cx="889000" cy="0"/>
          </a:xfrm>
          <a:prstGeom prst="rect">
            <a:avLst/>
          </a:prstGeom>
          <a:noFill/>
          <a:ln w="9525">
            <a:noFill/>
            <a:miter lim="800000"/>
            <a:headEnd/>
            <a:tailEnd/>
          </a:ln>
        </p:spPr>
        <p:txBody>
          <a:bodyPr wrap="none">
            <a:spAutoFit/>
          </a:bodyPr>
          <a:lstStyle/>
          <a:p>
            <a:endParaRPr lang="zh-CN" altLang="en-US"/>
          </a:p>
        </p:txBody>
      </p:sp>
      <p:sp>
        <p:nvSpPr>
          <p:cNvPr id="502854" name="Rectangle 73"/>
          <p:cNvSpPr>
            <a:spLocks noChangeArrowheads="1"/>
          </p:cNvSpPr>
          <p:nvPr/>
        </p:nvSpPr>
        <p:spPr bwMode="auto">
          <a:xfrm>
            <a:off x="2128838" y="2735263"/>
            <a:ext cx="896937" cy="0"/>
          </a:xfrm>
          <a:prstGeom prst="rect">
            <a:avLst/>
          </a:prstGeom>
          <a:noFill/>
          <a:ln w="9525">
            <a:noFill/>
            <a:miter lim="800000"/>
            <a:headEnd/>
            <a:tailEnd/>
          </a:ln>
        </p:spPr>
        <p:txBody>
          <a:bodyPr wrap="none">
            <a:spAutoFit/>
          </a:bodyPr>
          <a:lstStyle/>
          <a:p>
            <a:endParaRPr lang="zh-CN" altLang="en-US"/>
          </a:p>
        </p:txBody>
      </p:sp>
      <p:sp>
        <p:nvSpPr>
          <p:cNvPr id="502855" name="Rectangle 74"/>
          <p:cNvSpPr>
            <a:spLocks noChangeArrowheads="1"/>
          </p:cNvSpPr>
          <p:nvPr/>
        </p:nvSpPr>
        <p:spPr bwMode="auto">
          <a:xfrm>
            <a:off x="2128838" y="2735263"/>
            <a:ext cx="896937" cy="0"/>
          </a:xfrm>
          <a:prstGeom prst="rect">
            <a:avLst/>
          </a:prstGeom>
          <a:noFill/>
          <a:ln w="9525">
            <a:noFill/>
            <a:miter lim="800000"/>
            <a:headEnd/>
            <a:tailEnd/>
          </a:ln>
        </p:spPr>
        <p:txBody>
          <a:bodyPr wrap="none">
            <a:spAutoFit/>
          </a:bodyPr>
          <a:lstStyle/>
          <a:p>
            <a:endParaRPr lang="zh-CN" altLang="en-US"/>
          </a:p>
        </p:txBody>
      </p:sp>
      <p:sp>
        <p:nvSpPr>
          <p:cNvPr id="502856" name="Rectangle 75"/>
          <p:cNvSpPr>
            <a:spLocks noChangeArrowheads="1"/>
          </p:cNvSpPr>
          <p:nvPr/>
        </p:nvSpPr>
        <p:spPr bwMode="auto">
          <a:xfrm>
            <a:off x="2128838" y="2735263"/>
            <a:ext cx="896937" cy="0"/>
          </a:xfrm>
          <a:prstGeom prst="rect">
            <a:avLst/>
          </a:prstGeom>
          <a:noFill/>
          <a:ln w="9525">
            <a:noFill/>
            <a:miter lim="800000"/>
            <a:headEnd/>
            <a:tailEnd/>
          </a:ln>
        </p:spPr>
        <p:txBody>
          <a:bodyPr wrap="none">
            <a:spAutoFit/>
          </a:bodyPr>
          <a:lstStyle/>
          <a:p>
            <a:endParaRPr lang="zh-CN" altLang="en-US"/>
          </a:p>
        </p:txBody>
      </p:sp>
      <p:sp>
        <p:nvSpPr>
          <p:cNvPr id="502857" name="Rectangle 76"/>
          <p:cNvSpPr>
            <a:spLocks noChangeArrowheads="1"/>
          </p:cNvSpPr>
          <p:nvPr/>
        </p:nvSpPr>
        <p:spPr bwMode="auto">
          <a:xfrm>
            <a:off x="2128838" y="2735263"/>
            <a:ext cx="1306512" cy="0"/>
          </a:xfrm>
          <a:prstGeom prst="rect">
            <a:avLst/>
          </a:prstGeom>
          <a:noFill/>
          <a:ln w="9525">
            <a:noFill/>
            <a:miter lim="800000"/>
            <a:headEnd/>
            <a:tailEnd/>
          </a:ln>
        </p:spPr>
        <p:txBody>
          <a:bodyPr wrap="none">
            <a:spAutoFit/>
          </a:bodyPr>
          <a:lstStyle/>
          <a:p>
            <a:endParaRPr lang="zh-CN" altLang="en-US"/>
          </a:p>
        </p:txBody>
      </p:sp>
      <p:sp>
        <p:nvSpPr>
          <p:cNvPr id="502858" name="Rectangle 77"/>
          <p:cNvSpPr>
            <a:spLocks noChangeArrowheads="1"/>
          </p:cNvSpPr>
          <p:nvPr/>
        </p:nvSpPr>
        <p:spPr bwMode="auto">
          <a:xfrm>
            <a:off x="2128838" y="2735263"/>
            <a:ext cx="889000" cy="0"/>
          </a:xfrm>
          <a:prstGeom prst="rect">
            <a:avLst/>
          </a:prstGeom>
          <a:noFill/>
          <a:ln w="9525">
            <a:noFill/>
            <a:miter lim="800000"/>
            <a:headEnd/>
            <a:tailEnd/>
          </a:ln>
        </p:spPr>
        <p:txBody>
          <a:bodyPr wrap="none">
            <a:spAutoFit/>
          </a:bodyPr>
          <a:lstStyle/>
          <a:p>
            <a:endParaRPr lang="zh-CN" altLang="en-US"/>
          </a:p>
        </p:txBody>
      </p:sp>
      <p:sp>
        <p:nvSpPr>
          <p:cNvPr id="502859" name="Rectangle 78"/>
          <p:cNvSpPr>
            <a:spLocks noChangeArrowheads="1"/>
          </p:cNvSpPr>
          <p:nvPr/>
        </p:nvSpPr>
        <p:spPr bwMode="auto">
          <a:xfrm>
            <a:off x="2128838" y="2735263"/>
            <a:ext cx="896937" cy="0"/>
          </a:xfrm>
          <a:prstGeom prst="rect">
            <a:avLst/>
          </a:prstGeom>
          <a:noFill/>
          <a:ln w="9525">
            <a:noFill/>
            <a:miter lim="800000"/>
            <a:headEnd/>
            <a:tailEnd/>
          </a:ln>
        </p:spPr>
        <p:txBody>
          <a:bodyPr wrap="none">
            <a:spAutoFit/>
          </a:bodyPr>
          <a:lstStyle/>
          <a:p>
            <a:endParaRPr lang="zh-CN" altLang="en-US"/>
          </a:p>
        </p:txBody>
      </p:sp>
      <p:sp>
        <p:nvSpPr>
          <p:cNvPr id="502860" name="Rectangle 79"/>
          <p:cNvSpPr>
            <a:spLocks noChangeArrowheads="1"/>
          </p:cNvSpPr>
          <p:nvPr/>
        </p:nvSpPr>
        <p:spPr bwMode="auto">
          <a:xfrm>
            <a:off x="2128838" y="2735263"/>
            <a:ext cx="896937" cy="0"/>
          </a:xfrm>
          <a:prstGeom prst="rect">
            <a:avLst/>
          </a:prstGeom>
          <a:noFill/>
          <a:ln w="9525">
            <a:noFill/>
            <a:miter lim="800000"/>
            <a:headEnd/>
            <a:tailEnd/>
          </a:ln>
        </p:spPr>
        <p:txBody>
          <a:bodyPr wrap="none">
            <a:spAutoFit/>
          </a:bodyPr>
          <a:lstStyle/>
          <a:p>
            <a:endParaRPr lang="zh-CN" altLang="en-US"/>
          </a:p>
        </p:txBody>
      </p:sp>
      <p:sp>
        <p:nvSpPr>
          <p:cNvPr id="502861" name="Rectangle 80"/>
          <p:cNvSpPr>
            <a:spLocks noChangeArrowheads="1"/>
          </p:cNvSpPr>
          <p:nvPr/>
        </p:nvSpPr>
        <p:spPr bwMode="auto">
          <a:xfrm>
            <a:off x="2128838" y="2735263"/>
            <a:ext cx="896937" cy="0"/>
          </a:xfrm>
          <a:prstGeom prst="rect">
            <a:avLst/>
          </a:prstGeom>
          <a:noFill/>
          <a:ln w="9525">
            <a:noFill/>
            <a:miter lim="800000"/>
            <a:headEnd/>
            <a:tailEnd/>
          </a:ln>
        </p:spPr>
        <p:txBody>
          <a:bodyPr wrap="none">
            <a:spAutoFit/>
          </a:bodyPr>
          <a:lstStyle/>
          <a:p>
            <a:endParaRPr lang="zh-CN" altLang="en-US"/>
          </a:p>
        </p:txBody>
      </p:sp>
      <p:sp>
        <p:nvSpPr>
          <p:cNvPr id="502862" name="Rectangle 81"/>
          <p:cNvSpPr>
            <a:spLocks noChangeArrowheads="1"/>
          </p:cNvSpPr>
          <p:nvPr/>
        </p:nvSpPr>
        <p:spPr bwMode="auto">
          <a:xfrm>
            <a:off x="2128838" y="2735263"/>
            <a:ext cx="1306512" cy="0"/>
          </a:xfrm>
          <a:prstGeom prst="rect">
            <a:avLst/>
          </a:prstGeom>
          <a:noFill/>
          <a:ln w="9525">
            <a:noFill/>
            <a:miter lim="800000"/>
            <a:headEnd/>
            <a:tailEnd/>
          </a:ln>
        </p:spPr>
        <p:txBody>
          <a:bodyPr wrap="none">
            <a:spAutoFit/>
          </a:bodyPr>
          <a:lstStyle/>
          <a:p>
            <a:endParaRPr lang="zh-CN" altLang="en-US"/>
          </a:p>
        </p:txBody>
      </p:sp>
      <p:sp>
        <p:nvSpPr>
          <p:cNvPr id="502863" name="Rectangle 82"/>
          <p:cNvSpPr>
            <a:spLocks noChangeArrowheads="1"/>
          </p:cNvSpPr>
          <p:nvPr/>
        </p:nvSpPr>
        <p:spPr bwMode="auto">
          <a:xfrm>
            <a:off x="2128838" y="2735263"/>
            <a:ext cx="889000" cy="0"/>
          </a:xfrm>
          <a:prstGeom prst="rect">
            <a:avLst/>
          </a:prstGeom>
          <a:noFill/>
          <a:ln w="9525">
            <a:noFill/>
            <a:miter lim="800000"/>
            <a:headEnd/>
            <a:tailEnd/>
          </a:ln>
        </p:spPr>
        <p:txBody>
          <a:bodyPr wrap="none">
            <a:spAutoFit/>
          </a:bodyPr>
          <a:lstStyle/>
          <a:p>
            <a:endParaRPr lang="zh-CN" altLang="en-US"/>
          </a:p>
        </p:txBody>
      </p:sp>
      <p:sp>
        <p:nvSpPr>
          <p:cNvPr id="502864" name="Rectangle 83"/>
          <p:cNvSpPr>
            <a:spLocks noChangeArrowheads="1"/>
          </p:cNvSpPr>
          <p:nvPr/>
        </p:nvSpPr>
        <p:spPr bwMode="auto">
          <a:xfrm>
            <a:off x="2128838" y="2735263"/>
            <a:ext cx="896937" cy="0"/>
          </a:xfrm>
          <a:prstGeom prst="rect">
            <a:avLst/>
          </a:prstGeom>
          <a:noFill/>
          <a:ln w="9525">
            <a:noFill/>
            <a:miter lim="800000"/>
            <a:headEnd/>
            <a:tailEnd/>
          </a:ln>
        </p:spPr>
        <p:txBody>
          <a:bodyPr wrap="none">
            <a:spAutoFit/>
          </a:bodyPr>
          <a:lstStyle/>
          <a:p>
            <a:endParaRPr lang="zh-CN" altLang="en-US"/>
          </a:p>
        </p:txBody>
      </p:sp>
      <p:sp>
        <p:nvSpPr>
          <p:cNvPr id="502865" name="Rectangle 84"/>
          <p:cNvSpPr>
            <a:spLocks noChangeArrowheads="1"/>
          </p:cNvSpPr>
          <p:nvPr/>
        </p:nvSpPr>
        <p:spPr bwMode="auto">
          <a:xfrm>
            <a:off x="2128838" y="2735263"/>
            <a:ext cx="896937" cy="0"/>
          </a:xfrm>
          <a:prstGeom prst="rect">
            <a:avLst/>
          </a:prstGeom>
          <a:noFill/>
          <a:ln w="9525">
            <a:noFill/>
            <a:miter lim="800000"/>
            <a:headEnd/>
            <a:tailEnd/>
          </a:ln>
        </p:spPr>
        <p:txBody>
          <a:bodyPr wrap="none">
            <a:spAutoFit/>
          </a:bodyPr>
          <a:lstStyle/>
          <a:p>
            <a:endParaRPr lang="zh-CN" altLang="en-US"/>
          </a:p>
        </p:txBody>
      </p:sp>
      <p:sp>
        <p:nvSpPr>
          <p:cNvPr id="502866" name="Rectangle 85"/>
          <p:cNvSpPr>
            <a:spLocks noChangeArrowheads="1"/>
          </p:cNvSpPr>
          <p:nvPr/>
        </p:nvSpPr>
        <p:spPr bwMode="auto">
          <a:xfrm>
            <a:off x="2128838" y="2735263"/>
            <a:ext cx="896937" cy="0"/>
          </a:xfrm>
          <a:prstGeom prst="rect">
            <a:avLst/>
          </a:prstGeom>
          <a:noFill/>
          <a:ln w="9525">
            <a:noFill/>
            <a:miter lim="800000"/>
            <a:headEnd/>
            <a:tailEnd/>
          </a:ln>
        </p:spPr>
        <p:txBody>
          <a:bodyPr wrap="none">
            <a:spAutoFit/>
          </a:bodyPr>
          <a:lstStyle/>
          <a:p>
            <a:endParaRPr lang="zh-CN" altLang="en-US"/>
          </a:p>
        </p:txBody>
      </p:sp>
      <p:graphicFrame>
        <p:nvGraphicFramePr>
          <p:cNvPr id="195670" name="Group 86"/>
          <p:cNvGraphicFramePr>
            <a:graphicFrameLocks noGrp="1"/>
          </p:cNvGraphicFramePr>
          <p:nvPr/>
        </p:nvGraphicFramePr>
        <p:xfrm>
          <a:off x="179388" y="2565400"/>
          <a:ext cx="6899275" cy="3313113"/>
        </p:xfrm>
        <a:graphic>
          <a:graphicData uri="http://schemas.openxmlformats.org/drawingml/2006/table">
            <a:tbl>
              <a:tblPr/>
              <a:tblGrid>
                <a:gridCol w="2116426"/>
                <a:gridCol w="979918"/>
                <a:gridCol w="1296144"/>
                <a:gridCol w="1052830"/>
                <a:gridCol w="1454607"/>
              </a:tblGrid>
              <a:tr h="473195">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投资时期 </a:t>
                      </a:r>
                      <a:endParaRPr kumimoji="0" lang="zh-CN" altLang="en-US" sz="16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状态</a:t>
                      </a:r>
                      <a:endParaRPr kumimoji="0" lang="zh-CN" altLang="en-US" sz="16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周期性</a:t>
                      </a:r>
                      <a:endParaRPr kumimoji="0" lang="zh-CN" altLang="en-US" sz="16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非周期性</a:t>
                      </a:r>
                      <a:endParaRPr kumimoji="0" lang="zh-CN" altLang="en-US" sz="16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行业平均</a:t>
                      </a:r>
                      <a:endParaRPr kumimoji="0" lang="zh-CN" altLang="en-US" sz="16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47319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2007.7.2</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2008.11.30   </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紧缩</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61.33%</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46.50%</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53.14%</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19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2008.12.1</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2009.11.30   </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扩张</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85.11%</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76.88%</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80.23%</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19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2009.12.1</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2010.7.30   </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紧缩</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17.28%</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3.61%</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9.55%</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19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2010.8.1</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2010.12.30   </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扩张</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15.49%</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3.85%</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8.60%</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19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2011.1.1</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20011.9.30   </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紧缩</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21.89%</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17.33%</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19.23%</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19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2011.10.1</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2011.12.30   </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扩张</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11.83%</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a:t>
                      </a: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10.95%</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dirty="0" smtClean="0">
                          <a:ln>
                            <a:noFill/>
                          </a:ln>
                          <a:solidFill>
                            <a:schemeClr val="tx1"/>
                          </a:solidFill>
                          <a:effectLst/>
                          <a:latin typeface="宋体" charset="-122"/>
                          <a:ea typeface="宋体" charset="-122"/>
                          <a:cs typeface="Times New Roman" pitchFamily="18" charset="0"/>
                        </a:rPr>
                        <a:t>-</a:t>
                      </a:r>
                      <a:r>
                        <a:rPr kumimoji="0" lang="en-US" altLang="zh-CN" sz="16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11.18%</a:t>
                      </a:r>
                      <a:endParaRPr kumimoji="0" lang="en-US" altLang="zh-CN" sz="16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rrowheads="1"/>
          </p:cNvSpPr>
          <p:nvPr>
            <p:ph type="title" idx="4294967295"/>
          </p:nvPr>
        </p:nvSpPr>
        <p:spPr/>
        <p:txBody>
          <a:bodyPr/>
          <a:lstStyle/>
          <a:p>
            <a:r>
              <a:rPr lang="zh-CN" altLang="en-US" smtClean="0"/>
              <a:t>阿尔法策略</a:t>
            </a:r>
          </a:p>
        </p:txBody>
      </p:sp>
      <p:sp>
        <p:nvSpPr>
          <p:cNvPr id="19458" name="Rectangle 3"/>
          <p:cNvSpPr>
            <a:spLocks noGrp="1" noRot="1" noChangeArrowheads="1"/>
          </p:cNvSpPr>
          <p:nvPr>
            <p:ph type="body" idx="4294967295"/>
          </p:nvPr>
        </p:nvSpPr>
        <p:spPr>
          <a:xfrm>
            <a:off x="250825" y="1557338"/>
            <a:ext cx="8153400" cy="4498975"/>
          </a:xfrm>
        </p:spPr>
        <p:txBody>
          <a:bodyPr/>
          <a:lstStyle/>
          <a:p>
            <a:r>
              <a:rPr lang="zh-CN" altLang="en-US" smtClean="0"/>
              <a:t>阿尔法策略有正向阿尔法和反向</a:t>
            </a:r>
            <a:br>
              <a:rPr lang="zh-CN" altLang="en-US" smtClean="0"/>
            </a:br>
            <a:r>
              <a:rPr lang="zh-CN" altLang="en-US" smtClean="0"/>
              <a:t>阿尔法两种</a:t>
            </a:r>
          </a:p>
          <a:p>
            <a:r>
              <a:rPr lang="zh-CN" altLang="en-US" smtClean="0"/>
              <a:t>（</a:t>
            </a:r>
            <a:r>
              <a:rPr lang="en-US" altLang="zh-CN" smtClean="0"/>
              <a:t>1</a:t>
            </a:r>
            <a:r>
              <a:rPr lang="zh-CN" altLang="en-US" smtClean="0"/>
              <a:t>）正向阿尔法就是构建一批</a:t>
            </a:r>
            <a:br>
              <a:rPr lang="zh-CN" altLang="en-US" smtClean="0"/>
            </a:br>
            <a:r>
              <a:rPr lang="zh-CN" altLang="en-US" smtClean="0"/>
              <a:t>超越市场的股票组合，同时做空股指期货</a:t>
            </a:r>
          </a:p>
          <a:p>
            <a:r>
              <a:rPr lang="zh-CN" altLang="en-US" smtClean="0"/>
              <a:t>（</a:t>
            </a:r>
            <a:r>
              <a:rPr lang="en-US" altLang="zh-CN" smtClean="0"/>
              <a:t>2</a:t>
            </a:r>
            <a:r>
              <a:rPr lang="zh-CN" altLang="en-US" smtClean="0"/>
              <a:t>）反向阿尔法就是融券做空一批弱于市场股票组合，同时做多股指期货</a:t>
            </a:r>
          </a:p>
          <a:p>
            <a:r>
              <a:rPr lang="zh-CN" altLang="en-US" smtClean="0"/>
              <a:t>阿尔法的核心在于：量化选股模型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09" name="Rectangle 2"/>
          <p:cNvSpPr>
            <a:spLocks noGrp="1"/>
          </p:cNvSpPr>
          <p:nvPr>
            <p:ph type="title" idx="4294967295"/>
          </p:nvPr>
        </p:nvSpPr>
        <p:spPr/>
        <p:txBody>
          <a:bodyPr/>
          <a:lstStyle/>
          <a:p>
            <a:r>
              <a:rPr lang="zh-CN" altLang="en-US" smtClean="0"/>
              <a:t>行业轮动</a:t>
            </a:r>
          </a:p>
        </p:txBody>
      </p:sp>
      <p:sp>
        <p:nvSpPr>
          <p:cNvPr id="503810" name="Rectangle 3"/>
          <p:cNvSpPr>
            <a:spLocks noGrp="1"/>
          </p:cNvSpPr>
          <p:nvPr>
            <p:ph type="body" idx="4294967295"/>
          </p:nvPr>
        </p:nvSpPr>
        <p:spPr/>
        <p:txBody>
          <a:bodyPr/>
          <a:lstStyle/>
          <a:p>
            <a:pPr>
              <a:lnSpc>
                <a:spcPct val="80000"/>
              </a:lnSpc>
            </a:pPr>
            <a:r>
              <a:rPr lang="zh-CN" altLang="en-US" sz="2800" smtClean="0"/>
              <a:t>构建轮动策略如下：</a:t>
            </a:r>
            <a:endParaRPr lang="zh-CN" altLang="en-US" sz="2800" b="1" smtClean="0"/>
          </a:p>
          <a:p>
            <a:pPr>
              <a:lnSpc>
                <a:spcPct val="80000"/>
              </a:lnSpc>
            </a:pPr>
            <a:r>
              <a:rPr lang="zh-CN" altLang="en-US" sz="2800" smtClean="0"/>
              <a:t>（</a:t>
            </a:r>
            <a:r>
              <a:rPr lang="en-US" altLang="zh-CN" sz="2800" smtClean="0"/>
              <a:t>1</a:t>
            </a:r>
            <a:r>
              <a:rPr lang="zh-CN" altLang="en-US" sz="2800" smtClean="0"/>
              <a:t>）信息的同步性：考虑到</a:t>
            </a:r>
            <a:r>
              <a:rPr lang="en-US" altLang="zh-CN" sz="2800" smtClean="0"/>
              <a:t>M2 </a:t>
            </a:r>
            <a:br>
              <a:rPr lang="en-US" altLang="zh-CN" sz="2800" smtClean="0"/>
            </a:br>
            <a:r>
              <a:rPr lang="zh-CN" altLang="en-US" sz="2800" smtClean="0"/>
              <a:t>的披露时间及信息的传导时间，所</a:t>
            </a:r>
            <a:r>
              <a:rPr lang="en-US" altLang="zh-CN" sz="2800" smtClean="0"/>
              <a:t/>
            </a:r>
            <a:br>
              <a:rPr lang="en-US" altLang="zh-CN" sz="2800" smtClean="0"/>
            </a:br>
            <a:r>
              <a:rPr lang="zh-CN" altLang="en-US" sz="2800" smtClean="0"/>
              <a:t>有投资时段都滞后了一个月的时间。</a:t>
            </a:r>
          </a:p>
          <a:p>
            <a:pPr>
              <a:lnSpc>
                <a:spcPct val="80000"/>
              </a:lnSpc>
            </a:pPr>
            <a:r>
              <a:rPr lang="zh-CN" altLang="en-US" sz="2800" smtClean="0"/>
              <a:t>（</a:t>
            </a:r>
            <a:r>
              <a:rPr lang="en-US" altLang="zh-CN" sz="2800" smtClean="0"/>
              <a:t>2</a:t>
            </a:r>
            <a:r>
              <a:rPr lang="zh-CN" altLang="en-US" sz="2800" smtClean="0"/>
              <a:t>）组合的构建策略：在货币政策处于扩张时等权重配置周期性行业，紧缩时等权配置非周期性行业。</a:t>
            </a:r>
          </a:p>
          <a:p>
            <a:pPr>
              <a:lnSpc>
                <a:spcPct val="80000"/>
              </a:lnSpc>
            </a:pPr>
            <a:r>
              <a:rPr lang="zh-CN" altLang="en-US" sz="2800" smtClean="0"/>
              <a:t>（</a:t>
            </a:r>
            <a:r>
              <a:rPr lang="en-US" altLang="zh-CN" sz="2800" smtClean="0"/>
              <a:t>3</a:t>
            </a:r>
            <a:r>
              <a:rPr lang="zh-CN" altLang="en-US" sz="2800" smtClean="0"/>
              <a:t>）按照顺周期策略构建投资组合并查看组合的收益及对应的逆向投资（扩张时投资非周期性行业，紧缩时投资周期性行业，初始资金一千万）。</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3" name="Rectangle 2"/>
          <p:cNvSpPr>
            <a:spLocks noGrp="1"/>
          </p:cNvSpPr>
          <p:nvPr>
            <p:ph type="title" idx="4294967295"/>
          </p:nvPr>
        </p:nvSpPr>
        <p:spPr>
          <a:xfrm>
            <a:off x="395288" y="260350"/>
            <a:ext cx="6192837" cy="771525"/>
          </a:xfrm>
        </p:spPr>
        <p:txBody>
          <a:bodyPr/>
          <a:lstStyle/>
          <a:p>
            <a:r>
              <a:rPr lang="zh-CN" altLang="en-US" smtClean="0"/>
              <a:t>行业轮动</a:t>
            </a:r>
          </a:p>
        </p:txBody>
      </p:sp>
      <p:sp>
        <p:nvSpPr>
          <p:cNvPr id="504834" name="Rectangle 4"/>
          <p:cNvSpPr>
            <a:spLocks noChangeArrowheads="1"/>
          </p:cNvSpPr>
          <p:nvPr/>
        </p:nvSpPr>
        <p:spPr bwMode="auto">
          <a:xfrm>
            <a:off x="2124075" y="5445125"/>
            <a:ext cx="3544888" cy="369888"/>
          </a:xfrm>
          <a:prstGeom prst="rect">
            <a:avLst/>
          </a:prstGeom>
          <a:noFill/>
          <a:ln w="9525">
            <a:noFill/>
            <a:miter lim="800000"/>
            <a:headEnd/>
            <a:tailEnd/>
          </a:ln>
        </p:spPr>
        <p:txBody>
          <a:bodyPr wrap="none" anchor="ctr">
            <a:spAutoFit/>
          </a:bodyPr>
          <a:lstStyle/>
          <a:p>
            <a:pPr algn="ctr"/>
            <a:r>
              <a:rPr lang="zh-CN" altLang="en-US"/>
              <a:t>图 </a:t>
            </a:r>
            <a:r>
              <a:rPr lang="en-US" altLang="zh-CN"/>
              <a:t> </a:t>
            </a:r>
            <a:r>
              <a:rPr lang="zh-CN" altLang="en-US"/>
              <a:t>顺周期行业轮动策略的收益率</a:t>
            </a:r>
          </a:p>
        </p:txBody>
      </p:sp>
      <p:pic>
        <p:nvPicPr>
          <p:cNvPr id="504835" name="图表 7"/>
          <p:cNvPicPr>
            <a:picLocks noChangeArrowheads="1"/>
          </p:cNvPicPr>
          <p:nvPr/>
        </p:nvPicPr>
        <p:blipFill>
          <a:blip r:embed="rId2"/>
          <a:srcRect l="-1376" t="-4161" r="-2071" b="-4723"/>
          <a:stretch>
            <a:fillRect/>
          </a:stretch>
        </p:blipFill>
        <p:spPr bwMode="auto">
          <a:xfrm>
            <a:off x="179388" y="1268413"/>
            <a:ext cx="6048375" cy="3816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7" name="标题 1"/>
          <p:cNvSpPr>
            <a:spLocks noGrp="1"/>
          </p:cNvSpPr>
          <p:nvPr>
            <p:ph type="title"/>
          </p:nvPr>
        </p:nvSpPr>
        <p:spPr/>
        <p:txBody>
          <a:bodyPr/>
          <a:lstStyle/>
          <a:p>
            <a:r>
              <a:rPr lang="zh-CN" altLang="en-US" smtClean="0"/>
              <a:t>资金流模型</a:t>
            </a:r>
          </a:p>
        </p:txBody>
      </p:sp>
      <p:sp>
        <p:nvSpPr>
          <p:cNvPr id="505858" name="内容占位符 2"/>
          <p:cNvSpPr>
            <a:spLocks noGrp="1"/>
          </p:cNvSpPr>
          <p:nvPr>
            <p:ph idx="1"/>
          </p:nvPr>
        </p:nvSpPr>
        <p:spPr/>
        <p:txBody>
          <a:bodyPr/>
          <a:lstStyle/>
          <a:p>
            <a:r>
              <a:rPr lang="zh-CN" altLang="en-US" smtClean="0"/>
              <a:t>资金流模型使用资金流流向来判</a:t>
            </a:r>
            <a:r>
              <a:rPr lang="en-US" altLang="zh-CN" smtClean="0"/>
              <a:t/>
            </a:r>
            <a:br>
              <a:rPr lang="en-US" altLang="zh-CN" smtClean="0"/>
            </a:br>
            <a:r>
              <a:rPr lang="zh-CN" altLang="en-US" smtClean="0"/>
              <a:t>断股票在未来一段时间的涨跌情况</a:t>
            </a:r>
            <a:endParaRPr lang="en-US" altLang="zh-CN" smtClean="0"/>
          </a:p>
          <a:p>
            <a:r>
              <a:rPr lang="zh-CN" altLang="en-US" smtClean="0"/>
              <a:t>（</a:t>
            </a:r>
            <a:r>
              <a:rPr lang="en-US" altLang="zh-CN" smtClean="0"/>
              <a:t>1</a:t>
            </a:r>
            <a:r>
              <a:rPr lang="zh-CN" altLang="en-US" smtClean="0"/>
              <a:t>）如果是资金流入的股票，则股价在未来一段时间将可能会上涨；</a:t>
            </a:r>
            <a:endParaRPr lang="en-US" altLang="zh-CN" smtClean="0"/>
          </a:p>
          <a:p>
            <a:r>
              <a:rPr lang="zh-CN" altLang="en-US" smtClean="0"/>
              <a:t>（</a:t>
            </a:r>
            <a:r>
              <a:rPr lang="en-US" altLang="zh-CN" smtClean="0"/>
              <a:t>2</a:t>
            </a:r>
            <a:r>
              <a:rPr lang="zh-CN" altLang="en-US" smtClean="0"/>
              <a:t>）如果是资金流出的股票，则股价在未来一段时间会可能下跌</a:t>
            </a:r>
          </a:p>
          <a:p>
            <a:endParaRPr lang="zh-CN" alt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5" name="Rectangle 2"/>
          <p:cNvSpPr>
            <a:spLocks noGrp="1"/>
          </p:cNvSpPr>
          <p:nvPr>
            <p:ph type="title" idx="4294967295"/>
          </p:nvPr>
        </p:nvSpPr>
        <p:spPr>
          <a:xfrm>
            <a:off x="323850" y="333375"/>
            <a:ext cx="8540750" cy="574675"/>
          </a:xfrm>
        </p:spPr>
        <p:txBody>
          <a:bodyPr/>
          <a:lstStyle/>
          <a:p>
            <a:r>
              <a:rPr lang="zh-CN" altLang="en-US" sz="4000" smtClean="0"/>
              <a:t>资金流模型</a:t>
            </a:r>
          </a:p>
        </p:txBody>
      </p:sp>
      <p:sp>
        <p:nvSpPr>
          <p:cNvPr id="258056" name="Rectangle 3"/>
          <p:cNvSpPr>
            <a:spLocks noGrp="1"/>
          </p:cNvSpPr>
          <p:nvPr>
            <p:ph type="body" idx="4294967295"/>
          </p:nvPr>
        </p:nvSpPr>
        <p:spPr>
          <a:xfrm>
            <a:off x="250825" y="1052513"/>
            <a:ext cx="8540750" cy="5400675"/>
          </a:xfrm>
        </p:spPr>
        <p:txBody>
          <a:bodyPr/>
          <a:lstStyle/>
          <a:p>
            <a:pPr>
              <a:lnSpc>
                <a:spcPct val="90000"/>
              </a:lnSpc>
            </a:pPr>
            <a:r>
              <a:rPr lang="en-US" altLang="zh-CN" sz="2400" b="1" smtClean="0"/>
              <a:t>MF</a:t>
            </a:r>
            <a:r>
              <a:rPr lang="zh-CN" altLang="en-US" sz="2400" b="1" smtClean="0"/>
              <a:t>指标</a:t>
            </a:r>
            <a:endParaRPr lang="zh-CN" altLang="en-US" sz="2400" smtClean="0"/>
          </a:p>
          <a:p>
            <a:pPr>
              <a:lnSpc>
                <a:spcPct val="90000"/>
              </a:lnSpc>
            </a:pPr>
            <a:r>
              <a:rPr lang="zh-CN" altLang="en-US" sz="2400" smtClean="0"/>
              <a:t>资金流量（</a:t>
            </a:r>
            <a:r>
              <a:rPr lang="en-US" altLang="zh-CN" sz="2400" smtClean="0"/>
              <a:t>Money Flow</a:t>
            </a:r>
            <a:r>
              <a:rPr lang="zh-CN" altLang="en-US" sz="2400" smtClean="0"/>
              <a:t>，</a:t>
            </a:r>
            <a:r>
              <a:rPr lang="en-US" altLang="zh-CN" sz="2400" smtClean="0"/>
              <a:t>MF</a:t>
            </a:r>
            <a:r>
              <a:rPr lang="zh-CN" altLang="en-US" sz="2400" smtClean="0"/>
              <a:t>）定义如下</a:t>
            </a:r>
          </a:p>
          <a:p>
            <a:pPr>
              <a:lnSpc>
                <a:spcPct val="90000"/>
              </a:lnSpc>
            </a:pPr>
            <a:endParaRPr lang="en-US" altLang="zh-CN" sz="2400" smtClean="0"/>
          </a:p>
          <a:p>
            <a:pPr>
              <a:lnSpc>
                <a:spcPct val="90000"/>
              </a:lnSpc>
            </a:pPr>
            <a:endParaRPr lang="en-US" altLang="zh-CN" sz="2400" smtClean="0"/>
          </a:p>
          <a:p>
            <a:pPr>
              <a:lnSpc>
                <a:spcPct val="90000"/>
              </a:lnSpc>
            </a:pPr>
            <a:endParaRPr lang="en-US" altLang="zh-CN" sz="2400" smtClean="0"/>
          </a:p>
          <a:p>
            <a:pPr>
              <a:lnSpc>
                <a:spcPct val="90000"/>
              </a:lnSpc>
            </a:pPr>
            <a:endParaRPr lang="en-US" altLang="zh-CN" sz="2400" smtClean="0"/>
          </a:p>
          <a:p>
            <a:pPr>
              <a:lnSpc>
                <a:spcPct val="90000"/>
              </a:lnSpc>
            </a:pPr>
            <a:endParaRPr lang="en-US" altLang="zh-CN" sz="2400" smtClean="0"/>
          </a:p>
          <a:p>
            <a:pPr>
              <a:lnSpc>
                <a:spcPct val="90000"/>
              </a:lnSpc>
            </a:pPr>
            <a:endParaRPr lang="en-US" altLang="zh-CN" sz="2400" smtClean="0"/>
          </a:p>
          <a:p>
            <a:pPr>
              <a:lnSpc>
                <a:spcPct val="90000"/>
              </a:lnSpc>
            </a:pPr>
            <a:r>
              <a:rPr lang="zh-CN" altLang="en-US" sz="2400" smtClean="0"/>
              <a:t>其中</a:t>
            </a:r>
            <a:r>
              <a:rPr lang="en-US" altLang="zh-CN" sz="2400" smtClean="0"/>
              <a:t>Volume</a:t>
            </a:r>
            <a:r>
              <a:rPr lang="zh-CN" altLang="en-US" sz="2400" smtClean="0"/>
              <a:t>为成交量，</a:t>
            </a:r>
            <a:r>
              <a:rPr lang="en-US" altLang="zh-CN" sz="2400" i="1" smtClean="0"/>
              <a:t>P</a:t>
            </a:r>
            <a:r>
              <a:rPr lang="en-US" altLang="zh-CN" sz="2400" i="1" baseline="-25000" smtClean="0"/>
              <a:t>i</a:t>
            </a:r>
            <a:r>
              <a:rPr lang="zh-CN" altLang="en-US" sz="2400" smtClean="0"/>
              <a:t>为</a:t>
            </a:r>
            <a:r>
              <a:rPr lang="en-US" altLang="zh-CN" sz="2400" i="1" smtClean="0"/>
              <a:t>i</a:t>
            </a:r>
            <a:r>
              <a:rPr lang="zh-CN" altLang="en-US" sz="2400" smtClean="0"/>
              <a:t>时刻收盘价，</a:t>
            </a:r>
            <a:r>
              <a:rPr lang="en-US" altLang="zh-CN" sz="2400" i="1" smtClean="0"/>
              <a:t>P</a:t>
            </a:r>
            <a:r>
              <a:rPr lang="en-US" altLang="zh-CN" sz="2400" i="1" baseline="-25000" smtClean="0"/>
              <a:t>i</a:t>
            </a:r>
            <a:r>
              <a:rPr lang="en-US" altLang="zh-CN" sz="2400" baseline="-25000" smtClean="0"/>
              <a:t>-1</a:t>
            </a:r>
            <a:r>
              <a:rPr lang="zh-CN" altLang="en-US" sz="2400" smtClean="0"/>
              <a:t>为上一个时刻收盘价</a:t>
            </a:r>
          </a:p>
        </p:txBody>
      </p:sp>
      <p:sp>
        <p:nvSpPr>
          <p:cNvPr id="258057" name="Rectangle 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258058" name="Rectangle 7"/>
          <p:cNvSpPr>
            <a:spLocks noChangeArrowheads="1"/>
          </p:cNvSpPr>
          <p:nvPr/>
        </p:nvSpPr>
        <p:spPr bwMode="auto">
          <a:xfrm>
            <a:off x="971550" y="2930525"/>
            <a:ext cx="2663825" cy="523875"/>
          </a:xfrm>
          <a:prstGeom prst="rect">
            <a:avLst/>
          </a:prstGeom>
          <a:noFill/>
          <a:ln w="9525">
            <a:noFill/>
            <a:miter lim="800000"/>
            <a:headEnd/>
            <a:tailEnd/>
          </a:ln>
        </p:spPr>
        <p:txBody>
          <a:bodyPr anchor="ctr">
            <a:spAutoFit/>
          </a:bodyPr>
          <a:lstStyle/>
          <a:p>
            <a:pPr indent="282575" algn="ctr"/>
            <a:r>
              <a:rPr lang="en-US" altLang="zh-CN" sz="2800">
                <a:latin typeface="Times New Roman" pitchFamily="18" charset="0"/>
                <a:cs typeface="Times New Roman" pitchFamily="18" charset="0"/>
              </a:rPr>
              <a:t>MoneyFlow=</a:t>
            </a:r>
            <a:endParaRPr lang="en-US" altLang="zh-CN" sz="2800"/>
          </a:p>
        </p:txBody>
      </p:sp>
      <p:graphicFrame>
        <p:nvGraphicFramePr>
          <p:cNvPr id="258054" name="Object 6"/>
          <p:cNvGraphicFramePr>
            <a:graphicFrameLocks noChangeAspect="1"/>
          </p:cNvGraphicFramePr>
          <p:nvPr/>
        </p:nvGraphicFramePr>
        <p:xfrm>
          <a:off x="3492500" y="2781300"/>
          <a:ext cx="3660775" cy="935038"/>
        </p:xfrm>
        <a:graphic>
          <a:graphicData uri="http://schemas.openxmlformats.org/presentationml/2006/ole">
            <p:oleObj spid="_x0000_s258054" name="公式" r:id="rId3" imgW="1562100" imgH="406400" progId="Equation.3">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5" name="Rectangle 2"/>
          <p:cNvSpPr>
            <a:spLocks noGrp="1"/>
          </p:cNvSpPr>
          <p:nvPr>
            <p:ph type="title" idx="4294967295"/>
          </p:nvPr>
        </p:nvSpPr>
        <p:spPr>
          <a:xfrm>
            <a:off x="323850" y="260350"/>
            <a:ext cx="8540750" cy="771525"/>
          </a:xfrm>
        </p:spPr>
        <p:txBody>
          <a:bodyPr/>
          <a:lstStyle/>
          <a:p>
            <a:r>
              <a:rPr lang="zh-CN" altLang="en-US" smtClean="0"/>
              <a:t>资金流模型</a:t>
            </a:r>
          </a:p>
        </p:txBody>
      </p:sp>
      <p:sp>
        <p:nvSpPr>
          <p:cNvPr id="507906" name="Rectangle 4"/>
          <p:cNvSpPr>
            <a:spLocks noChangeArrowheads="1"/>
          </p:cNvSpPr>
          <p:nvPr/>
        </p:nvSpPr>
        <p:spPr bwMode="auto">
          <a:xfrm>
            <a:off x="1546225" y="2246313"/>
            <a:ext cx="4519613" cy="457200"/>
          </a:xfrm>
          <a:prstGeom prst="rect">
            <a:avLst/>
          </a:prstGeom>
          <a:noFill/>
          <a:ln w="9525">
            <a:noFill/>
            <a:miter lim="800000"/>
            <a:headEnd/>
            <a:tailEnd/>
          </a:ln>
        </p:spPr>
        <p:txBody>
          <a:bodyPr wrap="none" anchor="ctr">
            <a:spAutoFit/>
          </a:bodyPr>
          <a:lstStyle/>
          <a:p>
            <a:pPr algn="ctr"/>
            <a:r>
              <a:rPr lang="zh-CN" altLang="en-US" sz="2400" b="1">
                <a:ea typeface="楷体_GB2312"/>
                <a:cs typeface="楷体_GB2312"/>
              </a:rPr>
              <a:t>表 资金流模型</a:t>
            </a:r>
            <a:r>
              <a:rPr lang="en-US" altLang="zh-CN" sz="2400" b="1">
                <a:ea typeface="楷体_GB2312"/>
                <a:cs typeface="楷体_GB2312"/>
              </a:rPr>
              <a:t>(cmsmf)</a:t>
            </a:r>
            <a:r>
              <a:rPr lang="zh-CN" altLang="en-US" sz="2400" b="1">
                <a:ea typeface="楷体_GB2312"/>
                <a:cs typeface="楷体_GB2312"/>
              </a:rPr>
              <a:t>计算方法</a:t>
            </a:r>
            <a:endParaRPr lang="zh-CN" altLang="en-US" sz="2400"/>
          </a:p>
        </p:txBody>
      </p:sp>
      <p:graphicFrame>
        <p:nvGraphicFramePr>
          <p:cNvPr id="507973" name="Group 69"/>
          <p:cNvGraphicFramePr>
            <a:graphicFrameLocks noGrp="1"/>
          </p:cNvGraphicFramePr>
          <p:nvPr/>
        </p:nvGraphicFramePr>
        <p:xfrm>
          <a:off x="611188" y="2997200"/>
          <a:ext cx="7920037" cy="3565525"/>
        </p:xfrm>
        <a:graphic>
          <a:graphicData uri="http://schemas.openxmlformats.org/drawingml/2006/table">
            <a:tbl>
              <a:tblPr/>
              <a:tblGrid>
                <a:gridCol w="1493837"/>
                <a:gridCol w="866775"/>
                <a:gridCol w="5559425"/>
              </a:tblGrid>
              <a:tr h="457200">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类型</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条件说明</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rowSpan="2">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开盘集合竞价</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流入</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集合竞价成交价大于昨收盘价的交易金额</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流出</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集合竞价的成交价小于昨收盘价的交易金额</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rowSpan="2">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连续竞价</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流入</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成交价大于等于最近卖方最优价的交易金额</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流出</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成交价小于等于最近买方最优价的交易金额</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rowSpan="2">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涨跌停</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流入</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涨停时成交价额</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流出</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跌停时成交价额</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rowSpan="2">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尾盘集合竞价</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流入</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集合竞价的成交价大于最近卖方最优价的交易金额</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流出</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集合竞价成交价小于最近卖方最优价的交易金额</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29" name="Rectangle 30"/>
          <p:cNvSpPr>
            <a:spLocks noGrp="1" noRot="1" noChangeArrowheads="1"/>
          </p:cNvSpPr>
          <p:nvPr>
            <p:ph type="title" idx="4294967295"/>
          </p:nvPr>
        </p:nvSpPr>
        <p:spPr/>
        <p:txBody>
          <a:bodyPr/>
          <a:lstStyle/>
          <a:p>
            <a:r>
              <a:rPr lang="zh-CN" altLang="en-US" smtClean="0"/>
              <a:t>资金流模型</a:t>
            </a:r>
          </a:p>
        </p:txBody>
      </p:sp>
      <p:graphicFrame>
        <p:nvGraphicFramePr>
          <p:cNvPr id="560163" name="Group 35"/>
          <p:cNvGraphicFramePr>
            <a:graphicFrameLocks noGrp="1"/>
          </p:cNvGraphicFramePr>
          <p:nvPr>
            <p:ph idx="4294967295"/>
          </p:nvPr>
        </p:nvGraphicFramePr>
        <p:xfrm>
          <a:off x="323850" y="2743200"/>
          <a:ext cx="7488238" cy="3814763"/>
        </p:xfrm>
        <a:graphic>
          <a:graphicData uri="http://schemas.openxmlformats.org/drawingml/2006/table">
            <a:tbl>
              <a:tblPr/>
              <a:tblGrid>
                <a:gridCol w="2493963"/>
                <a:gridCol w="2497137"/>
                <a:gridCol w="2497138"/>
              </a:tblGrid>
              <a:tr h="18097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指标</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定义</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意义</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3750">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资金流净额（</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MF</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根据</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CMSMF</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模型测算的资金流净额</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资金流绝对金额</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5338">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资金流信息含量（</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IC</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资金流净额</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交易额</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资金流中有效信息含量</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057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资金流强度（</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MFP</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资金流净额</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流通市值</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标准化资金流的强度</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5338">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资金流杠杆倍数（</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MFP</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流通市值</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资金流净额</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衡量资金流的撬动效应</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08956" name="Rectangle 43"/>
          <p:cNvSpPr>
            <a:spLocks noChangeArrowheads="1"/>
          </p:cNvSpPr>
          <p:nvPr/>
        </p:nvSpPr>
        <p:spPr bwMode="auto">
          <a:xfrm>
            <a:off x="1547813" y="2060575"/>
            <a:ext cx="4376737" cy="396875"/>
          </a:xfrm>
          <a:prstGeom prst="rect">
            <a:avLst/>
          </a:prstGeom>
          <a:noFill/>
          <a:ln w="9525">
            <a:noFill/>
            <a:miter lim="800000"/>
            <a:headEnd/>
            <a:tailEnd/>
          </a:ln>
        </p:spPr>
        <p:txBody>
          <a:bodyPr wrap="none" anchor="ctr">
            <a:spAutoFit/>
          </a:bodyPr>
          <a:lstStyle/>
          <a:p>
            <a:pPr algn="ctr"/>
            <a:r>
              <a:rPr lang="zh-CN" altLang="en-US" sz="2000" b="1">
                <a:ea typeface="楷体_GB2312"/>
                <a:cs typeface="楷体_GB2312"/>
              </a:rPr>
              <a:t>表  资金流模型</a:t>
            </a:r>
            <a:r>
              <a:rPr lang="en-US" altLang="zh-CN" sz="2000" b="1">
                <a:ea typeface="楷体_GB2312"/>
                <a:cs typeface="楷体_GB2312"/>
              </a:rPr>
              <a:t>(cmsmf)</a:t>
            </a:r>
            <a:r>
              <a:rPr lang="zh-CN" altLang="en-US" sz="2000" b="1">
                <a:ea typeface="楷体_GB2312"/>
                <a:cs typeface="楷体_GB2312"/>
              </a:rPr>
              <a:t>选股指标定义</a:t>
            </a:r>
            <a:endParaRPr lang="zh-CN" altLang="en-US"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3" name="Rectangle 2"/>
          <p:cNvSpPr>
            <a:spLocks noGrp="1"/>
          </p:cNvSpPr>
          <p:nvPr>
            <p:ph type="title" idx="4294967295"/>
          </p:nvPr>
        </p:nvSpPr>
        <p:spPr/>
        <p:txBody>
          <a:bodyPr/>
          <a:lstStyle/>
          <a:p>
            <a:r>
              <a:rPr lang="zh-CN" altLang="en-US" smtClean="0"/>
              <a:t>资金流模型</a:t>
            </a:r>
            <a:r>
              <a:rPr lang="en-US" altLang="zh-CN" smtClean="0"/>
              <a:t>—</a:t>
            </a:r>
            <a:r>
              <a:rPr lang="zh-CN" altLang="en-US" smtClean="0"/>
              <a:t>策略方法 （</a:t>
            </a:r>
            <a:r>
              <a:rPr lang="en-US" altLang="zh-CN" smtClean="0"/>
              <a:t>1</a:t>
            </a:r>
            <a:r>
              <a:rPr lang="zh-CN" altLang="en-US" smtClean="0"/>
              <a:t>）</a:t>
            </a:r>
          </a:p>
        </p:txBody>
      </p:sp>
      <p:sp>
        <p:nvSpPr>
          <p:cNvPr id="509954" name="Rectangle 3"/>
          <p:cNvSpPr>
            <a:spLocks noGrp="1"/>
          </p:cNvSpPr>
          <p:nvPr>
            <p:ph type="body" idx="4294967295"/>
          </p:nvPr>
        </p:nvSpPr>
        <p:spPr/>
        <p:txBody>
          <a:bodyPr/>
          <a:lstStyle/>
          <a:p>
            <a:pPr>
              <a:lnSpc>
                <a:spcPct val="90000"/>
              </a:lnSpc>
            </a:pPr>
            <a:r>
              <a:rPr lang="en-US" altLang="zh-CN" b="1" smtClean="0"/>
              <a:t>1</a:t>
            </a:r>
            <a:r>
              <a:rPr lang="zh-CN" altLang="en-US" b="1" smtClean="0"/>
              <a:t>．逆向选择理论</a:t>
            </a:r>
            <a:endParaRPr lang="zh-CN" altLang="en-US" smtClean="0"/>
          </a:p>
          <a:p>
            <a:pPr>
              <a:lnSpc>
                <a:spcPct val="90000"/>
              </a:lnSpc>
            </a:pPr>
            <a:r>
              <a:rPr lang="zh-CN" altLang="en-US" smtClean="0"/>
              <a:t>根据历史数据回溯结果：简单</a:t>
            </a:r>
            <a:br>
              <a:rPr lang="zh-CN" altLang="en-US" smtClean="0"/>
            </a:br>
            <a:r>
              <a:rPr lang="zh-CN" altLang="en-US" smtClean="0"/>
              <a:t>买入资金入的股票组合无法跑赢</a:t>
            </a:r>
            <a:br>
              <a:rPr lang="zh-CN" altLang="en-US" smtClean="0"/>
            </a:br>
            <a:r>
              <a:rPr lang="zh-CN" altLang="en-US" smtClean="0"/>
              <a:t>市场，而是应该采用逆向选择操作。</a:t>
            </a:r>
          </a:p>
          <a:p>
            <a:pPr>
              <a:lnSpc>
                <a:spcPct val="90000"/>
              </a:lnSpc>
            </a:pPr>
            <a:r>
              <a:rPr lang="zh-CN" altLang="en-US" smtClean="0"/>
              <a:t>（</a:t>
            </a:r>
            <a:r>
              <a:rPr lang="en-US" altLang="zh-CN" smtClean="0"/>
              <a:t>2</a:t>
            </a:r>
            <a:r>
              <a:rPr lang="zh-CN" altLang="en-US" smtClean="0"/>
              <a:t>）即卖出前期资金流入、价格上涨的</a:t>
            </a:r>
            <a:br>
              <a:rPr lang="zh-CN" altLang="en-US" smtClean="0"/>
            </a:br>
            <a:r>
              <a:rPr lang="zh-CN" altLang="en-US" smtClean="0"/>
              <a:t>股票，买入前期资金流出、价格下跌的股票</a:t>
            </a:r>
          </a:p>
          <a:p>
            <a:pPr>
              <a:lnSpc>
                <a:spcPct val="90000"/>
              </a:lnSpc>
            </a:pPr>
            <a:r>
              <a:rPr lang="zh-CN" altLang="en-US" smtClean="0"/>
              <a:t>（</a:t>
            </a:r>
            <a:r>
              <a:rPr lang="en-US" altLang="zh-CN" smtClean="0"/>
              <a:t>3</a:t>
            </a:r>
            <a:r>
              <a:rPr lang="zh-CN" altLang="en-US" smtClean="0"/>
              <a:t>）由于市场的有效性逐步提高，资金流的信息优势已经逐步丧失。</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7" name="Rectangle 2"/>
          <p:cNvSpPr>
            <a:spLocks noGrp="1" noRot="1" noChangeArrowheads="1"/>
          </p:cNvSpPr>
          <p:nvPr>
            <p:ph type="title" idx="4294967295"/>
          </p:nvPr>
        </p:nvSpPr>
        <p:spPr/>
        <p:txBody>
          <a:bodyPr/>
          <a:lstStyle/>
          <a:p>
            <a:r>
              <a:rPr lang="zh-CN" altLang="en-US" smtClean="0"/>
              <a:t>资金流模型</a:t>
            </a:r>
          </a:p>
        </p:txBody>
      </p:sp>
      <p:sp>
        <p:nvSpPr>
          <p:cNvPr id="510978" name="Rectangle 3"/>
          <p:cNvSpPr>
            <a:spLocks noGrp="1" noRot="1" noChangeArrowheads="1"/>
          </p:cNvSpPr>
          <p:nvPr>
            <p:ph type="body" idx="4294967295"/>
          </p:nvPr>
        </p:nvSpPr>
        <p:spPr/>
        <p:txBody>
          <a:bodyPr/>
          <a:lstStyle/>
          <a:p>
            <a:r>
              <a:rPr lang="en-US" altLang="zh-CN" b="1" smtClean="0"/>
              <a:t>2</a:t>
            </a:r>
            <a:r>
              <a:rPr lang="zh-CN" altLang="en-US" b="1" smtClean="0"/>
              <a:t>．策略模型</a:t>
            </a:r>
            <a:endParaRPr lang="zh-CN" altLang="en-US" smtClean="0"/>
          </a:p>
          <a:p>
            <a:r>
              <a:rPr lang="zh-CN" altLang="en-US" smtClean="0"/>
              <a:t>以指标排序打分的方式来筛选</a:t>
            </a:r>
            <a:br>
              <a:rPr lang="zh-CN" altLang="en-US" smtClean="0"/>
            </a:br>
            <a:r>
              <a:rPr lang="zh-CN" altLang="en-US" smtClean="0"/>
              <a:t>股票。具体步骤如下：</a:t>
            </a:r>
          </a:p>
          <a:p>
            <a:r>
              <a:rPr lang="zh-CN" altLang="en-US" smtClean="0"/>
              <a:t>（</a:t>
            </a:r>
            <a:r>
              <a:rPr lang="en-US" altLang="zh-CN" smtClean="0"/>
              <a:t>1</a:t>
            </a:r>
            <a:r>
              <a:rPr lang="zh-CN" altLang="en-US" smtClean="0"/>
              <a:t>）确定待选股票池。</a:t>
            </a:r>
          </a:p>
          <a:p>
            <a:r>
              <a:rPr lang="en-US" altLang="zh-CN" smtClean="0"/>
              <a:t>a. </a:t>
            </a:r>
            <a:r>
              <a:rPr lang="zh-CN" altLang="en-US" smtClean="0"/>
              <a:t>剔除上市不满一个月的股票</a:t>
            </a:r>
          </a:p>
          <a:p>
            <a:r>
              <a:rPr lang="en-US" altLang="zh-CN" smtClean="0"/>
              <a:t>b.</a:t>
            </a:r>
            <a:r>
              <a:rPr lang="zh-CN" altLang="en-US" smtClean="0"/>
              <a:t>剔除调仓期涨跌停及停牌的股票。</a:t>
            </a:r>
          </a:p>
          <a:p>
            <a:r>
              <a:rPr lang="en-US" altLang="zh-CN" smtClean="0"/>
              <a:t>c. </a:t>
            </a:r>
            <a:r>
              <a:rPr lang="zh-CN" altLang="en-US" smtClean="0"/>
              <a:t>剔除信息含量小于</a:t>
            </a:r>
            <a:r>
              <a:rPr lang="en-US" altLang="zh-CN" smtClean="0"/>
              <a:t>10%</a:t>
            </a:r>
            <a:r>
              <a:rPr lang="zh-CN" altLang="en-US" smtClean="0"/>
              <a:t>的股票。</a:t>
            </a:r>
          </a:p>
          <a:p>
            <a:endParaRPr lang="zh-CN" altLang="en-US" smtClean="0"/>
          </a:p>
          <a:p>
            <a:endParaRPr lang="zh-CN" altLang="en-US"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1" name="Rectangle 2"/>
          <p:cNvSpPr>
            <a:spLocks noGrp="1"/>
          </p:cNvSpPr>
          <p:nvPr>
            <p:ph type="title" idx="4294967295"/>
          </p:nvPr>
        </p:nvSpPr>
        <p:spPr>
          <a:xfrm>
            <a:off x="323850" y="404813"/>
            <a:ext cx="8540750" cy="771525"/>
          </a:xfrm>
        </p:spPr>
        <p:txBody>
          <a:bodyPr/>
          <a:lstStyle/>
          <a:p>
            <a:r>
              <a:rPr lang="zh-CN" altLang="en-US" smtClean="0"/>
              <a:t>资金流模型</a:t>
            </a:r>
          </a:p>
        </p:txBody>
      </p:sp>
      <p:sp>
        <p:nvSpPr>
          <p:cNvPr id="512002" name="Rectangle 3"/>
          <p:cNvSpPr>
            <a:spLocks noGrp="1"/>
          </p:cNvSpPr>
          <p:nvPr>
            <p:ph type="body" idx="4294967295"/>
          </p:nvPr>
        </p:nvSpPr>
        <p:spPr>
          <a:xfrm>
            <a:off x="301625" y="1196975"/>
            <a:ext cx="8540750" cy="5256213"/>
          </a:xfrm>
        </p:spPr>
        <p:txBody>
          <a:bodyPr/>
          <a:lstStyle/>
          <a:p>
            <a:pPr>
              <a:lnSpc>
                <a:spcPct val="90000"/>
              </a:lnSpc>
            </a:pPr>
            <a:r>
              <a:rPr lang="zh-CN" altLang="en-US" smtClean="0"/>
              <a:t>（</a:t>
            </a:r>
            <a:r>
              <a:rPr lang="en-US" altLang="zh-CN" smtClean="0"/>
              <a:t>2</a:t>
            </a:r>
            <a:r>
              <a:rPr lang="zh-CN" altLang="en-US" smtClean="0"/>
              <a:t>）构建股票组合。</a:t>
            </a:r>
          </a:p>
          <a:p>
            <a:pPr>
              <a:lnSpc>
                <a:spcPct val="90000"/>
              </a:lnSpc>
            </a:pPr>
            <a:r>
              <a:rPr lang="en-US" altLang="zh-CN" smtClean="0"/>
              <a:t>a. </a:t>
            </a:r>
            <a:r>
              <a:rPr lang="zh-CN" altLang="en-US" smtClean="0"/>
              <a:t>指标打分：以股票在各个指</a:t>
            </a:r>
            <a:br>
              <a:rPr lang="zh-CN" altLang="en-US" smtClean="0"/>
            </a:br>
            <a:r>
              <a:rPr lang="zh-CN" altLang="en-US" smtClean="0"/>
              <a:t>标中所处位置的百分数作为股票</a:t>
            </a:r>
            <a:br>
              <a:rPr lang="zh-CN" altLang="en-US" smtClean="0"/>
            </a:br>
            <a:r>
              <a:rPr lang="zh-CN" altLang="en-US" smtClean="0"/>
              <a:t>对于该指标的得分，前</a:t>
            </a:r>
            <a:r>
              <a:rPr lang="en-US" altLang="zh-CN" smtClean="0"/>
              <a:t>1%</a:t>
            </a:r>
            <a:r>
              <a:rPr lang="zh-CN" altLang="en-US" smtClean="0"/>
              <a:t>得分为</a:t>
            </a:r>
            <a:r>
              <a:rPr lang="en-US" altLang="zh-CN" smtClean="0"/>
              <a:t>1</a:t>
            </a:r>
            <a:r>
              <a:rPr lang="zh-CN" altLang="en-US" smtClean="0"/>
              <a:t>，</a:t>
            </a:r>
            <a:br>
              <a:rPr lang="zh-CN" altLang="en-US" smtClean="0"/>
            </a:br>
            <a:r>
              <a:rPr lang="zh-CN" altLang="en-US" smtClean="0"/>
              <a:t>依次递减，最后</a:t>
            </a:r>
            <a:r>
              <a:rPr lang="en-US" altLang="zh-CN" smtClean="0"/>
              <a:t>1%</a:t>
            </a:r>
            <a:r>
              <a:rPr lang="zh-CN" altLang="en-US" smtClean="0"/>
              <a:t>得分为</a:t>
            </a:r>
            <a:r>
              <a:rPr lang="en-US" altLang="zh-CN" smtClean="0"/>
              <a:t>100</a:t>
            </a:r>
            <a:r>
              <a:rPr lang="zh-CN" altLang="en-US" smtClean="0"/>
              <a:t>。</a:t>
            </a:r>
          </a:p>
          <a:p>
            <a:pPr>
              <a:lnSpc>
                <a:spcPct val="90000"/>
              </a:lnSpc>
            </a:pPr>
            <a:r>
              <a:rPr lang="en-US" altLang="zh-CN" smtClean="0"/>
              <a:t>b. </a:t>
            </a:r>
            <a:r>
              <a:rPr lang="zh-CN" altLang="en-US" smtClean="0"/>
              <a:t>求和排序：将股票相对于各个指标的得分进行求和，将和值从小到大排序，进行分组比较</a:t>
            </a:r>
          </a:p>
          <a:p>
            <a:pPr>
              <a:lnSpc>
                <a:spcPct val="90000"/>
              </a:lnSpc>
            </a:pPr>
            <a:r>
              <a:rPr lang="en-US" altLang="zh-CN" smtClean="0"/>
              <a:t>c. </a:t>
            </a:r>
            <a:r>
              <a:rPr lang="zh-CN" altLang="en-US" smtClean="0"/>
              <a:t>选择排名靠前的</a:t>
            </a:r>
            <a:r>
              <a:rPr lang="en-US" altLang="zh-CN" i="1" smtClean="0"/>
              <a:t>N</a:t>
            </a:r>
            <a:r>
              <a:rPr lang="zh-CN" altLang="en-US" smtClean="0"/>
              <a:t>只股票构建组合。</a:t>
            </a:r>
          </a:p>
          <a:p>
            <a:pPr>
              <a:lnSpc>
                <a:spcPct val="90000"/>
              </a:lnSpc>
            </a:pPr>
            <a:r>
              <a:rPr lang="en-US" altLang="zh-CN" smtClean="0"/>
              <a:t>d. </a:t>
            </a:r>
            <a:r>
              <a:rPr lang="zh-CN" altLang="en-US" smtClean="0"/>
              <a:t>股票权重：采用等量权重。</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5" name="Rectangle 2"/>
          <p:cNvSpPr>
            <a:spLocks noGrp="1"/>
          </p:cNvSpPr>
          <p:nvPr>
            <p:ph type="title" idx="4294967295"/>
          </p:nvPr>
        </p:nvSpPr>
        <p:spPr/>
        <p:txBody>
          <a:bodyPr/>
          <a:lstStyle/>
          <a:p>
            <a:r>
              <a:rPr lang="zh-CN" altLang="en-US" smtClean="0"/>
              <a:t>资金流模型</a:t>
            </a:r>
          </a:p>
        </p:txBody>
      </p:sp>
      <p:sp>
        <p:nvSpPr>
          <p:cNvPr id="513026" name="Rectangle 3"/>
          <p:cNvSpPr>
            <a:spLocks noGrp="1"/>
          </p:cNvSpPr>
          <p:nvPr>
            <p:ph type="body" idx="4294967295"/>
          </p:nvPr>
        </p:nvSpPr>
        <p:spPr/>
        <p:txBody>
          <a:bodyPr/>
          <a:lstStyle/>
          <a:p>
            <a:r>
              <a:rPr lang="zh-CN" altLang="en-US" smtClean="0"/>
              <a:t>（</a:t>
            </a:r>
            <a:r>
              <a:rPr lang="en-US" altLang="zh-CN" smtClean="0"/>
              <a:t>3</a:t>
            </a:r>
            <a:r>
              <a:rPr lang="zh-CN" altLang="en-US" smtClean="0"/>
              <a:t>）组合定期调整</a:t>
            </a:r>
          </a:p>
          <a:p>
            <a:r>
              <a:rPr lang="en-US" altLang="zh-CN" smtClean="0"/>
              <a:t>a.</a:t>
            </a:r>
            <a:r>
              <a:rPr lang="zh-CN" altLang="en-US" smtClean="0"/>
              <a:t>调整时间从</a:t>
            </a:r>
            <a:r>
              <a:rPr lang="en-US" altLang="zh-CN" smtClean="0"/>
              <a:t>1</a:t>
            </a:r>
            <a:r>
              <a:rPr lang="zh-CN" altLang="en-US" smtClean="0"/>
              <a:t>到</a:t>
            </a:r>
            <a:r>
              <a:rPr lang="en-US" altLang="zh-CN" smtClean="0"/>
              <a:t>3</a:t>
            </a:r>
            <a:r>
              <a:rPr lang="zh-CN" altLang="en-US" smtClean="0"/>
              <a:t>个月不等。</a:t>
            </a:r>
          </a:p>
          <a:p>
            <a:r>
              <a:rPr lang="en-US" altLang="zh-CN" smtClean="0"/>
              <a:t>b. </a:t>
            </a:r>
            <a:r>
              <a:rPr lang="zh-CN" altLang="en-US" smtClean="0"/>
              <a:t>持有到期后，利用更新后的指标数</a:t>
            </a:r>
            <a:br>
              <a:rPr lang="zh-CN" altLang="en-US" smtClean="0"/>
            </a:br>
            <a:r>
              <a:rPr lang="zh-CN" altLang="en-US" smtClean="0"/>
              <a:t>据重新确定待选股票池，重复步骤（</a:t>
            </a:r>
            <a:r>
              <a:rPr lang="en-US" altLang="zh-CN" smtClean="0"/>
              <a:t>2</a:t>
            </a:r>
            <a:r>
              <a:rPr lang="zh-CN" altLang="en-US" smtClean="0"/>
              <a:t>）即可</a:t>
            </a:r>
          </a:p>
          <a:p>
            <a:r>
              <a:rPr lang="zh-CN" altLang="en-US" smtClean="0"/>
              <a:t>（</a:t>
            </a:r>
            <a:r>
              <a:rPr lang="en-US" altLang="zh-CN" smtClean="0"/>
              <a:t>4</a:t>
            </a:r>
            <a:r>
              <a:rPr lang="zh-CN" altLang="en-US" smtClean="0"/>
              <a:t>）统计检验。分别计算各组合的收益率情况，考察组合的效果 </a:t>
            </a:r>
          </a:p>
          <a:p>
            <a:endParaRPr lang="zh-CN" alt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idx="4294967295"/>
          </p:nvPr>
        </p:nvSpPr>
        <p:spPr>
          <a:xfrm>
            <a:off x="250825" y="333375"/>
            <a:ext cx="8540750" cy="844550"/>
          </a:xfrm>
        </p:spPr>
        <p:txBody>
          <a:bodyPr/>
          <a:lstStyle/>
          <a:p>
            <a:r>
              <a:rPr lang="zh-CN" altLang="en-US" smtClean="0"/>
              <a:t>量化选股概述</a:t>
            </a:r>
          </a:p>
        </p:txBody>
      </p:sp>
      <p:sp>
        <p:nvSpPr>
          <p:cNvPr id="20482" name="Rectangle 3"/>
          <p:cNvSpPr>
            <a:spLocks noGrp="1"/>
          </p:cNvSpPr>
          <p:nvPr>
            <p:ph type="body" idx="4294967295"/>
          </p:nvPr>
        </p:nvSpPr>
        <p:spPr>
          <a:xfrm>
            <a:off x="323850" y="1125538"/>
            <a:ext cx="8540750" cy="4973637"/>
          </a:xfrm>
        </p:spPr>
        <p:txBody>
          <a:bodyPr/>
          <a:lstStyle/>
          <a:p>
            <a:endParaRPr lang="zh-CN" altLang="en-US" smtClean="0"/>
          </a:p>
          <a:p>
            <a:r>
              <a:rPr lang="zh-CN" altLang="en-US" smtClean="0"/>
              <a:t>量化选股策略总的来说可以分</a:t>
            </a:r>
            <a:br>
              <a:rPr lang="zh-CN" altLang="en-US" smtClean="0"/>
            </a:br>
            <a:r>
              <a:rPr lang="zh-CN" altLang="en-US" smtClean="0"/>
              <a:t>为两类：第一类是基本面选股，</a:t>
            </a:r>
            <a:br>
              <a:rPr lang="zh-CN" altLang="en-US" smtClean="0"/>
            </a:br>
            <a:r>
              <a:rPr lang="zh-CN" altLang="en-US" smtClean="0"/>
              <a:t>第二类是市场行为选股。</a:t>
            </a:r>
          </a:p>
          <a:p>
            <a:r>
              <a:rPr lang="zh-CN" altLang="en-US" smtClean="0"/>
              <a:t>基本面选股主要有：多因子模型、风格轮动模型和行业轮动模型。</a:t>
            </a:r>
          </a:p>
          <a:p>
            <a:r>
              <a:rPr lang="zh-CN" altLang="en-US" smtClean="0"/>
              <a:t>市场行为选股主要有：资金流模型、动量反转模型、一致预期模型、趋势追踪模型和筹码选股模型。</a:t>
            </a:r>
          </a:p>
          <a:p>
            <a:endParaRPr lang="zh-CN" altLang="en-US"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49" name="Rectangle 2"/>
          <p:cNvSpPr>
            <a:spLocks noGrp="1"/>
          </p:cNvSpPr>
          <p:nvPr>
            <p:ph type="title" idx="4294967295"/>
          </p:nvPr>
        </p:nvSpPr>
        <p:spPr>
          <a:xfrm>
            <a:off x="250825" y="260350"/>
            <a:ext cx="8540750" cy="700088"/>
          </a:xfrm>
        </p:spPr>
        <p:txBody>
          <a:bodyPr/>
          <a:lstStyle/>
          <a:p>
            <a:r>
              <a:rPr lang="zh-CN" altLang="en-US" sz="4000" smtClean="0"/>
              <a:t>资金流模型</a:t>
            </a:r>
          </a:p>
        </p:txBody>
      </p:sp>
      <p:sp>
        <p:nvSpPr>
          <p:cNvPr id="514050" name="Rectangle 3"/>
          <p:cNvSpPr>
            <a:spLocks noGrp="1"/>
          </p:cNvSpPr>
          <p:nvPr>
            <p:ph type="body" idx="4294967295"/>
          </p:nvPr>
        </p:nvSpPr>
        <p:spPr>
          <a:xfrm>
            <a:off x="250825" y="1341438"/>
            <a:ext cx="8540750" cy="5040312"/>
          </a:xfrm>
        </p:spPr>
        <p:txBody>
          <a:bodyPr/>
          <a:lstStyle/>
          <a:p>
            <a:pPr>
              <a:lnSpc>
                <a:spcPct val="80000"/>
              </a:lnSpc>
            </a:pPr>
            <a:r>
              <a:rPr lang="zh-CN" altLang="en-US" sz="2800" smtClean="0"/>
              <a:t>（</a:t>
            </a:r>
            <a:r>
              <a:rPr lang="en-US" altLang="zh-CN" sz="2800" smtClean="0"/>
              <a:t>1</a:t>
            </a:r>
            <a:r>
              <a:rPr lang="zh-CN" altLang="en-US" sz="2800" smtClean="0"/>
              <a:t>）本案例的结果来自于</a:t>
            </a:r>
            <a:r>
              <a:rPr lang="en-US" altLang="zh-CN" sz="2800" smtClean="0"/>
              <a:t>D-Alpha</a:t>
            </a:r>
            <a:r>
              <a:rPr lang="zh-CN" altLang="en-US" sz="2800" smtClean="0"/>
              <a:t>量</a:t>
            </a:r>
            <a:br>
              <a:rPr lang="zh-CN" altLang="en-US" sz="2800" smtClean="0"/>
            </a:br>
            <a:r>
              <a:rPr lang="zh-CN" altLang="en-US" sz="2800" smtClean="0"/>
              <a:t>化对冲交易系统的后验平台‘模拟交易所’</a:t>
            </a:r>
          </a:p>
          <a:p>
            <a:pPr>
              <a:lnSpc>
                <a:spcPct val="80000"/>
              </a:lnSpc>
            </a:pPr>
            <a:r>
              <a:rPr lang="zh-CN" altLang="en-US" sz="2800" smtClean="0"/>
              <a:t>（</a:t>
            </a:r>
            <a:r>
              <a:rPr lang="en-US" altLang="zh-CN" sz="2800" smtClean="0"/>
              <a:t>2</a:t>
            </a:r>
            <a:r>
              <a:rPr lang="zh-CN" altLang="en-US" sz="2800" smtClean="0"/>
              <a:t>）该平台可以根据历史高频数据</a:t>
            </a:r>
            <a:br>
              <a:rPr lang="zh-CN" altLang="en-US" sz="2800" smtClean="0"/>
            </a:br>
            <a:r>
              <a:rPr lang="zh-CN" altLang="en-US" sz="2800" smtClean="0"/>
              <a:t>模拟实时撮合，从而尽可能考虑冲击</a:t>
            </a:r>
            <a:br>
              <a:rPr lang="zh-CN" altLang="en-US" sz="2800" smtClean="0"/>
            </a:br>
            <a:r>
              <a:rPr lang="zh-CN" altLang="en-US" sz="2800" smtClean="0"/>
              <a:t>成本和市场机会对策略的影响。</a:t>
            </a:r>
          </a:p>
          <a:p>
            <a:pPr>
              <a:lnSpc>
                <a:spcPct val="80000"/>
              </a:lnSpc>
            </a:pPr>
            <a:endParaRPr lang="zh-CN" altLang="en-US" sz="2800" smtClean="0"/>
          </a:p>
          <a:p>
            <a:pPr>
              <a:lnSpc>
                <a:spcPct val="80000"/>
              </a:lnSpc>
            </a:pPr>
            <a:r>
              <a:rPr lang="zh-CN" altLang="en-US" sz="2800" smtClean="0"/>
              <a:t>（</a:t>
            </a:r>
            <a:r>
              <a:rPr lang="en-US" altLang="zh-CN" sz="2800" smtClean="0"/>
              <a:t>3</a:t>
            </a:r>
            <a:r>
              <a:rPr lang="zh-CN" altLang="en-US" sz="2800" smtClean="0"/>
              <a:t>）主要数据情况如下：</a:t>
            </a:r>
          </a:p>
          <a:p>
            <a:pPr>
              <a:lnSpc>
                <a:spcPct val="80000"/>
              </a:lnSpc>
            </a:pPr>
            <a:r>
              <a:rPr lang="zh-CN" altLang="en-US" sz="2800" smtClean="0"/>
              <a:t> </a:t>
            </a:r>
            <a:r>
              <a:rPr lang="en-US" altLang="zh-CN" sz="2800" smtClean="0"/>
              <a:t>a. </a:t>
            </a:r>
            <a:r>
              <a:rPr lang="zh-CN" altLang="en-US" sz="2800" smtClean="0"/>
              <a:t>后验开始时间：</a:t>
            </a:r>
            <a:r>
              <a:rPr lang="en-US" altLang="zh-CN" sz="2800" smtClean="0"/>
              <a:t>2007-2-1</a:t>
            </a:r>
            <a:r>
              <a:rPr lang="zh-CN" altLang="en-US" sz="2800" smtClean="0"/>
              <a:t>，后验结束时间：</a:t>
            </a:r>
            <a:r>
              <a:rPr lang="en-US" altLang="zh-CN" sz="2800" smtClean="0"/>
              <a:t>2011-2-18</a:t>
            </a:r>
            <a:r>
              <a:rPr lang="zh-CN" altLang="en-US" sz="2800" smtClean="0"/>
              <a:t>。</a:t>
            </a:r>
          </a:p>
          <a:p>
            <a:pPr>
              <a:lnSpc>
                <a:spcPct val="80000"/>
              </a:lnSpc>
            </a:pPr>
            <a:r>
              <a:rPr lang="zh-CN" altLang="en-US" sz="2800" smtClean="0"/>
              <a:t> </a:t>
            </a:r>
            <a:r>
              <a:rPr lang="en-US" altLang="zh-CN" sz="2800" smtClean="0"/>
              <a:t>b. </a:t>
            </a:r>
            <a:r>
              <a:rPr lang="zh-CN" altLang="en-US" sz="2800" smtClean="0"/>
              <a:t>股票池范围：沪深</a:t>
            </a:r>
            <a:r>
              <a:rPr lang="en-US" altLang="zh-CN" sz="2800" smtClean="0"/>
              <a:t>300</a:t>
            </a:r>
            <a:r>
              <a:rPr lang="zh-CN" altLang="en-US" sz="2800" smtClean="0"/>
              <a:t>成分股；全市场。</a:t>
            </a:r>
          </a:p>
          <a:p>
            <a:pPr>
              <a:lnSpc>
                <a:spcPct val="80000"/>
              </a:lnSpc>
            </a:pPr>
            <a:r>
              <a:rPr lang="en-US" altLang="zh-CN" sz="2800" smtClean="0"/>
              <a:t> c. </a:t>
            </a:r>
            <a:r>
              <a:rPr lang="zh-CN" altLang="en-US" sz="2800" smtClean="0"/>
              <a:t>资金规模：现货</a:t>
            </a:r>
            <a:r>
              <a:rPr lang="en-US" altLang="zh-CN" sz="2800" smtClean="0"/>
              <a:t>1</a:t>
            </a:r>
            <a:r>
              <a:rPr lang="zh-CN" altLang="en-US" sz="2800" smtClean="0"/>
              <a:t>亿，</a:t>
            </a:r>
            <a:r>
              <a:rPr lang="en-US" altLang="zh-CN" sz="2800" smtClean="0"/>
              <a:t>3</a:t>
            </a:r>
            <a:r>
              <a:rPr lang="zh-CN" altLang="en-US" sz="2800" smtClean="0"/>
              <a:t>亿，</a:t>
            </a:r>
            <a:r>
              <a:rPr lang="en-US" altLang="zh-CN" sz="2800" smtClean="0"/>
              <a:t>10</a:t>
            </a:r>
            <a:r>
              <a:rPr lang="zh-CN" altLang="en-US" sz="2800" smtClean="0"/>
              <a:t>亿</a:t>
            </a:r>
          </a:p>
          <a:p>
            <a:pPr>
              <a:lnSpc>
                <a:spcPct val="80000"/>
              </a:lnSpc>
            </a:pPr>
            <a:r>
              <a:rPr lang="en-US" altLang="zh-CN" sz="2800" smtClean="0"/>
              <a:t> d. </a:t>
            </a:r>
            <a:r>
              <a:rPr lang="zh-CN" altLang="en-US" sz="2800" smtClean="0"/>
              <a:t>撮合规则：高频数据撮合，与交易所类似。</a:t>
            </a:r>
          </a:p>
        </p:txBody>
      </p:sp>
      <p:sp>
        <p:nvSpPr>
          <p:cNvPr id="514051" name="Rectangle 5"/>
          <p:cNvSpPr>
            <a:spLocks noChangeArrowheads="1"/>
          </p:cNvSpPr>
          <p:nvPr/>
        </p:nvSpPr>
        <p:spPr bwMode="auto">
          <a:xfrm>
            <a:off x="1771650" y="2468563"/>
            <a:ext cx="835025" cy="0"/>
          </a:xfrm>
          <a:prstGeom prst="rect">
            <a:avLst/>
          </a:prstGeom>
          <a:solidFill>
            <a:srgbClr val="E0E0E0"/>
          </a:solidFill>
          <a:ln w="9525">
            <a:noFill/>
            <a:miter lim="800000"/>
            <a:headEnd/>
            <a:tailEnd/>
          </a:ln>
        </p:spPr>
        <p:txBody>
          <a:bodyPr wrap="none">
            <a:spAutoFit/>
          </a:bodyPr>
          <a:lstStyle/>
          <a:p>
            <a:endParaRPr lang="zh-CN" altLang="en-US"/>
          </a:p>
        </p:txBody>
      </p:sp>
      <p:sp>
        <p:nvSpPr>
          <p:cNvPr id="514052" name="Rectangle 6"/>
          <p:cNvSpPr>
            <a:spLocks noChangeArrowheads="1"/>
          </p:cNvSpPr>
          <p:nvPr/>
        </p:nvSpPr>
        <p:spPr bwMode="auto">
          <a:xfrm>
            <a:off x="1771650" y="2468563"/>
            <a:ext cx="755650" cy="0"/>
          </a:xfrm>
          <a:prstGeom prst="rect">
            <a:avLst/>
          </a:prstGeom>
          <a:solidFill>
            <a:srgbClr val="E0E0E0"/>
          </a:solidFill>
          <a:ln w="9525">
            <a:noFill/>
            <a:miter lim="800000"/>
            <a:headEnd/>
            <a:tailEnd/>
          </a:ln>
        </p:spPr>
        <p:txBody>
          <a:bodyPr wrap="none">
            <a:spAutoFit/>
          </a:bodyPr>
          <a:lstStyle/>
          <a:p>
            <a:endParaRPr lang="zh-CN" altLang="en-US"/>
          </a:p>
        </p:txBody>
      </p:sp>
      <p:sp>
        <p:nvSpPr>
          <p:cNvPr id="514053" name="Rectangle 7"/>
          <p:cNvSpPr>
            <a:spLocks noChangeArrowheads="1"/>
          </p:cNvSpPr>
          <p:nvPr/>
        </p:nvSpPr>
        <p:spPr bwMode="auto">
          <a:xfrm>
            <a:off x="1771650" y="2468563"/>
            <a:ext cx="854075" cy="0"/>
          </a:xfrm>
          <a:prstGeom prst="rect">
            <a:avLst/>
          </a:prstGeom>
          <a:solidFill>
            <a:srgbClr val="E0E0E0"/>
          </a:solidFill>
          <a:ln w="9525">
            <a:noFill/>
            <a:miter lim="800000"/>
            <a:headEnd/>
            <a:tailEnd/>
          </a:ln>
        </p:spPr>
        <p:txBody>
          <a:bodyPr wrap="none">
            <a:spAutoFit/>
          </a:bodyPr>
          <a:lstStyle/>
          <a:p>
            <a:endParaRPr lang="zh-CN" altLang="en-US"/>
          </a:p>
        </p:txBody>
      </p:sp>
      <p:sp>
        <p:nvSpPr>
          <p:cNvPr id="514054" name="Rectangle 8"/>
          <p:cNvSpPr>
            <a:spLocks noChangeArrowheads="1"/>
          </p:cNvSpPr>
          <p:nvPr/>
        </p:nvSpPr>
        <p:spPr bwMode="auto">
          <a:xfrm>
            <a:off x="1771650" y="2468563"/>
            <a:ext cx="936625" cy="0"/>
          </a:xfrm>
          <a:prstGeom prst="rect">
            <a:avLst/>
          </a:prstGeom>
          <a:solidFill>
            <a:srgbClr val="E0E0E0"/>
          </a:solidFill>
          <a:ln w="9525">
            <a:noFill/>
            <a:miter lim="800000"/>
            <a:headEnd/>
            <a:tailEnd/>
          </a:ln>
        </p:spPr>
        <p:txBody>
          <a:bodyPr wrap="none">
            <a:spAutoFit/>
          </a:bodyPr>
          <a:lstStyle/>
          <a:p>
            <a:endParaRPr lang="zh-CN" altLang="en-US"/>
          </a:p>
        </p:txBody>
      </p:sp>
      <p:sp>
        <p:nvSpPr>
          <p:cNvPr id="514055" name="Rectangle 9"/>
          <p:cNvSpPr>
            <a:spLocks noChangeArrowheads="1"/>
          </p:cNvSpPr>
          <p:nvPr/>
        </p:nvSpPr>
        <p:spPr bwMode="auto">
          <a:xfrm>
            <a:off x="1771650" y="2468563"/>
            <a:ext cx="792163" cy="0"/>
          </a:xfrm>
          <a:prstGeom prst="rect">
            <a:avLst/>
          </a:prstGeom>
          <a:solidFill>
            <a:srgbClr val="E0E0E0"/>
          </a:solidFill>
          <a:ln w="9525">
            <a:noFill/>
            <a:miter lim="800000"/>
            <a:headEnd/>
            <a:tailEnd/>
          </a:ln>
        </p:spPr>
        <p:txBody>
          <a:bodyPr wrap="none">
            <a:spAutoFit/>
          </a:bodyPr>
          <a:lstStyle/>
          <a:p>
            <a:endParaRPr lang="zh-CN" altLang="en-US"/>
          </a:p>
        </p:txBody>
      </p:sp>
      <p:sp>
        <p:nvSpPr>
          <p:cNvPr id="514056" name="Rectangle 10"/>
          <p:cNvSpPr>
            <a:spLocks noChangeArrowheads="1"/>
          </p:cNvSpPr>
          <p:nvPr/>
        </p:nvSpPr>
        <p:spPr bwMode="auto">
          <a:xfrm>
            <a:off x="1771650" y="2468563"/>
            <a:ext cx="715963" cy="0"/>
          </a:xfrm>
          <a:prstGeom prst="rect">
            <a:avLst/>
          </a:prstGeom>
          <a:solidFill>
            <a:srgbClr val="E0E0E0"/>
          </a:solidFill>
          <a:ln w="9525">
            <a:noFill/>
            <a:miter lim="800000"/>
            <a:headEnd/>
            <a:tailEnd/>
          </a:ln>
        </p:spPr>
        <p:txBody>
          <a:bodyPr wrap="none">
            <a:spAutoFit/>
          </a:bodyPr>
          <a:lstStyle/>
          <a:p>
            <a:endParaRPr lang="zh-CN" altLang="en-US"/>
          </a:p>
        </p:txBody>
      </p:sp>
      <p:sp>
        <p:nvSpPr>
          <p:cNvPr id="514057" name="Rectangle 11"/>
          <p:cNvSpPr>
            <a:spLocks noChangeArrowheads="1"/>
          </p:cNvSpPr>
          <p:nvPr/>
        </p:nvSpPr>
        <p:spPr bwMode="auto">
          <a:xfrm>
            <a:off x="1771650" y="2468563"/>
            <a:ext cx="835025" cy="0"/>
          </a:xfrm>
          <a:prstGeom prst="rect">
            <a:avLst/>
          </a:prstGeom>
          <a:noFill/>
          <a:ln w="9525">
            <a:noFill/>
            <a:miter lim="800000"/>
            <a:headEnd/>
            <a:tailEnd/>
          </a:ln>
        </p:spPr>
        <p:txBody>
          <a:bodyPr wrap="none">
            <a:spAutoFit/>
          </a:bodyPr>
          <a:lstStyle/>
          <a:p>
            <a:endParaRPr lang="zh-CN" altLang="en-US"/>
          </a:p>
        </p:txBody>
      </p:sp>
      <p:sp>
        <p:nvSpPr>
          <p:cNvPr id="514058" name="Rectangle 12"/>
          <p:cNvSpPr>
            <a:spLocks noChangeArrowheads="1"/>
          </p:cNvSpPr>
          <p:nvPr/>
        </p:nvSpPr>
        <p:spPr bwMode="auto">
          <a:xfrm>
            <a:off x="1771650" y="2468563"/>
            <a:ext cx="755650" cy="0"/>
          </a:xfrm>
          <a:prstGeom prst="rect">
            <a:avLst/>
          </a:prstGeom>
          <a:noFill/>
          <a:ln w="9525">
            <a:noFill/>
            <a:miter lim="800000"/>
            <a:headEnd/>
            <a:tailEnd/>
          </a:ln>
        </p:spPr>
        <p:txBody>
          <a:bodyPr wrap="none">
            <a:spAutoFit/>
          </a:bodyPr>
          <a:lstStyle/>
          <a:p>
            <a:endParaRPr lang="zh-CN" altLang="en-US"/>
          </a:p>
        </p:txBody>
      </p:sp>
      <p:sp>
        <p:nvSpPr>
          <p:cNvPr id="514059" name="Rectangle 13"/>
          <p:cNvSpPr>
            <a:spLocks noChangeArrowheads="1"/>
          </p:cNvSpPr>
          <p:nvPr/>
        </p:nvSpPr>
        <p:spPr bwMode="auto">
          <a:xfrm>
            <a:off x="1771650" y="2468563"/>
            <a:ext cx="854075" cy="0"/>
          </a:xfrm>
          <a:prstGeom prst="rect">
            <a:avLst/>
          </a:prstGeom>
          <a:noFill/>
          <a:ln w="9525">
            <a:noFill/>
            <a:miter lim="800000"/>
            <a:headEnd/>
            <a:tailEnd/>
          </a:ln>
        </p:spPr>
        <p:txBody>
          <a:bodyPr wrap="none">
            <a:spAutoFit/>
          </a:bodyPr>
          <a:lstStyle/>
          <a:p>
            <a:endParaRPr lang="zh-CN" altLang="en-US"/>
          </a:p>
        </p:txBody>
      </p:sp>
      <p:sp>
        <p:nvSpPr>
          <p:cNvPr id="514060" name="Rectangle 14"/>
          <p:cNvSpPr>
            <a:spLocks noChangeArrowheads="1"/>
          </p:cNvSpPr>
          <p:nvPr/>
        </p:nvSpPr>
        <p:spPr bwMode="auto">
          <a:xfrm>
            <a:off x="1771650" y="2468563"/>
            <a:ext cx="936625" cy="0"/>
          </a:xfrm>
          <a:prstGeom prst="rect">
            <a:avLst/>
          </a:prstGeom>
          <a:noFill/>
          <a:ln w="9525">
            <a:noFill/>
            <a:miter lim="800000"/>
            <a:headEnd/>
            <a:tailEnd/>
          </a:ln>
        </p:spPr>
        <p:txBody>
          <a:bodyPr wrap="none">
            <a:spAutoFit/>
          </a:bodyPr>
          <a:lstStyle/>
          <a:p>
            <a:endParaRPr lang="zh-CN" altLang="en-US"/>
          </a:p>
        </p:txBody>
      </p:sp>
      <p:sp>
        <p:nvSpPr>
          <p:cNvPr id="514061" name="Rectangle 15"/>
          <p:cNvSpPr>
            <a:spLocks noChangeArrowheads="1"/>
          </p:cNvSpPr>
          <p:nvPr/>
        </p:nvSpPr>
        <p:spPr bwMode="auto">
          <a:xfrm>
            <a:off x="1771650" y="2468563"/>
            <a:ext cx="792163" cy="0"/>
          </a:xfrm>
          <a:prstGeom prst="rect">
            <a:avLst/>
          </a:prstGeom>
          <a:noFill/>
          <a:ln w="9525">
            <a:noFill/>
            <a:miter lim="800000"/>
            <a:headEnd/>
            <a:tailEnd/>
          </a:ln>
        </p:spPr>
        <p:txBody>
          <a:bodyPr wrap="none">
            <a:spAutoFit/>
          </a:bodyPr>
          <a:lstStyle/>
          <a:p>
            <a:endParaRPr lang="zh-CN" altLang="en-US"/>
          </a:p>
        </p:txBody>
      </p:sp>
      <p:sp>
        <p:nvSpPr>
          <p:cNvPr id="514062" name="Rectangle 16"/>
          <p:cNvSpPr>
            <a:spLocks noChangeArrowheads="1"/>
          </p:cNvSpPr>
          <p:nvPr/>
        </p:nvSpPr>
        <p:spPr bwMode="auto">
          <a:xfrm>
            <a:off x="1771650" y="2468563"/>
            <a:ext cx="715963" cy="0"/>
          </a:xfrm>
          <a:prstGeom prst="rect">
            <a:avLst/>
          </a:prstGeom>
          <a:noFill/>
          <a:ln w="9525">
            <a:noFill/>
            <a:miter lim="800000"/>
            <a:headEnd/>
            <a:tailEnd/>
          </a:ln>
        </p:spPr>
        <p:txBody>
          <a:bodyPr wrap="none">
            <a:spAutoFit/>
          </a:bodyPr>
          <a:lstStyle/>
          <a:p>
            <a:endParaRPr lang="zh-CN" altLang="en-US"/>
          </a:p>
        </p:txBody>
      </p:sp>
      <p:sp>
        <p:nvSpPr>
          <p:cNvPr id="514063" name="Rectangle 17"/>
          <p:cNvSpPr>
            <a:spLocks noChangeArrowheads="1"/>
          </p:cNvSpPr>
          <p:nvPr/>
        </p:nvSpPr>
        <p:spPr bwMode="auto">
          <a:xfrm>
            <a:off x="1771650" y="2468563"/>
            <a:ext cx="835025" cy="0"/>
          </a:xfrm>
          <a:prstGeom prst="rect">
            <a:avLst/>
          </a:prstGeom>
          <a:noFill/>
          <a:ln w="9525">
            <a:noFill/>
            <a:miter lim="800000"/>
            <a:headEnd/>
            <a:tailEnd/>
          </a:ln>
        </p:spPr>
        <p:txBody>
          <a:bodyPr wrap="none">
            <a:spAutoFit/>
          </a:bodyPr>
          <a:lstStyle/>
          <a:p>
            <a:endParaRPr lang="zh-CN" altLang="en-US"/>
          </a:p>
        </p:txBody>
      </p:sp>
      <p:sp>
        <p:nvSpPr>
          <p:cNvPr id="514064" name="Rectangle 18"/>
          <p:cNvSpPr>
            <a:spLocks noChangeArrowheads="1"/>
          </p:cNvSpPr>
          <p:nvPr/>
        </p:nvSpPr>
        <p:spPr bwMode="auto">
          <a:xfrm>
            <a:off x="1771650" y="2468563"/>
            <a:ext cx="755650" cy="0"/>
          </a:xfrm>
          <a:prstGeom prst="rect">
            <a:avLst/>
          </a:prstGeom>
          <a:noFill/>
          <a:ln w="9525">
            <a:noFill/>
            <a:miter lim="800000"/>
            <a:headEnd/>
            <a:tailEnd/>
          </a:ln>
        </p:spPr>
        <p:txBody>
          <a:bodyPr wrap="none">
            <a:spAutoFit/>
          </a:bodyPr>
          <a:lstStyle/>
          <a:p>
            <a:endParaRPr lang="zh-CN" altLang="en-US"/>
          </a:p>
        </p:txBody>
      </p:sp>
      <p:sp>
        <p:nvSpPr>
          <p:cNvPr id="514065" name="Rectangle 19"/>
          <p:cNvSpPr>
            <a:spLocks noChangeArrowheads="1"/>
          </p:cNvSpPr>
          <p:nvPr/>
        </p:nvSpPr>
        <p:spPr bwMode="auto">
          <a:xfrm>
            <a:off x="1771650" y="2468563"/>
            <a:ext cx="854075" cy="0"/>
          </a:xfrm>
          <a:prstGeom prst="rect">
            <a:avLst/>
          </a:prstGeom>
          <a:noFill/>
          <a:ln w="9525">
            <a:noFill/>
            <a:miter lim="800000"/>
            <a:headEnd/>
            <a:tailEnd/>
          </a:ln>
        </p:spPr>
        <p:txBody>
          <a:bodyPr wrap="none">
            <a:spAutoFit/>
          </a:bodyPr>
          <a:lstStyle/>
          <a:p>
            <a:endParaRPr lang="zh-CN" altLang="en-US"/>
          </a:p>
        </p:txBody>
      </p:sp>
      <p:sp>
        <p:nvSpPr>
          <p:cNvPr id="514066" name="Rectangle 20"/>
          <p:cNvSpPr>
            <a:spLocks noChangeArrowheads="1"/>
          </p:cNvSpPr>
          <p:nvPr/>
        </p:nvSpPr>
        <p:spPr bwMode="auto">
          <a:xfrm>
            <a:off x="1771650" y="2468563"/>
            <a:ext cx="936625" cy="0"/>
          </a:xfrm>
          <a:prstGeom prst="rect">
            <a:avLst/>
          </a:prstGeom>
          <a:noFill/>
          <a:ln w="9525">
            <a:noFill/>
            <a:miter lim="800000"/>
            <a:headEnd/>
            <a:tailEnd/>
          </a:ln>
        </p:spPr>
        <p:txBody>
          <a:bodyPr wrap="none">
            <a:spAutoFit/>
          </a:bodyPr>
          <a:lstStyle/>
          <a:p>
            <a:endParaRPr lang="zh-CN" altLang="en-US"/>
          </a:p>
        </p:txBody>
      </p:sp>
      <p:sp>
        <p:nvSpPr>
          <p:cNvPr id="514067" name="Rectangle 21"/>
          <p:cNvSpPr>
            <a:spLocks noChangeArrowheads="1"/>
          </p:cNvSpPr>
          <p:nvPr/>
        </p:nvSpPr>
        <p:spPr bwMode="auto">
          <a:xfrm>
            <a:off x="1771650" y="2468563"/>
            <a:ext cx="792163" cy="0"/>
          </a:xfrm>
          <a:prstGeom prst="rect">
            <a:avLst/>
          </a:prstGeom>
          <a:noFill/>
          <a:ln w="9525">
            <a:noFill/>
            <a:miter lim="800000"/>
            <a:headEnd/>
            <a:tailEnd/>
          </a:ln>
        </p:spPr>
        <p:txBody>
          <a:bodyPr wrap="none">
            <a:spAutoFit/>
          </a:bodyPr>
          <a:lstStyle/>
          <a:p>
            <a:endParaRPr lang="zh-CN" altLang="en-US"/>
          </a:p>
        </p:txBody>
      </p:sp>
      <p:sp>
        <p:nvSpPr>
          <p:cNvPr id="514068" name="Rectangle 22"/>
          <p:cNvSpPr>
            <a:spLocks noChangeArrowheads="1"/>
          </p:cNvSpPr>
          <p:nvPr/>
        </p:nvSpPr>
        <p:spPr bwMode="auto">
          <a:xfrm>
            <a:off x="1771650" y="2468563"/>
            <a:ext cx="715963" cy="0"/>
          </a:xfrm>
          <a:prstGeom prst="rect">
            <a:avLst/>
          </a:prstGeom>
          <a:noFill/>
          <a:ln w="9525">
            <a:noFill/>
            <a:miter lim="800000"/>
            <a:headEnd/>
            <a:tailEnd/>
          </a:ln>
        </p:spPr>
        <p:txBody>
          <a:bodyPr wrap="none">
            <a:spAutoFit/>
          </a:bodyPr>
          <a:lstStyle/>
          <a:p>
            <a:endParaRPr lang="zh-CN" altLang="en-US"/>
          </a:p>
        </p:txBody>
      </p:sp>
      <p:sp>
        <p:nvSpPr>
          <p:cNvPr id="514069" name="Rectangle 23"/>
          <p:cNvSpPr>
            <a:spLocks noChangeArrowheads="1"/>
          </p:cNvSpPr>
          <p:nvPr/>
        </p:nvSpPr>
        <p:spPr bwMode="auto">
          <a:xfrm>
            <a:off x="1771650" y="2468563"/>
            <a:ext cx="835025" cy="0"/>
          </a:xfrm>
          <a:prstGeom prst="rect">
            <a:avLst/>
          </a:prstGeom>
          <a:noFill/>
          <a:ln w="9525">
            <a:noFill/>
            <a:miter lim="800000"/>
            <a:headEnd/>
            <a:tailEnd/>
          </a:ln>
        </p:spPr>
        <p:txBody>
          <a:bodyPr wrap="none">
            <a:spAutoFit/>
          </a:bodyPr>
          <a:lstStyle/>
          <a:p>
            <a:endParaRPr lang="zh-CN" altLang="en-US"/>
          </a:p>
        </p:txBody>
      </p:sp>
      <p:sp>
        <p:nvSpPr>
          <p:cNvPr id="514070" name="Rectangle 24"/>
          <p:cNvSpPr>
            <a:spLocks noChangeArrowheads="1"/>
          </p:cNvSpPr>
          <p:nvPr/>
        </p:nvSpPr>
        <p:spPr bwMode="auto">
          <a:xfrm>
            <a:off x="1771650" y="2468563"/>
            <a:ext cx="755650" cy="0"/>
          </a:xfrm>
          <a:prstGeom prst="rect">
            <a:avLst/>
          </a:prstGeom>
          <a:noFill/>
          <a:ln w="9525">
            <a:noFill/>
            <a:miter lim="800000"/>
            <a:headEnd/>
            <a:tailEnd/>
          </a:ln>
        </p:spPr>
        <p:txBody>
          <a:bodyPr wrap="none">
            <a:spAutoFit/>
          </a:bodyPr>
          <a:lstStyle/>
          <a:p>
            <a:endParaRPr lang="zh-CN" altLang="en-US"/>
          </a:p>
        </p:txBody>
      </p:sp>
      <p:sp>
        <p:nvSpPr>
          <p:cNvPr id="514071" name="Rectangle 25"/>
          <p:cNvSpPr>
            <a:spLocks noChangeArrowheads="1"/>
          </p:cNvSpPr>
          <p:nvPr/>
        </p:nvSpPr>
        <p:spPr bwMode="auto">
          <a:xfrm>
            <a:off x="1771650" y="2468563"/>
            <a:ext cx="854075" cy="0"/>
          </a:xfrm>
          <a:prstGeom prst="rect">
            <a:avLst/>
          </a:prstGeom>
          <a:noFill/>
          <a:ln w="9525">
            <a:noFill/>
            <a:miter lim="800000"/>
            <a:headEnd/>
            <a:tailEnd/>
          </a:ln>
        </p:spPr>
        <p:txBody>
          <a:bodyPr wrap="none">
            <a:spAutoFit/>
          </a:bodyPr>
          <a:lstStyle/>
          <a:p>
            <a:endParaRPr lang="zh-CN" altLang="en-US"/>
          </a:p>
        </p:txBody>
      </p:sp>
      <p:sp>
        <p:nvSpPr>
          <p:cNvPr id="514072" name="Rectangle 26"/>
          <p:cNvSpPr>
            <a:spLocks noChangeArrowheads="1"/>
          </p:cNvSpPr>
          <p:nvPr/>
        </p:nvSpPr>
        <p:spPr bwMode="auto">
          <a:xfrm>
            <a:off x="1771650" y="2468563"/>
            <a:ext cx="936625" cy="0"/>
          </a:xfrm>
          <a:prstGeom prst="rect">
            <a:avLst/>
          </a:prstGeom>
          <a:noFill/>
          <a:ln w="9525">
            <a:noFill/>
            <a:miter lim="800000"/>
            <a:headEnd/>
            <a:tailEnd/>
          </a:ln>
        </p:spPr>
        <p:txBody>
          <a:bodyPr wrap="none">
            <a:spAutoFit/>
          </a:bodyPr>
          <a:lstStyle/>
          <a:p>
            <a:endParaRPr lang="zh-CN" altLang="en-US"/>
          </a:p>
        </p:txBody>
      </p:sp>
      <p:sp>
        <p:nvSpPr>
          <p:cNvPr id="514073" name="Rectangle 27"/>
          <p:cNvSpPr>
            <a:spLocks noChangeArrowheads="1"/>
          </p:cNvSpPr>
          <p:nvPr/>
        </p:nvSpPr>
        <p:spPr bwMode="auto">
          <a:xfrm>
            <a:off x="1771650" y="2468563"/>
            <a:ext cx="792163" cy="0"/>
          </a:xfrm>
          <a:prstGeom prst="rect">
            <a:avLst/>
          </a:prstGeom>
          <a:noFill/>
          <a:ln w="9525">
            <a:noFill/>
            <a:miter lim="800000"/>
            <a:headEnd/>
            <a:tailEnd/>
          </a:ln>
        </p:spPr>
        <p:txBody>
          <a:bodyPr wrap="none">
            <a:spAutoFit/>
          </a:bodyPr>
          <a:lstStyle/>
          <a:p>
            <a:endParaRPr lang="zh-CN" altLang="en-US"/>
          </a:p>
        </p:txBody>
      </p:sp>
      <p:sp>
        <p:nvSpPr>
          <p:cNvPr id="514074" name="Rectangle 28"/>
          <p:cNvSpPr>
            <a:spLocks noChangeArrowheads="1"/>
          </p:cNvSpPr>
          <p:nvPr/>
        </p:nvSpPr>
        <p:spPr bwMode="auto">
          <a:xfrm>
            <a:off x="1771650" y="2468563"/>
            <a:ext cx="715963" cy="0"/>
          </a:xfrm>
          <a:prstGeom prst="rect">
            <a:avLst/>
          </a:prstGeom>
          <a:noFill/>
          <a:ln w="9525">
            <a:noFill/>
            <a:miter lim="800000"/>
            <a:headEnd/>
            <a:tailEnd/>
          </a:ln>
        </p:spPr>
        <p:txBody>
          <a:bodyPr wrap="none">
            <a:spAutoFit/>
          </a:bodyPr>
          <a:lstStyle/>
          <a:p>
            <a:endParaRPr lang="zh-CN" altLang="en-US"/>
          </a:p>
        </p:txBody>
      </p:sp>
      <p:sp>
        <p:nvSpPr>
          <p:cNvPr id="514075" name="Rectangle 29"/>
          <p:cNvSpPr>
            <a:spLocks noChangeArrowheads="1"/>
          </p:cNvSpPr>
          <p:nvPr/>
        </p:nvSpPr>
        <p:spPr bwMode="auto">
          <a:xfrm>
            <a:off x="1771650" y="2468563"/>
            <a:ext cx="835025" cy="0"/>
          </a:xfrm>
          <a:prstGeom prst="rect">
            <a:avLst/>
          </a:prstGeom>
          <a:noFill/>
          <a:ln w="9525">
            <a:noFill/>
            <a:miter lim="800000"/>
            <a:headEnd/>
            <a:tailEnd/>
          </a:ln>
        </p:spPr>
        <p:txBody>
          <a:bodyPr wrap="none">
            <a:spAutoFit/>
          </a:bodyPr>
          <a:lstStyle/>
          <a:p>
            <a:endParaRPr lang="zh-CN" altLang="en-US"/>
          </a:p>
        </p:txBody>
      </p:sp>
      <p:sp>
        <p:nvSpPr>
          <p:cNvPr id="514076" name="Rectangle 30"/>
          <p:cNvSpPr>
            <a:spLocks noChangeArrowheads="1"/>
          </p:cNvSpPr>
          <p:nvPr/>
        </p:nvSpPr>
        <p:spPr bwMode="auto">
          <a:xfrm>
            <a:off x="1771650" y="2468563"/>
            <a:ext cx="755650" cy="0"/>
          </a:xfrm>
          <a:prstGeom prst="rect">
            <a:avLst/>
          </a:prstGeom>
          <a:noFill/>
          <a:ln w="9525">
            <a:noFill/>
            <a:miter lim="800000"/>
            <a:headEnd/>
            <a:tailEnd/>
          </a:ln>
        </p:spPr>
        <p:txBody>
          <a:bodyPr wrap="none">
            <a:spAutoFit/>
          </a:bodyPr>
          <a:lstStyle/>
          <a:p>
            <a:endParaRPr lang="zh-CN" altLang="en-US"/>
          </a:p>
        </p:txBody>
      </p:sp>
      <p:sp>
        <p:nvSpPr>
          <p:cNvPr id="514077" name="Rectangle 31"/>
          <p:cNvSpPr>
            <a:spLocks noChangeArrowheads="1"/>
          </p:cNvSpPr>
          <p:nvPr/>
        </p:nvSpPr>
        <p:spPr bwMode="auto">
          <a:xfrm>
            <a:off x="1771650" y="2468563"/>
            <a:ext cx="854075" cy="0"/>
          </a:xfrm>
          <a:prstGeom prst="rect">
            <a:avLst/>
          </a:prstGeom>
          <a:noFill/>
          <a:ln w="9525">
            <a:noFill/>
            <a:miter lim="800000"/>
            <a:headEnd/>
            <a:tailEnd/>
          </a:ln>
        </p:spPr>
        <p:txBody>
          <a:bodyPr wrap="none">
            <a:spAutoFit/>
          </a:bodyPr>
          <a:lstStyle/>
          <a:p>
            <a:endParaRPr lang="zh-CN" altLang="en-US"/>
          </a:p>
        </p:txBody>
      </p:sp>
      <p:sp>
        <p:nvSpPr>
          <p:cNvPr id="514078" name="Rectangle 32"/>
          <p:cNvSpPr>
            <a:spLocks noChangeArrowheads="1"/>
          </p:cNvSpPr>
          <p:nvPr/>
        </p:nvSpPr>
        <p:spPr bwMode="auto">
          <a:xfrm>
            <a:off x="1771650" y="2468563"/>
            <a:ext cx="936625" cy="0"/>
          </a:xfrm>
          <a:prstGeom prst="rect">
            <a:avLst/>
          </a:prstGeom>
          <a:noFill/>
          <a:ln w="9525">
            <a:noFill/>
            <a:miter lim="800000"/>
            <a:headEnd/>
            <a:tailEnd/>
          </a:ln>
        </p:spPr>
        <p:txBody>
          <a:bodyPr wrap="none">
            <a:spAutoFit/>
          </a:bodyPr>
          <a:lstStyle/>
          <a:p>
            <a:endParaRPr lang="zh-CN" altLang="en-US"/>
          </a:p>
        </p:txBody>
      </p:sp>
      <p:sp>
        <p:nvSpPr>
          <p:cNvPr id="514079" name="Rectangle 33"/>
          <p:cNvSpPr>
            <a:spLocks noChangeArrowheads="1"/>
          </p:cNvSpPr>
          <p:nvPr/>
        </p:nvSpPr>
        <p:spPr bwMode="auto">
          <a:xfrm>
            <a:off x="1771650" y="2468563"/>
            <a:ext cx="792163" cy="0"/>
          </a:xfrm>
          <a:prstGeom prst="rect">
            <a:avLst/>
          </a:prstGeom>
          <a:noFill/>
          <a:ln w="9525">
            <a:noFill/>
            <a:miter lim="800000"/>
            <a:headEnd/>
            <a:tailEnd/>
          </a:ln>
        </p:spPr>
        <p:txBody>
          <a:bodyPr wrap="none">
            <a:spAutoFit/>
          </a:bodyPr>
          <a:lstStyle/>
          <a:p>
            <a:endParaRPr lang="zh-CN" altLang="en-US"/>
          </a:p>
        </p:txBody>
      </p:sp>
      <p:sp>
        <p:nvSpPr>
          <p:cNvPr id="514080" name="Rectangle 34"/>
          <p:cNvSpPr>
            <a:spLocks noChangeArrowheads="1"/>
          </p:cNvSpPr>
          <p:nvPr/>
        </p:nvSpPr>
        <p:spPr bwMode="auto">
          <a:xfrm>
            <a:off x="1771650" y="2468563"/>
            <a:ext cx="715963" cy="0"/>
          </a:xfrm>
          <a:prstGeom prst="rect">
            <a:avLst/>
          </a:prstGeom>
          <a:noFill/>
          <a:ln w="9525">
            <a:noFill/>
            <a:miter lim="800000"/>
            <a:headEnd/>
            <a:tailEnd/>
          </a:ln>
        </p:spPr>
        <p:txBody>
          <a:bodyPr wrap="none">
            <a:spAutoFit/>
          </a:bodyPr>
          <a:lstStyle/>
          <a:p>
            <a:endParaRPr lang="zh-CN" altLang="en-US"/>
          </a:p>
        </p:txBody>
      </p:sp>
      <p:sp>
        <p:nvSpPr>
          <p:cNvPr id="514081" name="Rectangle 35"/>
          <p:cNvSpPr>
            <a:spLocks noChangeArrowheads="1"/>
          </p:cNvSpPr>
          <p:nvPr/>
        </p:nvSpPr>
        <p:spPr bwMode="auto">
          <a:xfrm>
            <a:off x="1771650" y="2468563"/>
            <a:ext cx="835025" cy="0"/>
          </a:xfrm>
          <a:prstGeom prst="rect">
            <a:avLst/>
          </a:prstGeom>
          <a:noFill/>
          <a:ln w="9525">
            <a:noFill/>
            <a:miter lim="800000"/>
            <a:headEnd/>
            <a:tailEnd/>
          </a:ln>
        </p:spPr>
        <p:txBody>
          <a:bodyPr wrap="none">
            <a:spAutoFit/>
          </a:bodyPr>
          <a:lstStyle/>
          <a:p>
            <a:endParaRPr lang="zh-CN" altLang="en-US"/>
          </a:p>
        </p:txBody>
      </p:sp>
      <p:sp>
        <p:nvSpPr>
          <p:cNvPr id="514082" name="Rectangle 36"/>
          <p:cNvSpPr>
            <a:spLocks noChangeArrowheads="1"/>
          </p:cNvSpPr>
          <p:nvPr/>
        </p:nvSpPr>
        <p:spPr bwMode="auto">
          <a:xfrm>
            <a:off x="1771650" y="2468563"/>
            <a:ext cx="755650" cy="0"/>
          </a:xfrm>
          <a:prstGeom prst="rect">
            <a:avLst/>
          </a:prstGeom>
          <a:noFill/>
          <a:ln w="9525">
            <a:noFill/>
            <a:miter lim="800000"/>
            <a:headEnd/>
            <a:tailEnd/>
          </a:ln>
        </p:spPr>
        <p:txBody>
          <a:bodyPr wrap="none">
            <a:spAutoFit/>
          </a:bodyPr>
          <a:lstStyle/>
          <a:p>
            <a:endParaRPr lang="zh-CN" altLang="en-US"/>
          </a:p>
        </p:txBody>
      </p:sp>
      <p:sp>
        <p:nvSpPr>
          <p:cNvPr id="514083" name="Rectangle 37"/>
          <p:cNvSpPr>
            <a:spLocks noChangeArrowheads="1"/>
          </p:cNvSpPr>
          <p:nvPr/>
        </p:nvSpPr>
        <p:spPr bwMode="auto">
          <a:xfrm>
            <a:off x="1771650" y="2468563"/>
            <a:ext cx="854075" cy="0"/>
          </a:xfrm>
          <a:prstGeom prst="rect">
            <a:avLst/>
          </a:prstGeom>
          <a:noFill/>
          <a:ln w="9525">
            <a:noFill/>
            <a:miter lim="800000"/>
            <a:headEnd/>
            <a:tailEnd/>
          </a:ln>
        </p:spPr>
        <p:txBody>
          <a:bodyPr wrap="none">
            <a:spAutoFit/>
          </a:bodyPr>
          <a:lstStyle/>
          <a:p>
            <a:endParaRPr lang="zh-CN" altLang="en-US"/>
          </a:p>
        </p:txBody>
      </p:sp>
      <p:sp>
        <p:nvSpPr>
          <p:cNvPr id="514084" name="Rectangle 38"/>
          <p:cNvSpPr>
            <a:spLocks noChangeArrowheads="1"/>
          </p:cNvSpPr>
          <p:nvPr/>
        </p:nvSpPr>
        <p:spPr bwMode="auto">
          <a:xfrm>
            <a:off x="1771650" y="2468563"/>
            <a:ext cx="936625" cy="0"/>
          </a:xfrm>
          <a:prstGeom prst="rect">
            <a:avLst/>
          </a:prstGeom>
          <a:noFill/>
          <a:ln w="9525">
            <a:noFill/>
            <a:miter lim="800000"/>
            <a:headEnd/>
            <a:tailEnd/>
          </a:ln>
        </p:spPr>
        <p:txBody>
          <a:bodyPr wrap="none">
            <a:spAutoFit/>
          </a:bodyPr>
          <a:lstStyle/>
          <a:p>
            <a:endParaRPr lang="zh-CN" altLang="en-US"/>
          </a:p>
        </p:txBody>
      </p:sp>
      <p:sp>
        <p:nvSpPr>
          <p:cNvPr id="514085" name="Rectangle 39"/>
          <p:cNvSpPr>
            <a:spLocks noChangeArrowheads="1"/>
          </p:cNvSpPr>
          <p:nvPr/>
        </p:nvSpPr>
        <p:spPr bwMode="auto">
          <a:xfrm>
            <a:off x="1771650" y="2468563"/>
            <a:ext cx="792163" cy="0"/>
          </a:xfrm>
          <a:prstGeom prst="rect">
            <a:avLst/>
          </a:prstGeom>
          <a:noFill/>
          <a:ln w="9525">
            <a:noFill/>
            <a:miter lim="800000"/>
            <a:headEnd/>
            <a:tailEnd/>
          </a:ln>
        </p:spPr>
        <p:txBody>
          <a:bodyPr wrap="none">
            <a:spAutoFit/>
          </a:bodyPr>
          <a:lstStyle/>
          <a:p>
            <a:endParaRPr lang="zh-CN" altLang="en-US"/>
          </a:p>
        </p:txBody>
      </p:sp>
      <p:sp>
        <p:nvSpPr>
          <p:cNvPr id="514086" name="Rectangle 40"/>
          <p:cNvSpPr>
            <a:spLocks noChangeArrowheads="1"/>
          </p:cNvSpPr>
          <p:nvPr/>
        </p:nvSpPr>
        <p:spPr bwMode="auto">
          <a:xfrm>
            <a:off x="1771650" y="2468563"/>
            <a:ext cx="715963" cy="0"/>
          </a:xfrm>
          <a:prstGeom prst="rect">
            <a:avLst/>
          </a:prstGeom>
          <a:noFill/>
          <a:ln w="9525">
            <a:noFill/>
            <a:miter lim="800000"/>
            <a:headEnd/>
            <a:tailEnd/>
          </a:ln>
        </p:spPr>
        <p:txBody>
          <a:bodyPr wrap="none">
            <a:spAutoFit/>
          </a:bodyPr>
          <a:lstStyle/>
          <a:p>
            <a:endParaRPr lang="zh-CN" altLang="en-US"/>
          </a:p>
        </p:txBody>
      </p:sp>
      <p:sp>
        <p:nvSpPr>
          <p:cNvPr id="514087" name="Rectangle 41"/>
          <p:cNvSpPr>
            <a:spLocks noChangeArrowheads="1"/>
          </p:cNvSpPr>
          <p:nvPr/>
        </p:nvSpPr>
        <p:spPr bwMode="auto">
          <a:xfrm>
            <a:off x="1771650" y="2468563"/>
            <a:ext cx="835025" cy="0"/>
          </a:xfrm>
          <a:prstGeom prst="rect">
            <a:avLst/>
          </a:prstGeom>
          <a:noFill/>
          <a:ln w="9525">
            <a:noFill/>
            <a:miter lim="800000"/>
            <a:headEnd/>
            <a:tailEnd/>
          </a:ln>
        </p:spPr>
        <p:txBody>
          <a:bodyPr wrap="none">
            <a:spAutoFit/>
          </a:bodyPr>
          <a:lstStyle/>
          <a:p>
            <a:endParaRPr lang="zh-CN" altLang="en-US"/>
          </a:p>
        </p:txBody>
      </p:sp>
      <p:sp>
        <p:nvSpPr>
          <p:cNvPr id="514088" name="Rectangle 42"/>
          <p:cNvSpPr>
            <a:spLocks noChangeArrowheads="1"/>
          </p:cNvSpPr>
          <p:nvPr/>
        </p:nvSpPr>
        <p:spPr bwMode="auto">
          <a:xfrm>
            <a:off x="1771650" y="2468563"/>
            <a:ext cx="755650" cy="0"/>
          </a:xfrm>
          <a:prstGeom prst="rect">
            <a:avLst/>
          </a:prstGeom>
          <a:noFill/>
          <a:ln w="9525">
            <a:noFill/>
            <a:miter lim="800000"/>
            <a:headEnd/>
            <a:tailEnd/>
          </a:ln>
        </p:spPr>
        <p:txBody>
          <a:bodyPr wrap="none">
            <a:spAutoFit/>
          </a:bodyPr>
          <a:lstStyle/>
          <a:p>
            <a:endParaRPr lang="zh-CN" altLang="en-US"/>
          </a:p>
        </p:txBody>
      </p:sp>
      <p:sp>
        <p:nvSpPr>
          <p:cNvPr id="514089" name="Rectangle 43"/>
          <p:cNvSpPr>
            <a:spLocks noChangeArrowheads="1"/>
          </p:cNvSpPr>
          <p:nvPr/>
        </p:nvSpPr>
        <p:spPr bwMode="auto">
          <a:xfrm>
            <a:off x="1771650" y="2468563"/>
            <a:ext cx="854075" cy="0"/>
          </a:xfrm>
          <a:prstGeom prst="rect">
            <a:avLst/>
          </a:prstGeom>
          <a:noFill/>
          <a:ln w="9525">
            <a:noFill/>
            <a:miter lim="800000"/>
            <a:headEnd/>
            <a:tailEnd/>
          </a:ln>
        </p:spPr>
        <p:txBody>
          <a:bodyPr wrap="none">
            <a:spAutoFit/>
          </a:bodyPr>
          <a:lstStyle/>
          <a:p>
            <a:endParaRPr lang="zh-CN" altLang="en-US"/>
          </a:p>
        </p:txBody>
      </p:sp>
      <p:sp>
        <p:nvSpPr>
          <p:cNvPr id="514090" name="Rectangle 44"/>
          <p:cNvSpPr>
            <a:spLocks noChangeArrowheads="1"/>
          </p:cNvSpPr>
          <p:nvPr/>
        </p:nvSpPr>
        <p:spPr bwMode="auto">
          <a:xfrm>
            <a:off x="1771650" y="2468563"/>
            <a:ext cx="936625" cy="0"/>
          </a:xfrm>
          <a:prstGeom prst="rect">
            <a:avLst/>
          </a:prstGeom>
          <a:noFill/>
          <a:ln w="9525">
            <a:noFill/>
            <a:miter lim="800000"/>
            <a:headEnd/>
            <a:tailEnd/>
          </a:ln>
        </p:spPr>
        <p:txBody>
          <a:bodyPr wrap="none">
            <a:spAutoFit/>
          </a:bodyPr>
          <a:lstStyle/>
          <a:p>
            <a:endParaRPr lang="zh-CN" altLang="en-US"/>
          </a:p>
        </p:txBody>
      </p:sp>
      <p:sp>
        <p:nvSpPr>
          <p:cNvPr id="514091" name="Rectangle 45"/>
          <p:cNvSpPr>
            <a:spLocks noChangeArrowheads="1"/>
          </p:cNvSpPr>
          <p:nvPr/>
        </p:nvSpPr>
        <p:spPr bwMode="auto">
          <a:xfrm>
            <a:off x="1771650" y="2468563"/>
            <a:ext cx="792163" cy="0"/>
          </a:xfrm>
          <a:prstGeom prst="rect">
            <a:avLst/>
          </a:prstGeom>
          <a:noFill/>
          <a:ln w="9525">
            <a:noFill/>
            <a:miter lim="800000"/>
            <a:headEnd/>
            <a:tailEnd/>
          </a:ln>
        </p:spPr>
        <p:txBody>
          <a:bodyPr wrap="none">
            <a:spAutoFit/>
          </a:bodyPr>
          <a:lstStyle/>
          <a:p>
            <a:endParaRPr lang="zh-CN" altLang="en-US"/>
          </a:p>
        </p:txBody>
      </p:sp>
      <p:sp>
        <p:nvSpPr>
          <p:cNvPr id="514092" name="Rectangle 46"/>
          <p:cNvSpPr>
            <a:spLocks noChangeArrowheads="1"/>
          </p:cNvSpPr>
          <p:nvPr/>
        </p:nvSpPr>
        <p:spPr bwMode="auto">
          <a:xfrm>
            <a:off x="1771650" y="2468563"/>
            <a:ext cx="715963" cy="0"/>
          </a:xfrm>
          <a:prstGeom prst="rect">
            <a:avLst/>
          </a:prstGeom>
          <a:noFill/>
          <a:ln w="9525">
            <a:noFill/>
            <a:miter lim="800000"/>
            <a:headEnd/>
            <a:tailEnd/>
          </a:ln>
        </p:spPr>
        <p:txBody>
          <a:bodyPr wrap="none">
            <a:spAutoFit/>
          </a:bodyPr>
          <a:lstStyle/>
          <a:p>
            <a:endParaRPr lang="zh-CN" altLang="en-US"/>
          </a:p>
        </p:txBody>
      </p:sp>
      <p:sp>
        <p:nvSpPr>
          <p:cNvPr id="514093" name="Rectangle 47"/>
          <p:cNvSpPr>
            <a:spLocks noChangeArrowheads="1"/>
          </p:cNvSpPr>
          <p:nvPr/>
        </p:nvSpPr>
        <p:spPr bwMode="auto">
          <a:xfrm>
            <a:off x="1771650" y="2468563"/>
            <a:ext cx="835025" cy="0"/>
          </a:xfrm>
          <a:prstGeom prst="rect">
            <a:avLst/>
          </a:prstGeom>
          <a:noFill/>
          <a:ln w="9525">
            <a:noFill/>
            <a:miter lim="800000"/>
            <a:headEnd/>
            <a:tailEnd/>
          </a:ln>
        </p:spPr>
        <p:txBody>
          <a:bodyPr wrap="none">
            <a:spAutoFit/>
          </a:bodyPr>
          <a:lstStyle/>
          <a:p>
            <a:endParaRPr lang="zh-CN" altLang="en-US"/>
          </a:p>
        </p:txBody>
      </p:sp>
      <p:sp>
        <p:nvSpPr>
          <p:cNvPr id="514094" name="Rectangle 48"/>
          <p:cNvSpPr>
            <a:spLocks noChangeArrowheads="1"/>
          </p:cNvSpPr>
          <p:nvPr/>
        </p:nvSpPr>
        <p:spPr bwMode="auto">
          <a:xfrm>
            <a:off x="1771650" y="2468563"/>
            <a:ext cx="755650" cy="0"/>
          </a:xfrm>
          <a:prstGeom prst="rect">
            <a:avLst/>
          </a:prstGeom>
          <a:noFill/>
          <a:ln w="9525">
            <a:noFill/>
            <a:miter lim="800000"/>
            <a:headEnd/>
            <a:tailEnd/>
          </a:ln>
        </p:spPr>
        <p:txBody>
          <a:bodyPr wrap="none">
            <a:spAutoFit/>
          </a:bodyPr>
          <a:lstStyle/>
          <a:p>
            <a:endParaRPr lang="zh-CN" altLang="en-US"/>
          </a:p>
        </p:txBody>
      </p:sp>
      <p:sp>
        <p:nvSpPr>
          <p:cNvPr id="514095" name="Rectangle 49"/>
          <p:cNvSpPr>
            <a:spLocks noChangeArrowheads="1"/>
          </p:cNvSpPr>
          <p:nvPr/>
        </p:nvSpPr>
        <p:spPr bwMode="auto">
          <a:xfrm>
            <a:off x="1771650" y="2468563"/>
            <a:ext cx="854075" cy="0"/>
          </a:xfrm>
          <a:prstGeom prst="rect">
            <a:avLst/>
          </a:prstGeom>
          <a:noFill/>
          <a:ln w="9525">
            <a:noFill/>
            <a:miter lim="800000"/>
            <a:headEnd/>
            <a:tailEnd/>
          </a:ln>
        </p:spPr>
        <p:txBody>
          <a:bodyPr wrap="none">
            <a:spAutoFit/>
          </a:bodyPr>
          <a:lstStyle/>
          <a:p>
            <a:endParaRPr lang="zh-CN" altLang="en-US"/>
          </a:p>
        </p:txBody>
      </p:sp>
      <p:sp>
        <p:nvSpPr>
          <p:cNvPr id="514096" name="Rectangle 50"/>
          <p:cNvSpPr>
            <a:spLocks noChangeArrowheads="1"/>
          </p:cNvSpPr>
          <p:nvPr/>
        </p:nvSpPr>
        <p:spPr bwMode="auto">
          <a:xfrm>
            <a:off x="1771650" y="2468563"/>
            <a:ext cx="936625" cy="0"/>
          </a:xfrm>
          <a:prstGeom prst="rect">
            <a:avLst/>
          </a:prstGeom>
          <a:noFill/>
          <a:ln w="9525">
            <a:noFill/>
            <a:miter lim="800000"/>
            <a:headEnd/>
            <a:tailEnd/>
          </a:ln>
        </p:spPr>
        <p:txBody>
          <a:bodyPr wrap="none">
            <a:spAutoFit/>
          </a:bodyPr>
          <a:lstStyle/>
          <a:p>
            <a:endParaRPr lang="zh-CN" altLang="en-US"/>
          </a:p>
        </p:txBody>
      </p:sp>
      <p:sp>
        <p:nvSpPr>
          <p:cNvPr id="514097" name="Rectangle 51"/>
          <p:cNvSpPr>
            <a:spLocks noChangeArrowheads="1"/>
          </p:cNvSpPr>
          <p:nvPr/>
        </p:nvSpPr>
        <p:spPr bwMode="auto">
          <a:xfrm>
            <a:off x="1771650" y="2468563"/>
            <a:ext cx="792163" cy="0"/>
          </a:xfrm>
          <a:prstGeom prst="rect">
            <a:avLst/>
          </a:prstGeom>
          <a:noFill/>
          <a:ln w="9525">
            <a:noFill/>
            <a:miter lim="800000"/>
            <a:headEnd/>
            <a:tailEnd/>
          </a:ln>
        </p:spPr>
        <p:txBody>
          <a:bodyPr wrap="none">
            <a:spAutoFit/>
          </a:bodyPr>
          <a:lstStyle/>
          <a:p>
            <a:endParaRPr lang="zh-CN" altLang="en-US"/>
          </a:p>
        </p:txBody>
      </p:sp>
      <p:sp>
        <p:nvSpPr>
          <p:cNvPr id="514098" name="Rectangle 52"/>
          <p:cNvSpPr>
            <a:spLocks noChangeArrowheads="1"/>
          </p:cNvSpPr>
          <p:nvPr/>
        </p:nvSpPr>
        <p:spPr bwMode="auto">
          <a:xfrm>
            <a:off x="1771650" y="2468563"/>
            <a:ext cx="715963" cy="0"/>
          </a:xfrm>
          <a:prstGeom prst="rect">
            <a:avLst/>
          </a:prstGeom>
          <a:noFill/>
          <a:ln w="9525">
            <a:noFill/>
            <a:miter lim="800000"/>
            <a:headEnd/>
            <a:tailEnd/>
          </a:ln>
        </p:spPr>
        <p:txBody>
          <a:bodyPr wrap="none">
            <a:spAutoFit/>
          </a:bodyP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3" name="Rectangle 70"/>
          <p:cNvSpPr>
            <a:spLocks noGrp="1"/>
          </p:cNvSpPr>
          <p:nvPr>
            <p:ph type="title" idx="4294967295"/>
          </p:nvPr>
        </p:nvSpPr>
        <p:spPr>
          <a:xfrm>
            <a:off x="468313" y="260350"/>
            <a:ext cx="8229600" cy="1143000"/>
          </a:xfrm>
        </p:spPr>
        <p:txBody>
          <a:bodyPr/>
          <a:lstStyle/>
          <a:p>
            <a:r>
              <a:rPr lang="zh-CN" altLang="en-US" smtClean="0"/>
              <a:t>资金流模型</a:t>
            </a:r>
          </a:p>
        </p:txBody>
      </p:sp>
      <p:sp>
        <p:nvSpPr>
          <p:cNvPr id="515074" name="Rectangle 3"/>
          <p:cNvSpPr>
            <a:spLocks noGrp="1"/>
          </p:cNvSpPr>
          <p:nvPr>
            <p:ph type="body" sz="half" idx="4294967295"/>
          </p:nvPr>
        </p:nvSpPr>
        <p:spPr>
          <a:xfrm>
            <a:off x="684213" y="1844675"/>
            <a:ext cx="4895850" cy="500063"/>
          </a:xfrm>
        </p:spPr>
        <p:txBody>
          <a:bodyPr/>
          <a:lstStyle/>
          <a:p>
            <a:r>
              <a:rPr lang="en-US" altLang="zh-CN" sz="2400" b="1" smtClean="0"/>
              <a:t>1</a:t>
            </a:r>
            <a:r>
              <a:rPr lang="zh-CN" altLang="en-US" sz="2400" b="1" smtClean="0"/>
              <a:t>．案例结果</a:t>
            </a:r>
            <a:r>
              <a:rPr lang="en-US" altLang="zh-CN" sz="2400" b="1" smtClean="0"/>
              <a:t>1</a:t>
            </a:r>
            <a:r>
              <a:rPr lang="zh-CN" altLang="en-US" sz="2400" b="1" smtClean="0"/>
              <a:t>：沪深</a:t>
            </a:r>
            <a:r>
              <a:rPr lang="en-US" altLang="zh-CN" sz="2400" b="1" smtClean="0"/>
              <a:t>300</a:t>
            </a:r>
            <a:r>
              <a:rPr lang="zh-CN" altLang="en-US" sz="2400" b="1" smtClean="0"/>
              <a:t>成分股</a:t>
            </a:r>
            <a:endParaRPr lang="zh-CN" altLang="en-US" sz="2400" smtClean="0"/>
          </a:p>
          <a:p>
            <a:endParaRPr lang="zh-CN" altLang="en-US" sz="2400" smtClean="0"/>
          </a:p>
          <a:p>
            <a:endParaRPr lang="zh-CN" altLang="en-US" sz="2400" smtClean="0"/>
          </a:p>
        </p:txBody>
      </p:sp>
      <p:graphicFrame>
        <p:nvGraphicFramePr>
          <p:cNvPr id="513095" name="Group 71"/>
          <p:cNvGraphicFramePr>
            <a:graphicFrameLocks noGrp="1"/>
          </p:cNvGraphicFramePr>
          <p:nvPr>
            <p:ph sz="half" idx="4294967295"/>
          </p:nvPr>
        </p:nvGraphicFramePr>
        <p:xfrm>
          <a:off x="250825" y="2708275"/>
          <a:ext cx="8569325" cy="3529013"/>
        </p:xfrm>
        <a:graphic>
          <a:graphicData uri="http://schemas.openxmlformats.org/drawingml/2006/table">
            <a:tbl>
              <a:tblPr/>
              <a:tblGrid>
                <a:gridCol w="1465263"/>
                <a:gridCol w="1323975"/>
                <a:gridCol w="1508125"/>
                <a:gridCol w="1628775"/>
                <a:gridCol w="1387475"/>
                <a:gridCol w="1255712"/>
              </a:tblGrid>
              <a:tr h="793750">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endPar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现货资金规模</a:t>
                      </a:r>
                      <a:endParaRPr kumimoji="0" lang="zh-CN" altLang="en-US" sz="16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调仓间隔</a:t>
                      </a:r>
                      <a:endParaRPr kumimoji="0" lang="zh-CN" altLang="en-US" sz="16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股票总收益率（</a:t>
                      </a:r>
                      <a:r>
                        <a:rPr kumimoji="0" lang="en-US" altLang="zh-CN"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a:t>
                      </a: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股票年化收益率（</a:t>
                      </a:r>
                      <a:r>
                        <a:rPr kumimoji="0" lang="en-US" altLang="zh-CN"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a:t>
                      </a: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超额收益率（</a:t>
                      </a:r>
                      <a:r>
                        <a:rPr kumimoji="0" lang="en-US" altLang="zh-CN"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a:t>
                      </a: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超额年化收益率（</a:t>
                      </a:r>
                      <a:r>
                        <a:rPr kumimoji="0" lang="en-US" altLang="zh-CN"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a:t>
                      </a: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39052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亿</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个月</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116.22</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21.26</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81.57</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16.08</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亿</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个月</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83.21</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16.34</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48.56</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10.40</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亿</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个月</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121.70</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22.02</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87.05</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16.95</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亿</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个月</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82.77</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16.27</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48.12</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10.32</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3</a:t>
                      </a:r>
                      <a:r>
                        <a:rPr kumimoji="0" lang="zh-CN" altLang="en-US"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亿</a:t>
                      </a:r>
                      <a:endParaRPr kumimoji="0" lang="zh-CN" altLang="en-US" sz="16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3</a:t>
                      </a:r>
                      <a:r>
                        <a:rPr kumimoji="0" lang="zh-CN" altLang="en-US"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个月</a:t>
                      </a:r>
                      <a:endParaRPr kumimoji="0" lang="zh-CN" altLang="en-US" sz="16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144.10</a:t>
                      </a:r>
                      <a:endParaRPr kumimoji="0" lang="en-US" altLang="zh-CN" sz="16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24.99</a:t>
                      </a:r>
                      <a:endParaRPr kumimoji="0" lang="en-US" altLang="zh-CN" sz="16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109.45</a:t>
                      </a:r>
                      <a:endParaRPr kumimoji="0" lang="en-US" altLang="zh-CN" sz="16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20.30</a:t>
                      </a:r>
                      <a:endParaRPr kumimoji="0" lang="en-US" altLang="zh-CN" sz="16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亿</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个月</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81.78</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16.11</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47.80</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10.26</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10</a:t>
                      </a:r>
                      <a:r>
                        <a:rPr kumimoji="0" lang="zh-CN" altLang="en-US"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亿</a:t>
                      </a:r>
                      <a:endParaRPr kumimoji="0" lang="zh-CN" altLang="en-US" sz="16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3</a:t>
                      </a:r>
                      <a:r>
                        <a:rPr kumimoji="0" lang="zh-CN" altLang="en-US"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个月</a:t>
                      </a:r>
                      <a:endParaRPr kumimoji="0" lang="zh-CN" altLang="en-US" sz="16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138.45</a:t>
                      </a:r>
                      <a:endParaRPr kumimoji="0" lang="en-US" altLang="zh-CN" sz="16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24.27</a:t>
                      </a:r>
                      <a:endParaRPr kumimoji="0" lang="en-US" altLang="zh-CN" sz="16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103.80</a:t>
                      </a:r>
                      <a:endParaRPr kumimoji="0" lang="en-US" altLang="zh-CN" sz="16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19.48</a:t>
                      </a:r>
                      <a:endParaRPr kumimoji="0" lang="en-US" altLang="zh-CN" sz="16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7" name="Rectangle 2"/>
          <p:cNvSpPr>
            <a:spLocks noGrp="1"/>
          </p:cNvSpPr>
          <p:nvPr>
            <p:ph type="title" idx="4294967295"/>
          </p:nvPr>
        </p:nvSpPr>
        <p:spPr>
          <a:xfrm>
            <a:off x="323850" y="260350"/>
            <a:ext cx="8540750" cy="771525"/>
          </a:xfrm>
        </p:spPr>
        <p:txBody>
          <a:bodyPr/>
          <a:lstStyle/>
          <a:p>
            <a:r>
              <a:rPr lang="zh-CN" altLang="en-US" smtClean="0"/>
              <a:t>资金流模型</a:t>
            </a:r>
          </a:p>
        </p:txBody>
      </p:sp>
      <p:sp>
        <p:nvSpPr>
          <p:cNvPr id="516098" name="Rectangle 3"/>
          <p:cNvSpPr>
            <a:spLocks noGrp="1"/>
          </p:cNvSpPr>
          <p:nvPr>
            <p:ph type="body" idx="4294967295"/>
          </p:nvPr>
        </p:nvSpPr>
        <p:spPr>
          <a:xfrm>
            <a:off x="323850" y="2205038"/>
            <a:ext cx="7343775" cy="574675"/>
          </a:xfrm>
        </p:spPr>
        <p:txBody>
          <a:bodyPr/>
          <a:lstStyle/>
          <a:p>
            <a:pPr>
              <a:lnSpc>
                <a:spcPct val="90000"/>
              </a:lnSpc>
            </a:pPr>
            <a:r>
              <a:rPr lang="en-US" altLang="zh-CN" b="1" smtClean="0"/>
              <a:t>2</a:t>
            </a:r>
            <a:r>
              <a:rPr lang="zh-CN" altLang="en-US" b="1" smtClean="0"/>
              <a:t>．案例结果</a:t>
            </a:r>
            <a:r>
              <a:rPr lang="en-US" altLang="zh-CN" b="1" smtClean="0"/>
              <a:t>2</a:t>
            </a:r>
            <a:r>
              <a:rPr lang="zh-CN" altLang="en-US" b="1" smtClean="0"/>
              <a:t>：全市场</a:t>
            </a:r>
          </a:p>
        </p:txBody>
      </p:sp>
      <p:sp>
        <p:nvSpPr>
          <p:cNvPr id="516099" name="Rectangle 5"/>
          <p:cNvSpPr>
            <a:spLocks noChangeArrowheads="1"/>
          </p:cNvSpPr>
          <p:nvPr/>
        </p:nvSpPr>
        <p:spPr bwMode="auto">
          <a:xfrm>
            <a:off x="1790700" y="2667000"/>
            <a:ext cx="889000" cy="0"/>
          </a:xfrm>
          <a:prstGeom prst="rect">
            <a:avLst/>
          </a:prstGeom>
          <a:solidFill>
            <a:srgbClr val="E0E0E0"/>
          </a:solidFill>
          <a:ln w="9525">
            <a:noFill/>
            <a:miter lim="800000"/>
            <a:headEnd/>
            <a:tailEnd/>
          </a:ln>
        </p:spPr>
        <p:txBody>
          <a:bodyPr wrap="none">
            <a:spAutoFit/>
          </a:bodyPr>
          <a:lstStyle/>
          <a:p>
            <a:endParaRPr lang="zh-CN" altLang="en-US"/>
          </a:p>
        </p:txBody>
      </p:sp>
      <p:sp>
        <p:nvSpPr>
          <p:cNvPr id="516100" name="Rectangle 6"/>
          <p:cNvSpPr>
            <a:spLocks noChangeArrowheads="1"/>
          </p:cNvSpPr>
          <p:nvPr/>
        </p:nvSpPr>
        <p:spPr bwMode="auto">
          <a:xfrm>
            <a:off x="1790700" y="2667000"/>
            <a:ext cx="604838" cy="0"/>
          </a:xfrm>
          <a:prstGeom prst="rect">
            <a:avLst/>
          </a:prstGeom>
          <a:solidFill>
            <a:srgbClr val="E0E0E0"/>
          </a:solidFill>
          <a:ln w="9525">
            <a:noFill/>
            <a:miter lim="800000"/>
            <a:headEnd/>
            <a:tailEnd/>
          </a:ln>
        </p:spPr>
        <p:txBody>
          <a:bodyPr wrap="none">
            <a:spAutoFit/>
          </a:bodyPr>
          <a:lstStyle/>
          <a:p>
            <a:endParaRPr lang="zh-CN" altLang="en-US"/>
          </a:p>
        </p:txBody>
      </p:sp>
      <p:sp>
        <p:nvSpPr>
          <p:cNvPr id="516101" name="Rectangle 7"/>
          <p:cNvSpPr>
            <a:spLocks noChangeArrowheads="1"/>
          </p:cNvSpPr>
          <p:nvPr/>
        </p:nvSpPr>
        <p:spPr bwMode="auto">
          <a:xfrm>
            <a:off x="1790700" y="2667000"/>
            <a:ext cx="854075" cy="0"/>
          </a:xfrm>
          <a:prstGeom prst="rect">
            <a:avLst/>
          </a:prstGeom>
          <a:solidFill>
            <a:srgbClr val="E0E0E0"/>
          </a:solidFill>
          <a:ln w="9525">
            <a:noFill/>
            <a:miter lim="800000"/>
            <a:headEnd/>
            <a:tailEnd/>
          </a:ln>
        </p:spPr>
        <p:txBody>
          <a:bodyPr wrap="none">
            <a:spAutoFit/>
          </a:bodyPr>
          <a:lstStyle/>
          <a:p>
            <a:endParaRPr lang="zh-CN" altLang="en-US"/>
          </a:p>
        </p:txBody>
      </p:sp>
      <p:sp>
        <p:nvSpPr>
          <p:cNvPr id="516102" name="Rectangle 8"/>
          <p:cNvSpPr>
            <a:spLocks noChangeArrowheads="1"/>
          </p:cNvSpPr>
          <p:nvPr/>
        </p:nvSpPr>
        <p:spPr bwMode="auto">
          <a:xfrm>
            <a:off x="1790700" y="2667000"/>
            <a:ext cx="915988" cy="0"/>
          </a:xfrm>
          <a:prstGeom prst="rect">
            <a:avLst/>
          </a:prstGeom>
          <a:solidFill>
            <a:srgbClr val="E0E0E0"/>
          </a:solidFill>
          <a:ln w="9525">
            <a:noFill/>
            <a:miter lim="800000"/>
            <a:headEnd/>
            <a:tailEnd/>
          </a:ln>
        </p:spPr>
        <p:txBody>
          <a:bodyPr wrap="none">
            <a:spAutoFit/>
          </a:bodyPr>
          <a:lstStyle/>
          <a:p>
            <a:endParaRPr lang="zh-CN" altLang="en-US"/>
          </a:p>
        </p:txBody>
      </p:sp>
      <p:sp>
        <p:nvSpPr>
          <p:cNvPr id="516103" name="Rectangle 9"/>
          <p:cNvSpPr>
            <a:spLocks noChangeArrowheads="1"/>
          </p:cNvSpPr>
          <p:nvPr/>
        </p:nvSpPr>
        <p:spPr bwMode="auto">
          <a:xfrm>
            <a:off x="1790700" y="2667000"/>
            <a:ext cx="736600" cy="0"/>
          </a:xfrm>
          <a:prstGeom prst="rect">
            <a:avLst/>
          </a:prstGeom>
          <a:solidFill>
            <a:srgbClr val="E0E0E0"/>
          </a:solidFill>
          <a:ln w="9525">
            <a:noFill/>
            <a:miter lim="800000"/>
            <a:headEnd/>
            <a:tailEnd/>
          </a:ln>
        </p:spPr>
        <p:txBody>
          <a:bodyPr wrap="none">
            <a:spAutoFit/>
          </a:bodyPr>
          <a:lstStyle/>
          <a:p>
            <a:endParaRPr lang="zh-CN" altLang="en-US"/>
          </a:p>
        </p:txBody>
      </p:sp>
      <p:sp>
        <p:nvSpPr>
          <p:cNvPr id="516104" name="Rectangle 10"/>
          <p:cNvSpPr>
            <a:spLocks noChangeArrowheads="1"/>
          </p:cNvSpPr>
          <p:nvPr/>
        </p:nvSpPr>
        <p:spPr bwMode="auto">
          <a:xfrm>
            <a:off x="1790700" y="2667000"/>
            <a:ext cx="898525" cy="0"/>
          </a:xfrm>
          <a:prstGeom prst="rect">
            <a:avLst/>
          </a:prstGeom>
          <a:solidFill>
            <a:srgbClr val="E0E0E0"/>
          </a:solidFill>
          <a:ln w="9525">
            <a:noFill/>
            <a:miter lim="800000"/>
            <a:headEnd/>
            <a:tailEnd/>
          </a:ln>
        </p:spPr>
        <p:txBody>
          <a:bodyPr wrap="none">
            <a:spAutoFit/>
          </a:bodyPr>
          <a:lstStyle/>
          <a:p>
            <a:endParaRPr lang="zh-CN" altLang="en-US"/>
          </a:p>
        </p:txBody>
      </p:sp>
      <p:sp>
        <p:nvSpPr>
          <p:cNvPr id="516105" name="Rectangle 11"/>
          <p:cNvSpPr>
            <a:spLocks noChangeArrowheads="1"/>
          </p:cNvSpPr>
          <p:nvPr/>
        </p:nvSpPr>
        <p:spPr bwMode="auto">
          <a:xfrm>
            <a:off x="1790700" y="2667000"/>
            <a:ext cx="889000" cy="0"/>
          </a:xfrm>
          <a:prstGeom prst="rect">
            <a:avLst/>
          </a:prstGeom>
          <a:noFill/>
          <a:ln w="9525">
            <a:noFill/>
            <a:miter lim="800000"/>
            <a:headEnd/>
            <a:tailEnd/>
          </a:ln>
        </p:spPr>
        <p:txBody>
          <a:bodyPr wrap="none">
            <a:spAutoFit/>
          </a:bodyPr>
          <a:lstStyle/>
          <a:p>
            <a:endParaRPr lang="zh-CN" altLang="en-US"/>
          </a:p>
        </p:txBody>
      </p:sp>
      <p:sp>
        <p:nvSpPr>
          <p:cNvPr id="516106" name="Rectangle 12"/>
          <p:cNvSpPr>
            <a:spLocks noChangeArrowheads="1"/>
          </p:cNvSpPr>
          <p:nvPr/>
        </p:nvSpPr>
        <p:spPr bwMode="auto">
          <a:xfrm>
            <a:off x="1790700" y="2667000"/>
            <a:ext cx="604838" cy="0"/>
          </a:xfrm>
          <a:prstGeom prst="rect">
            <a:avLst/>
          </a:prstGeom>
          <a:noFill/>
          <a:ln w="9525">
            <a:noFill/>
            <a:miter lim="800000"/>
            <a:headEnd/>
            <a:tailEnd/>
          </a:ln>
        </p:spPr>
        <p:txBody>
          <a:bodyPr wrap="none">
            <a:spAutoFit/>
          </a:bodyPr>
          <a:lstStyle/>
          <a:p>
            <a:endParaRPr lang="zh-CN" altLang="en-US"/>
          </a:p>
        </p:txBody>
      </p:sp>
      <p:sp>
        <p:nvSpPr>
          <p:cNvPr id="516107" name="Rectangle 13"/>
          <p:cNvSpPr>
            <a:spLocks noChangeArrowheads="1"/>
          </p:cNvSpPr>
          <p:nvPr/>
        </p:nvSpPr>
        <p:spPr bwMode="auto">
          <a:xfrm>
            <a:off x="1790700" y="2667000"/>
            <a:ext cx="854075" cy="0"/>
          </a:xfrm>
          <a:prstGeom prst="rect">
            <a:avLst/>
          </a:prstGeom>
          <a:noFill/>
          <a:ln w="9525">
            <a:noFill/>
            <a:miter lim="800000"/>
            <a:headEnd/>
            <a:tailEnd/>
          </a:ln>
        </p:spPr>
        <p:txBody>
          <a:bodyPr wrap="none">
            <a:spAutoFit/>
          </a:bodyPr>
          <a:lstStyle/>
          <a:p>
            <a:endParaRPr lang="zh-CN" altLang="en-US"/>
          </a:p>
        </p:txBody>
      </p:sp>
      <p:sp>
        <p:nvSpPr>
          <p:cNvPr id="516108" name="Rectangle 14"/>
          <p:cNvSpPr>
            <a:spLocks noChangeArrowheads="1"/>
          </p:cNvSpPr>
          <p:nvPr/>
        </p:nvSpPr>
        <p:spPr bwMode="auto">
          <a:xfrm>
            <a:off x="1790700" y="2667000"/>
            <a:ext cx="915988" cy="0"/>
          </a:xfrm>
          <a:prstGeom prst="rect">
            <a:avLst/>
          </a:prstGeom>
          <a:noFill/>
          <a:ln w="9525">
            <a:noFill/>
            <a:miter lim="800000"/>
            <a:headEnd/>
            <a:tailEnd/>
          </a:ln>
        </p:spPr>
        <p:txBody>
          <a:bodyPr wrap="none">
            <a:spAutoFit/>
          </a:bodyPr>
          <a:lstStyle/>
          <a:p>
            <a:endParaRPr lang="zh-CN" altLang="en-US"/>
          </a:p>
        </p:txBody>
      </p:sp>
      <p:sp>
        <p:nvSpPr>
          <p:cNvPr id="516109" name="Rectangle 15"/>
          <p:cNvSpPr>
            <a:spLocks noChangeArrowheads="1"/>
          </p:cNvSpPr>
          <p:nvPr/>
        </p:nvSpPr>
        <p:spPr bwMode="auto">
          <a:xfrm>
            <a:off x="1790700" y="2667000"/>
            <a:ext cx="736600" cy="0"/>
          </a:xfrm>
          <a:prstGeom prst="rect">
            <a:avLst/>
          </a:prstGeom>
          <a:noFill/>
          <a:ln w="9525">
            <a:noFill/>
            <a:miter lim="800000"/>
            <a:headEnd/>
            <a:tailEnd/>
          </a:ln>
        </p:spPr>
        <p:txBody>
          <a:bodyPr wrap="none">
            <a:spAutoFit/>
          </a:bodyPr>
          <a:lstStyle/>
          <a:p>
            <a:endParaRPr lang="zh-CN" altLang="en-US"/>
          </a:p>
        </p:txBody>
      </p:sp>
      <p:sp>
        <p:nvSpPr>
          <p:cNvPr id="516110" name="Rectangle 16"/>
          <p:cNvSpPr>
            <a:spLocks noChangeArrowheads="1"/>
          </p:cNvSpPr>
          <p:nvPr/>
        </p:nvSpPr>
        <p:spPr bwMode="auto">
          <a:xfrm>
            <a:off x="1790700" y="2667000"/>
            <a:ext cx="898525" cy="0"/>
          </a:xfrm>
          <a:prstGeom prst="rect">
            <a:avLst/>
          </a:prstGeom>
          <a:noFill/>
          <a:ln w="9525">
            <a:noFill/>
            <a:miter lim="800000"/>
            <a:headEnd/>
            <a:tailEnd/>
          </a:ln>
        </p:spPr>
        <p:txBody>
          <a:bodyPr wrap="none">
            <a:spAutoFit/>
          </a:bodyPr>
          <a:lstStyle/>
          <a:p>
            <a:endParaRPr lang="zh-CN" altLang="en-US"/>
          </a:p>
        </p:txBody>
      </p:sp>
      <p:sp>
        <p:nvSpPr>
          <p:cNvPr id="516111" name="Rectangle 17"/>
          <p:cNvSpPr>
            <a:spLocks noChangeArrowheads="1"/>
          </p:cNvSpPr>
          <p:nvPr/>
        </p:nvSpPr>
        <p:spPr bwMode="auto">
          <a:xfrm>
            <a:off x="1790700" y="2667000"/>
            <a:ext cx="889000" cy="0"/>
          </a:xfrm>
          <a:prstGeom prst="rect">
            <a:avLst/>
          </a:prstGeom>
          <a:noFill/>
          <a:ln w="9525">
            <a:noFill/>
            <a:miter lim="800000"/>
            <a:headEnd/>
            <a:tailEnd/>
          </a:ln>
        </p:spPr>
        <p:txBody>
          <a:bodyPr wrap="none">
            <a:spAutoFit/>
          </a:bodyPr>
          <a:lstStyle/>
          <a:p>
            <a:endParaRPr lang="zh-CN" altLang="en-US"/>
          </a:p>
        </p:txBody>
      </p:sp>
      <p:sp>
        <p:nvSpPr>
          <p:cNvPr id="516112" name="Rectangle 18"/>
          <p:cNvSpPr>
            <a:spLocks noChangeArrowheads="1"/>
          </p:cNvSpPr>
          <p:nvPr/>
        </p:nvSpPr>
        <p:spPr bwMode="auto">
          <a:xfrm>
            <a:off x="1790700" y="2667000"/>
            <a:ext cx="604838" cy="0"/>
          </a:xfrm>
          <a:prstGeom prst="rect">
            <a:avLst/>
          </a:prstGeom>
          <a:noFill/>
          <a:ln w="9525">
            <a:noFill/>
            <a:miter lim="800000"/>
            <a:headEnd/>
            <a:tailEnd/>
          </a:ln>
        </p:spPr>
        <p:txBody>
          <a:bodyPr wrap="none">
            <a:spAutoFit/>
          </a:bodyPr>
          <a:lstStyle/>
          <a:p>
            <a:endParaRPr lang="zh-CN" altLang="en-US"/>
          </a:p>
        </p:txBody>
      </p:sp>
      <p:sp>
        <p:nvSpPr>
          <p:cNvPr id="516113" name="Rectangle 19"/>
          <p:cNvSpPr>
            <a:spLocks noChangeArrowheads="1"/>
          </p:cNvSpPr>
          <p:nvPr/>
        </p:nvSpPr>
        <p:spPr bwMode="auto">
          <a:xfrm>
            <a:off x="1790700" y="2667000"/>
            <a:ext cx="854075" cy="0"/>
          </a:xfrm>
          <a:prstGeom prst="rect">
            <a:avLst/>
          </a:prstGeom>
          <a:noFill/>
          <a:ln w="9525">
            <a:noFill/>
            <a:miter lim="800000"/>
            <a:headEnd/>
            <a:tailEnd/>
          </a:ln>
        </p:spPr>
        <p:txBody>
          <a:bodyPr wrap="none">
            <a:spAutoFit/>
          </a:bodyPr>
          <a:lstStyle/>
          <a:p>
            <a:endParaRPr lang="zh-CN" altLang="en-US"/>
          </a:p>
        </p:txBody>
      </p:sp>
      <p:sp>
        <p:nvSpPr>
          <p:cNvPr id="516114" name="Rectangle 20"/>
          <p:cNvSpPr>
            <a:spLocks noChangeArrowheads="1"/>
          </p:cNvSpPr>
          <p:nvPr/>
        </p:nvSpPr>
        <p:spPr bwMode="auto">
          <a:xfrm>
            <a:off x="1790700" y="2667000"/>
            <a:ext cx="915988" cy="0"/>
          </a:xfrm>
          <a:prstGeom prst="rect">
            <a:avLst/>
          </a:prstGeom>
          <a:noFill/>
          <a:ln w="9525">
            <a:noFill/>
            <a:miter lim="800000"/>
            <a:headEnd/>
            <a:tailEnd/>
          </a:ln>
        </p:spPr>
        <p:txBody>
          <a:bodyPr wrap="none">
            <a:spAutoFit/>
          </a:bodyPr>
          <a:lstStyle/>
          <a:p>
            <a:endParaRPr lang="zh-CN" altLang="en-US"/>
          </a:p>
        </p:txBody>
      </p:sp>
      <p:sp>
        <p:nvSpPr>
          <p:cNvPr id="516115" name="Rectangle 21"/>
          <p:cNvSpPr>
            <a:spLocks noChangeArrowheads="1"/>
          </p:cNvSpPr>
          <p:nvPr/>
        </p:nvSpPr>
        <p:spPr bwMode="auto">
          <a:xfrm>
            <a:off x="1790700" y="2667000"/>
            <a:ext cx="736600" cy="0"/>
          </a:xfrm>
          <a:prstGeom prst="rect">
            <a:avLst/>
          </a:prstGeom>
          <a:noFill/>
          <a:ln w="9525">
            <a:noFill/>
            <a:miter lim="800000"/>
            <a:headEnd/>
            <a:tailEnd/>
          </a:ln>
        </p:spPr>
        <p:txBody>
          <a:bodyPr wrap="none">
            <a:spAutoFit/>
          </a:bodyPr>
          <a:lstStyle/>
          <a:p>
            <a:endParaRPr lang="zh-CN" altLang="en-US"/>
          </a:p>
        </p:txBody>
      </p:sp>
      <p:sp>
        <p:nvSpPr>
          <p:cNvPr id="516116" name="Rectangle 22"/>
          <p:cNvSpPr>
            <a:spLocks noChangeArrowheads="1"/>
          </p:cNvSpPr>
          <p:nvPr/>
        </p:nvSpPr>
        <p:spPr bwMode="auto">
          <a:xfrm>
            <a:off x="1790700" y="2667000"/>
            <a:ext cx="898525" cy="0"/>
          </a:xfrm>
          <a:prstGeom prst="rect">
            <a:avLst/>
          </a:prstGeom>
          <a:noFill/>
          <a:ln w="9525">
            <a:noFill/>
            <a:miter lim="800000"/>
            <a:headEnd/>
            <a:tailEnd/>
          </a:ln>
        </p:spPr>
        <p:txBody>
          <a:bodyPr wrap="none">
            <a:spAutoFit/>
          </a:bodyPr>
          <a:lstStyle/>
          <a:p>
            <a:endParaRPr lang="zh-CN" altLang="en-US"/>
          </a:p>
        </p:txBody>
      </p:sp>
      <p:sp>
        <p:nvSpPr>
          <p:cNvPr id="516117" name="Rectangle 23"/>
          <p:cNvSpPr>
            <a:spLocks noChangeArrowheads="1"/>
          </p:cNvSpPr>
          <p:nvPr/>
        </p:nvSpPr>
        <p:spPr bwMode="auto">
          <a:xfrm>
            <a:off x="1790700" y="2667000"/>
            <a:ext cx="889000" cy="0"/>
          </a:xfrm>
          <a:prstGeom prst="rect">
            <a:avLst/>
          </a:prstGeom>
          <a:noFill/>
          <a:ln w="9525">
            <a:noFill/>
            <a:miter lim="800000"/>
            <a:headEnd/>
            <a:tailEnd/>
          </a:ln>
        </p:spPr>
        <p:txBody>
          <a:bodyPr wrap="none">
            <a:spAutoFit/>
          </a:bodyPr>
          <a:lstStyle/>
          <a:p>
            <a:endParaRPr lang="zh-CN" altLang="en-US"/>
          </a:p>
        </p:txBody>
      </p:sp>
      <p:sp>
        <p:nvSpPr>
          <p:cNvPr id="516118" name="Rectangle 24"/>
          <p:cNvSpPr>
            <a:spLocks noChangeArrowheads="1"/>
          </p:cNvSpPr>
          <p:nvPr/>
        </p:nvSpPr>
        <p:spPr bwMode="auto">
          <a:xfrm>
            <a:off x="1790700" y="2667000"/>
            <a:ext cx="604838" cy="0"/>
          </a:xfrm>
          <a:prstGeom prst="rect">
            <a:avLst/>
          </a:prstGeom>
          <a:noFill/>
          <a:ln w="9525">
            <a:noFill/>
            <a:miter lim="800000"/>
            <a:headEnd/>
            <a:tailEnd/>
          </a:ln>
        </p:spPr>
        <p:txBody>
          <a:bodyPr wrap="none">
            <a:spAutoFit/>
          </a:bodyPr>
          <a:lstStyle/>
          <a:p>
            <a:endParaRPr lang="zh-CN" altLang="en-US"/>
          </a:p>
        </p:txBody>
      </p:sp>
      <p:sp>
        <p:nvSpPr>
          <p:cNvPr id="516119" name="Rectangle 25"/>
          <p:cNvSpPr>
            <a:spLocks noChangeArrowheads="1"/>
          </p:cNvSpPr>
          <p:nvPr/>
        </p:nvSpPr>
        <p:spPr bwMode="auto">
          <a:xfrm>
            <a:off x="1790700" y="2667000"/>
            <a:ext cx="854075" cy="0"/>
          </a:xfrm>
          <a:prstGeom prst="rect">
            <a:avLst/>
          </a:prstGeom>
          <a:noFill/>
          <a:ln w="9525">
            <a:noFill/>
            <a:miter lim="800000"/>
            <a:headEnd/>
            <a:tailEnd/>
          </a:ln>
        </p:spPr>
        <p:txBody>
          <a:bodyPr wrap="none">
            <a:spAutoFit/>
          </a:bodyPr>
          <a:lstStyle/>
          <a:p>
            <a:endParaRPr lang="zh-CN" altLang="en-US"/>
          </a:p>
        </p:txBody>
      </p:sp>
      <p:sp>
        <p:nvSpPr>
          <p:cNvPr id="516120" name="Rectangle 26"/>
          <p:cNvSpPr>
            <a:spLocks noChangeArrowheads="1"/>
          </p:cNvSpPr>
          <p:nvPr/>
        </p:nvSpPr>
        <p:spPr bwMode="auto">
          <a:xfrm>
            <a:off x="1790700" y="2667000"/>
            <a:ext cx="915988" cy="0"/>
          </a:xfrm>
          <a:prstGeom prst="rect">
            <a:avLst/>
          </a:prstGeom>
          <a:noFill/>
          <a:ln w="9525">
            <a:noFill/>
            <a:miter lim="800000"/>
            <a:headEnd/>
            <a:tailEnd/>
          </a:ln>
        </p:spPr>
        <p:txBody>
          <a:bodyPr wrap="none">
            <a:spAutoFit/>
          </a:bodyPr>
          <a:lstStyle/>
          <a:p>
            <a:endParaRPr lang="zh-CN" altLang="en-US"/>
          </a:p>
        </p:txBody>
      </p:sp>
      <p:sp>
        <p:nvSpPr>
          <p:cNvPr id="516121" name="Rectangle 27"/>
          <p:cNvSpPr>
            <a:spLocks noChangeArrowheads="1"/>
          </p:cNvSpPr>
          <p:nvPr/>
        </p:nvSpPr>
        <p:spPr bwMode="auto">
          <a:xfrm>
            <a:off x="1790700" y="2667000"/>
            <a:ext cx="736600" cy="0"/>
          </a:xfrm>
          <a:prstGeom prst="rect">
            <a:avLst/>
          </a:prstGeom>
          <a:noFill/>
          <a:ln w="9525">
            <a:noFill/>
            <a:miter lim="800000"/>
            <a:headEnd/>
            <a:tailEnd/>
          </a:ln>
        </p:spPr>
        <p:txBody>
          <a:bodyPr wrap="none">
            <a:spAutoFit/>
          </a:bodyPr>
          <a:lstStyle/>
          <a:p>
            <a:endParaRPr lang="zh-CN" altLang="en-US"/>
          </a:p>
        </p:txBody>
      </p:sp>
      <p:sp>
        <p:nvSpPr>
          <p:cNvPr id="516122" name="Rectangle 28"/>
          <p:cNvSpPr>
            <a:spLocks noChangeArrowheads="1"/>
          </p:cNvSpPr>
          <p:nvPr/>
        </p:nvSpPr>
        <p:spPr bwMode="auto">
          <a:xfrm>
            <a:off x="1790700" y="2667000"/>
            <a:ext cx="898525" cy="0"/>
          </a:xfrm>
          <a:prstGeom prst="rect">
            <a:avLst/>
          </a:prstGeom>
          <a:noFill/>
          <a:ln w="9525">
            <a:noFill/>
            <a:miter lim="800000"/>
            <a:headEnd/>
            <a:tailEnd/>
          </a:ln>
        </p:spPr>
        <p:txBody>
          <a:bodyPr wrap="none">
            <a:spAutoFit/>
          </a:bodyPr>
          <a:lstStyle/>
          <a:p>
            <a:endParaRPr lang="zh-CN" altLang="en-US"/>
          </a:p>
        </p:txBody>
      </p:sp>
      <p:sp>
        <p:nvSpPr>
          <p:cNvPr id="516123" name="Rectangle 29"/>
          <p:cNvSpPr>
            <a:spLocks noChangeArrowheads="1"/>
          </p:cNvSpPr>
          <p:nvPr/>
        </p:nvSpPr>
        <p:spPr bwMode="auto">
          <a:xfrm>
            <a:off x="1790700" y="2667000"/>
            <a:ext cx="889000" cy="0"/>
          </a:xfrm>
          <a:prstGeom prst="rect">
            <a:avLst/>
          </a:prstGeom>
          <a:noFill/>
          <a:ln w="9525">
            <a:noFill/>
            <a:miter lim="800000"/>
            <a:headEnd/>
            <a:tailEnd/>
          </a:ln>
        </p:spPr>
        <p:txBody>
          <a:bodyPr wrap="none">
            <a:spAutoFit/>
          </a:bodyPr>
          <a:lstStyle/>
          <a:p>
            <a:endParaRPr lang="zh-CN" altLang="en-US"/>
          </a:p>
        </p:txBody>
      </p:sp>
      <p:sp>
        <p:nvSpPr>
          <p:cNvPr id="516124" name="Rectangle 30"/>
          <p:cNvSpPr>
            <a:spLocks noChangeArrowheads="1"/>
          </p:cNvSpPr>
          <p:nvPr/>
        </p:nvSpPr>
        <p:spPr bwMode="auto">
          <a:xfrm>
            <a:off x="1790700" y="2667000"/>
            <a:ext cx="604838" cy="0"/>
          </a:xfrm>
          <a:prstGeom prst="rect">
            <a:avLst/>
          </a:prstGeom>
          <a:noFill/>
          <a:ln w="9525">
            <a:noFill/>
            <a:miter lim="800000"/>
            <a:headEnd/>
            <a:tailEnd/>
          </a:ln>
        </p:spPr>
        <p:txBody>
          <a:bodyPr wrap="none">
            <a:spAutoFit/>
          </a:bodyPr>
          <a:lstStyle/>
          <a:p>
            <a:endParaRPr lang="zh-CN" altLang="en-US"/>
          </a:p>
        </p:txBody>
      </p:sp>
      <p:sp>
        <p:nvSpPr>
          <p:cNvPr id="516125" name="Rectangle 31"/>
          <p:cNvSpPr>
            <a:spLocks noChangeArrowheads="1"/>
          </p:cNvSpPr>
          <p:nvPr/>
        </p:nvSpPr>
        <p:spPr bwMode="auto">
          <a:xfrm>
            <a:off x="1790700" y="2667000"/>
            <a:ext cx="854075" cy="0"/>
          </a:xfrm>
          <a:prstGeom prst="rect">
            <a:avLst/>
          </a:prstGeom>
          <a:noFill/>
          <a:ln w="9525">
            <a:noFill/>
            <a:miter lim="800000"/>
            <a:headEnd/>
            <a:tailEnd/>
          </a:ln>
        </p:spPr>
        <p:txBody>
          <a:bodyPr wrap="none">
            <a:spAutoFit/>
          </a:bodyPr>
          <a:lstStyle/>
          <a:p>
            <a:endParaRPr lang="zh-CN" altLang="en-US"/>
          </a:p>
        </p:txBody>
      </p:sp>
      <p:sp>
        <p:nvSpPr>
          <p:cNvPr id="516126" name="Rectangle 32"/>
          <p:cNvSpPr>
            <a:spLocks noChangeArrowheads="1"/>
          </p:cNvSpPr>
          <p:nvPr/>
        </p:nvSpPr>
        <p:spPr bwMode="auto">
          <a:xfrm>
            <a:off x="1790700" y="2667000"/>
            <a:ext cx="915988" cy="0"/>
          </a:xfrm>
          <a:prstGeom prst="rect">
            <a:avLst/>
          </a:prstGeom>
          <a:noFill/>
          <a:ln w="9525">
            <a:noFill/>
            <a:miter lim="800000"/>
            <a:headEnd/>
            <a:tailEnd/>
          </a:ln>
        </p:spPr>
        <p:txBody>
          <a:bodyPr wrap="none">
            <a:spAutoFit/>
          </a:bodyPr>
          <a:lstStyle/>
          <a:p>
            <a:endParaRPr lang="zh-CN" altLang="en-US"/>
          </a:p>
        </p:txBody>
      </p:sp>
      <p:sp>
        <p:nvSpPr>
          <p:cNvPr id="516127" name="Rectangle 33"/>
          <p:cNvSpPr>
            <a:spLocks noChangeArrowheads="1"/>
          </p:cNvSpPr>
          <p:nvPr/>
        </p:nvSpPr>
        <p:spPr bwMode="auto">
          <a:xfrm>
            <a:off x="1790700" y="2667000"/>
            <a:ext cx="736600" cy="0"/>
          </a:xfrm>
          <a:prstGeom prst="rect">
            <a:avLst/>
          </a:prstGeom>
          <a:noFill/>
          <a:ln w="9525">
            <a:noFill/>
            <a:miter lim="800000"/>
            <a:headEnd/>
            <a:tailEnd/>
          </a:ln>
        </p:spPr>
        <p:txBody>
          <a:bodyPr wrap="none">
            <a:spAutoFit/>
          </a:bodyPr>
          <a:lstStyle/>
          <a:p>
            <a:endParaRPr lang="zh-CN" altLang="en-US"/>
          </a:p>
        </p:txBody>
      </p:sp>
      <p:sp>
        <p:nvSpPr>
          <p:cNvPr id="516128" name="Rectangle 34"/>
          <p:cNvSpPr>
            <a:spLocks noChangeArrowheads="1"/>
          </p:cNvSpPr>
          <p:nvPr/>
        </p:nvSpPr>
        <p:spPr bwMode="auto">
          <a:xfrm>
            <a:off x="1790700" y="2667000"/>
            <a:ext cx="898525" cy="0"/>
          </a:xfrm>
          <a:prstGeom prst="rect">
            <a:avLst/>
          </a:prstGeom>
          <a:noFill/>
          <a:ln w="9525">
            <a:noFill/>
            <a:miter lim="800000"/>
            <a:headEnd/>
            <a:tailEnd/>
          </a:ln>
        </p:spPr>
        <p:txBody>
          <a:bodyPr wrap="none">
            <a:spAutoFit/>
          </a:bodyPr>
          <a:lstStyle/>
          <a:p>
            <a:endParaRPr lang="zh-CN" altLang="en-US"/>
          </a:p>
        </p:txBody>
      </p:sp>
      <p:sp>
        <p:nvSpPr>
          <p:cNvPr id="516129" name="Rectangle 35"/>
          <p:cNvSpPr>
            <a:spLocks noChangeArrowheads="1"/>
          </p:cNvSpPr>
          <p:nvPr/>
        </p:nvSpPr>
        <p:spPr bwMode="auto">
          <a:xfrm>
            <a:off x="1790700" y="2667000"/>
            <a:ext cx="889000" cy="0"/>
          </a:xfrm>
          <a:prstGeom prst="rect">
            <a:avLst/>
          </a:prstGeom>
          <a:noFill/>
          <a:ln w="9525">
            <a:noFill/>
            <a:miter lim="800000"/>
            <a:headEnd/>
            <a:tailEnd/>
          </a:ln>
        </p:spPr>
        <p:txBody>
          <a:bodyPr wrap="none">
            <a:spAutoFit/>
          </a:bodyPr>
          <a:lstStyle/>
          <a:p>
            <a:endParaRPr lang="zh-CN" altLang="en-US"/>
          </a:p>
        </p:txBody>
      </p:sp>
      <p:sp>
        <p:nvSpPr>
          <p:cNvPr id="516130" name="Rectangle 36"/>
          <p:cNvSpPr>
            <a:spLocks noChangeArrowheads="1"/>
          </p:cNvSpPr>
          <p:nvPr/>
        </p:nvSpPr>
        <p:spPr bwMode="auto">
          <a:xfrm>
            <a:off x="1790700" y="2667000"/>
            <a:ext cx="604838" cy="0"/>
          </a:xfrm>
          <a:prstGeom prst="rect">
            <a:avLst/>
          </a:prstGeom>
          <a:noFill/>
          <a:ln w="9525">
            <a:noFill/>
            <a:miter lim="800000"/>
            <a:headEnd/>
            <a:tailEnd/>
          </a:ln>
        </p:spPr>
        <p:txBody>
          <a:bodyPr wrap="none">
            <a:spAutoFit/>
          </a:bodyPr>
          <a:lstStyle/>
          <a:p>
            <a:endParaRPr lang="zh-CN" altLang="en-US"/>
          </a:p>
        </p:txBody>
      </p:sp>
      <p:sp>
        <p:nvSpPr>
          <p:cNvPr id="516131" name="Rectangle 37"/>
          <p:cNvSpPr>
            <a:spLocks noChangeArrowheads="1"/>
          </p:cNvSpPr>
          <p:nvPr/>
        </p:nvSpPr>
        <p:spPr bwMode="auto">
          <a:xfrm>
            <a:off x="1790700" y="2667000"/>
            <a:ext cx="854075" cy="0"/>
          </a:xfrm>
          <a:prstGeom prst="rect">
            <a:avLst/>
          </a:prstGeom>
          <a:noFill/>
          <a:ln w="9525">
            <a:noFill/>
            <a:miter lim="800000"/>
            <a:headEnd/>
            <a:tailEnd/>
          </a:ln>
        </p:spPr>
        <p:txBody>
          <a:bodyPr wrap="none">
            <a:spAutoFit/>
          </a:bodyPr>
          <a:lstStyle/>
          <a:p>
            <a:endParaRPr lang="zh-CN" altLang="en-US"/>
          </a:p>
        </p:txBody>
      </p:sp>
      <p:sp>
        <p:nvSpPr>
          <p:cNvPr id="516132" name="Rectangle 38"/>
          <p:cNvSpPr>
            <a:spLocks noChangeArrowheads="1"/>
          </p:cNvSpPr>
          <p:nvPr/>
        </p:nvSpPr>
        <p:spPr bwMode="auto">
          <a:xfrm>
            <a:off x="1790700" y="2667000"/>
            <a:ext cx="915988" cy="0"/>
          </a:xfrm>
          <a:prstGeom prst="rect">
            <a:avLst/>
          </a:prstGeom>
          <a:noFill/>
          <a:ln w="9525">
            <a:noFill/>
            <a:miter lim="800000"/>
            <a:headEnd/>
            <a:tailEnd/>
          </a:ln>
        </p:spPr>
        <p:txBody>
          <a:bodyPr wrap="none">
            <a:spAutoFit/>
          </a:bodyPr>
          <a:lstStyle/>
          <a:p>
            <a:endParaRPr lang="zh-CN" altLang="en-US"/>
          </a:p>
        </p:txBody>
      </p:sp>
      <p:sp>
        <p:nvSpPr>
          <p:cNvPr id="516133" name="Rectangle 39"/>
          <p:cNvSpPr>
            <a:spLocks noChangeArrowheads="1"/>
          </p:cNvSpPr>
          <p:nvPr/>
        </p:nvSpPr>
        <p:spPr bwMode="auto">
          <a:xfrm>
            <a:off x="1790700" y="2667000"/>
            <a:ext cx="736600" cy="0"/>
          </a:xfrm>
          <a:prstGeom prst="rect">
            <a:avLst/>
          </a:prstGeom>
          <a:noFill/>
          <a:ln w="9525">
            <a:noFill/>
            <a:miter lim="800000"/>
            <a:headEnd/>
            <a:tailEnd/>
          </a:ln>
        </p:spPr>
        <p:txBody>
          <a:bodyPr wrap="none">
            <a:spAutoFit/>
          </a:bodyPr>
          <a:lstStyle/>
          <a:p>
            <a:endParaRPr lang="zh-CN" altLang="en-US"/>
          </a:p>
        </p:txBody>
      </p:sp>
      <p:sp>
        <p:nvSpPr>
          <p:cNvPr id="516134" name="Rectangle 40"/>
          <p:cNvSpPr>
            <a:spLocks noChangeArrowheads="1"/>
          </p:cNvSpPr>
          <p:nvPr/>
        </p:nvSpPr>
        <p:spPr bwMode="auto">
          <a:xfrm>
            <a:off x="1790700" y="2667000"/>
            <a:ext cx="898525" cy="0"/>
          </a:xfrm>
          <a:prstGeom prst="rect">
            <a:avLst/>
          </a:prstGeom>
          <a:noFill/>
          <a:ln w="9525">
            <a:noFill/>
            <a:miter lim="800000"/>
            <a:headEnd/>
            <a:tailEnd/>
          </a:ln>
        </p:spPr>
        <p:txBody>
          <a:bodyPr wrap="none">
            <a:spAutoFit/>
          </a:bodyPr>
          <a:lstStyle/>
          <a:p>
            <a:endParaRPr lang="zh-CN" altLang="en-US"/>
          </a:p>
        </p:txBody>
      </p:sp>
      <p:graphicFrame>
        <p:nvGraphicFramePr>
          <p:cNvPr id="265404" name="Group 188"/>
          <p:cNvGraphicFramePr>
            <a:graphicFrameLocks noGrp="1"/>
          </p:cNvGraphicFramePr>
          <p:nvPr/>
        </p:nvGraphicFramePr>
        <p:xfrm>
          <a:off x="611188" y="2997200"/>
          <a:ext cx="7848600" cy="3095625"/>
        </p:xfrm>
        <a:graphic>
          <a:graphicData uri="http://schemas.openxmlformats.org/drawingml/2006/table">
            <a:tbl>
              <a:tblPr/>
              <a:tblGrid>
                <a:gridCol w="1425575"/>
                <a:gridCol w="966787"/>
                <a:gridCol w="1370013"/>
                <a:gridCol w="1468437"/>
                <a:gridCol w="1177925"/>
                <a:gridCol w="1439863"/>
              </a:tblGrid>
              <a:tr h="923925">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endPar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现货资金规模</a:t>
                      </a:r>
                      <a:endParaRPr kumimoji="0" lang="zh-CN" altLang="en-US" sz="16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调仓间隔</a:t>
                      </a:r>
                      <a:endParaRPr kumimoji="0" lang="zh-CN" altLang="en-US" sz="16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股票总收益率（</a:t>
                      </a:r>
                      <a:r>
                        <a:rPr kumimoji="0" lang="en-US" altLang="zh-CN"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a:t>
                      </a: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股票年化收益率（</a:t>
                      </a:r>
                      <a:r>
                        <a:rPr kumimoji="0" lang="en-US" altLang="zh-CN"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a:t>
                      </a: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超额收益率（</a:t>
                      </a:r>
                      <a:r>
                        <a:rPr kumimoji="0" lang="en-US" altLang="zh-CN"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a:t>
                      </a: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超额年化收益率（</a:t>
                      </a:r>
                      <a:r>
                        <a:rPr kumimoji="0" lang="en-US" altLang="zh-CN"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a:t>
                      </a:r>
                      <a:r>
                        <a:rPr kumimoji="0"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43497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亿</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个月</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161.79</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27.20</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134.31</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23.72</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97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亿</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个月</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158.15</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26.76</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123.50</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22.27</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3</a:t>
                      </a:r>
                      <a:r>
                        <a:rPr kumimoji="0" lang="zh-CN" altLang="en-US"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亿</a:t>
                      </a:r>
                      <a:endParaRPr kumimoji="0" lang="zh-CN" altLang="en-US" sz="16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1</a:t>
                      </a:r>
                      <a:r>
                        <a:rPr kumimoji="0" lang="zh-CN" altLang="en-US"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个月</a:t>
                      </a:r>
                      <a:endParaRPr kumimoji="0" lang="zh-CN" altLang="en-US" sz="16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195.01</a:t>
                      </a:r>
                      <a:endParaRPr kumimoji="0" lang="en-US" altLang="zh-CN" sz="16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31.06</a:t>
                      </a:r>
                      <a:endParaRPr kumimoji="0" lang="en-US" altLang="zh-CN" sz="16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160.35</a:t>
                      </a:r>
                      <a:endParaRPr kumimoji="0" lang="en-US" altLang="zh-CN" sz="16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27.03</a:t>
                      </a:r>
                      <a:endParaRPr kumimoji="0" lang="en-US" altLang="zh-CN" sz="1600" b="0" i="0" u="none" strike="noStrike" cap="none" normalizeH="0" baseline="0" smtClean="0">
                        <a:ln>
                          <a:noFill/>
                        </a:ln>
                        <a:solidFill>
                          <a:schemeClr val="tx2"/>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97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亿</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个月</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135.46</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23.87</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100.81</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19.04</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97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亿</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个月</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134.83</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23.79</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100.18</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18.95</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6186" name="Rectangle 92"/>
          <p:cNvSpPr>
            <a:spLocks noChangeArrowheads="1"/>
          </p:cNvSpPr>
          <p:nvPr/>
        </p:nvSpPr>
        <p:spPr bwMode="auto">
          <a:xfrm>
            <a:off x="0" y="2333625"/>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5" name="Rectangle 5"/>
          <p:cNvSpPr>
            <a:spLocks noGrp="1" noRot="1" noChangeArrowheads="1"/>
          </p:cNvSpPr>
          <p:nvPr>
            <p:ph type="title" idx="4294967295"/>
          </p:nvPr>
        </p:nvSpPr>
        <p:spPr/>
        <p:txBody>
          <a:bodyPr/>
          <a:lstStyle/>
          <a:p>
            <a:r>
              <a:rPr lang="zh-CN" altLang="en-US" smtClean="0"/>
              <a:t>资金流模型</a:t>
            </a:r>
          </a:p>
        </p:txBody>
      </p:sp>
      <p:graphicFrame>
        <p:nvGraphicFramePr>
          <p:cNvPr id="563204" name="Object 4"/>
          <p:cNvGraphicFramePr>
            <a:graphicFrameLocks noChangeAspect="1"/>
          </p:cNvGraphicFramePr>
          <p:nvPr>
            <p:ph idx="4294967295"/>
          </p:nvPr>
        </p:nvGraphicFramePr>
        <p:xfrm>
          <a:off x="611188" y="2924175"/>
          <a:ext cx="7777162" cy="3359150"/>
        </p:xfrm>
        <a:graphic>
          <a:graphicData uri="http://schemas.openxmlformats.org/presentationml/2006/ole">
            <p:oleObj spid="_x0000_s563204" name="位图图像" r:id="rId3" imgW="11031490" imgH="4761905" progId="PBrush">
              <p:embed/>
            </p:oleObj>
          </a:graphicData>
        </a:graphic>
      </p:graphicFrame>
      <p:sp>
        <p:nvSpPr>
          <p:cNvPr id="563206" name="Rectangle 7"/>
          <p:cNvSpPr>
            <a:spLocks noChangeArrowheads="1"/>
          </p:cNvSpPr>
          <p:nvPr/>
        </p:nvSpPr>
        <p:spPr bwMode="auto">
          <a:xfrm>
            <a:off x="923925" y="1989138"/>
            <a:ext cx="5551488" cy="366712"/>
          </a:xfrm>
          <a:prstGeom prst="rect">
            <a:avLst/>
          </a:prstGeom>
          <a:noFill/>
          <a:ln w="9525">
            <a:noFill/>
            <a:miter lim="800000"/>
            <a:headEnd/>
            <a:tailEnd/>
          </a:ln>
        </p:spPr>
        <p:txBody>
          <a:bodyPr wrap="none" anchor="ctr">
            <a:spAutoFit/>
          </a:bodyPr>
          <a:lstStyle/>
          <a:p>
            <a:pPr algn="ctr"/>
            <a:r>
              <a:rPr lang="zh-CN" altLang="en-US" b="1"/>
              <a:t>图</a:t>
            </a:r>
            <a:r>
              <a:rPr lang="en-US" altLang="zh-CN" b="1"/>
              <a:t>  </a:t>
            </a:r>
            <a:r>
              <a:rPr lang="zh-CN" altLang="en-US" b="1"/>
              <a:t>资金流模型策略收益率曲线（全市场</a:t>
            </a:r>
            <a:r>
              <a:rPr lang="en-US" altLang="zh-CN" b="1"/>
              <a:t>-3</a:t>
            </a:r>
            <a:r>
              <a:rPr lang="zh-CN" altLang="en-US" b="1"/>
              <a:t>亿</a:t>
            </a:r>
            <a:r>
              <a:rPr lang="en-US" altLang="zh-CN" b="1"/>
              <a:t>-1</a:t>
            </a:r>
            <a:r>
              <a:rPr lang="zh-CN" altLang="en-US" b="1"/>
              <a:t>个月）</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5" name="Rectangle 2"/>
          <p:cNvSpPr>
            <a:spLocks noGrp="1"/>
          </p:cNvSpPr>
          <p:nvPr>
            <p:ph type="title" idx="4294967295"/>
          </p:nvPr>
        </p:nvSpPr>
        <p:spPr>
          <a:xfrm>
            <a:off x="323850" y="260350"/>
            <a:ext cx="8540750" cy="1143000"/>
          </a:xfrm>
        </p:spPr>
        <p:txBody>
          <a:bodyPr/>
          <a:lstStyle/>
          <a:p>
            <a:r>
              <a:rPr lang="zh-CN" altLang="en-US" smtClean="0"/>
              <a:t>动量翻转</a:t>
            </a:r>
          </a:p>
        </p:txBody>
      </p:sp>
      <p:sp>
        <p:nvSpPr>
          <p:cNvPr id="564226" name="Rectangle 3"/>
          <p:cNvSpPr>
            <a:spLocks noGrp="1"/>
          </p:cNvSpPr>
          <p:nvPr>
            <p:ph type="body" idx="4294967295"/>
          </p:nvPr>
        </p:nvSpPr>
        <p:spPr/>
        <p:txBody>
          <a:bodyPr/>
          <a:lstStyle/>
          <a:p>
            <a:r>
              <a:rPr lang="zh-CN" altLang="en-US" smtClean="0"/>
              <a:t>（</a:t>
            </a:r>
            <a:r>
              <a:rPr lang="en-US" altLang="zh-CN" smtClean="0"/>
              <a:t>1</a:t>
            </a:r>
            <a:r>
              <a:rPr lang="zh-CN" altLang="en-US" smtClean="0"/>
              <a:t>）动量策略就是寻找前期</a:t>
            </a:r>
            <a:br>
              <a:rPr lang="zh-CN" altLang="en-US" smtClean="0"/>
            </a:br>
            <a:r>
              <a:rPr lang="zh-CN" altLang="en-US" smtClean="0"/>
              <a:t>强势的股票，判断它将继续强</a:t>
            </a:r>
            <a:br>
              <a:rPr lang="zh-CN" altLang="en-US" smtClean="0"/>
            </a:br>
            <a:r>
              <a:rPr lang="zh-CN" altLang="en-US" smtClean="0"/>
              <a:t>势后买入持有</a:t>
            </a:r>
          </a:p>
          <a:p>
            <a:r>
              <a:rPr lang="zh-CN" altLang="en-US" smtClean="0"/>
              <a:t>（</a:t>
            </a:r>
            <a:r>
              <a:rPr lang="en-US" altLang="zh-CN" smtClean="0"/>
              <a:t>2</a:t>
            </a:r>
            <a:r>
              <a:rPr lang="zh-CN" altLang="en-US" smtClean="0"/>
              <a:t>）反转策略就是寻找前期弱势的股票，判断它将出现逆转后买入持有。 </a:t>
            </a:r>
          </a:p>
          <a:p>
            <a:r>
              <a:rPr lang="zh-CN" altLang="en-US" smtClean="0"/>
              <a:t>行为金融学理论：羊群效应；小公司效应；反应过度与反应不足；动量效应和翻转效应。</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49" name="Rectangle 2"/>
          <p:cNvSpPr>
            <a:spLocks noGrp="1"/>
          </p:cNvSpPr>
          <p:nvPr>
            <p:ph type="title" idx="4294967295"/>
          </p:nvPr>
        </p:nvSpPr>
        <p:spPr/>
        <p:txBody>
          <a:bodyPr/>
          <a:lstStyle/>
          <a:p>
            <a:r>
              <a:rPr lang="zh-CN" altLang="en-US" smtClean="0"/>
              <a:t>动量翻转</a:t>
            </a:r>
          </a:p>
        </p:txBody>
      </p:sp>
      <p:sp>
        <p:nvSpPr>
          <p:cNvPr id="565250" name="Rectangle 3"/>
          <p:cNvSpPr>
            <a:spLocks noGrp="1"/>
          </p:cNvSpPr>
          <p:nvPr>
            <p:ph type="body" idx="4294967295"/>
          </p:nvPr>
        </p:nvSpPr>
        <p:spPr>
          <a:xfrm>
            <a:off x="468313" y="1412875"/>
            <a:ext cx="8207375" cy="4105275"/>
          </a:xfrm>
        </p:spPr>
        <p:txBody>
          <a:bodyPr/>
          <a:lstStyle/>
          <a:p>
            <a:r>
              <a:rPr lang="en-US" altLang="zh-CN" sz="2800" b="1" smtClean="0"/>
              <a:t>1</a:t>
            </a:r>
            <a:r>
              <a:rPr lang="zh-CN" altLang="en-US" sz="2800" b="1" smtClean="0"/>
              <a:t>．动量效应测试</a:t>
            </a:r>
          </a:p>
          <a:p>
            <a:r>
              <a:rPr lang="zh-CN" altLang="en-US" sz="2800" smtClean="0"/>
              <a:t>（</a:t>
            </a:r>
            <a:r>
              <a:rPr lang="en-US" altLang="zh-CN" sz="2800" smtClean="0"/>
              <a:t>1</a:t>
            </a:r>
            <a:r>
              <a:rPr lang="zh-CN" altLang="en-US" sz="2800" smtClean="0"/>
              <a:t>）选择范围：</a:t>
            </a:r>
            <a:r>
              <a:rPr lang="en-US" altLang="zh-CN" sz="2800" smtClean="0"/>
              <a:t>2000</a:t>
            </a:r>
            <a:r>
              <a:rPr lang="zh-CN" altLang="en-US" sz="2800" smtClean="0"/>
              <a:t>年</a:t>
            </a:r>
            <a:r>
              <a:rPr lang="en-US" altLang="zh-CN" sz="2800" smtClean="0"/>
              <a:t>1</a:t>
            </a:r>
            <a:r>
              <a:rPr lang="zh-CN" altLang="en-US" sz="2800" smtClean="0"/>
              <a:t>月</a:t>
            </a:r>
            <a:r>
              <a:rPr lang="en-US" altLang="zh-CN" sz="2800" smtClean="0"/>
              <a:t>1</a:t>
            </a:r>
            <a:r>
              <a:rPr lang="zh-CN" altLang="en-US" sz="2800" smtClean="0"/>
              <a:t>日</a:t>
            </a:r>
            <a:br>
              <a:rPr lang="zh-CN" altLang="en-US" sz="2800" smtClean="0"/>
            </a:br>
            <a:r>
              <a:rPr lang="zh-CN" altLang="en-US" sz="2800" smtClean="0"/>
              <a:t>至</a:t>
            </a:r>
            <a:r>
              <a:rPr lang="en-US" altLang="zh-CN" sz="2800" smtClean="0"/>
              <a:t>2012</a:t>
            </a:r>
            <a:r>
              <a:rPr lang="zh-CN" altLang="en-US" sz="2800" smtClean="0"/>
              <a:t>年</a:t>
            </a:r>
            <a:r>
              <a:rPr lang="en-US" altLang="zh-CN" sz="2800" smtClean="0"/>
              <a:t>6</a:t>
            </a:r>
            <a:r>
              <a:rPr lang="zh-CN" altLang="en-US" sz="2800" smtClean="0"/>
              <a:t>月</a:t>
            </a:r>
            <a:r>
              <a:rPr lang="en-US" altLang="zh-CN" sz="2800" smtClean="0"/>
              <a:t>30</a:t>
            </a:r>
            <a:r>
              <a:rPr lang="zh-CN" altLang="en-US" sz="2800" smtClean="0"/>
              <a:t>日</a:t>
            </a:r>
          </a:p>
          <a:p>
            <a:r>
              <a:rPr lang="zh-CN" altLang="en-US" sz="2800" smtClean="0"/>
              <a:t>（</a:t>
            </a:r>
            <a:r>
              <a:rPr lang="en-US" altLang="zh-CN" sz="2800" smtClean="0"/>
              <a:t>2</a:t>
            </a:r>
            <a:r>
              <a:rPr lang="zh-CN" altLang="en-US" sz="2800" smtClean="0"/>
              <a:t>）股票选择：上证</a:t>
            </a:r>
            <a:r>
              <a:rPr lang="en-US" altLang="zh-CN" sz="2800" smtClean="0"/>
              <a:t>180</a:t>
            </a:r>
            <a:r>
              <a:rPr lang="zh-CN" altLang="en-US" sz="2800" smtClean="0"/>
              <a:t>成分股股票的复权价格数据</a:t>
            </a:r>
          </a:p>
          <a:p>
            <a:r>
              <a:rPr lang="zh-CN" altLang="en-US" sz="2800" smtClean="0"/>
              <a:t>（</a:t>
            </a:r>
            <a:r>
              <a:rPr lang="en-US" altLang="zh-CN" sz="2800" smtClean="0"/>
              <a:t>3</a:t>
            </a:r>
            <a:r>
              <a:rPr lang="zh-CN" altLang="en-US" sz="2800" smtClean="0"/>
              <a:t>）为了避免生存者偏差的影响，加回了目前已经退市或者被并购的股票的历史价格数据，以求尽可能还原测试时点的真实情况。</a:t>
            </a:r>
          </a:p>
          <a:p>
            <a:endParaRPr lang="zh-CN" altLang="en-US" sz="280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3" name="Rectangle 2"/>
          <p:cNvSpPr>
            <a:spLocks noGrp="1"/>
          </p:cNvSpPr>
          <p:nvPr>
            <p:ph type="title" idx="4294967295"/>
          </p:nvPr>
        </p:nvSpPr>
        <p:spPr>
          <a:xfrm>
            <a:off x="323850" y="404813"/>
            <a:ext cx="8540750" cy="771525"/>
          </a:xfrm>
        </p:spPr>
        <p:txBody>
          <a:bodyPr/>
          <a:lstStyle/>
          <a:p>
            <a:r>
              <a:rPr lang="zh-CN" altLang="en-US" smtClean="0"/>
              <a:t>动量翻转</a:t>
            </a:r>
          </a:p>
        </p:txBody>
      </p:sp>
      <p:sp>
        <p:nvSpPr>
          <p:cNvPr id="566274" name="Rectangle 4"/>
          <p:cNvSpPr>
            <a:spLocks noChangeArrowheads="1"/>
          </p:cNvSpPr>
          <p:nvPr/>
        </p:nvSpPr>
        <p:spPr bwMode="auto">
          <a:xfrm>
            <a:off x="1541463" y="1808163"/>
            <a:ext cx="276225" cy="0"/>
          </a:xfrm>
          <a:prstGeom prst="rect">
            <a:avLst/>
          </a:prstGeom>
          <a:noFill/>
          <a:ln w="9525">
            <a:noFill/>
            <a:miter lim="800000"/>
            <a:headEnd/>
            <a:tailEnd/>
          </a:ln>
        </p:spPr>
        <p:txBody>
          <a:bodyPr wrap="none">
            <a:spAutoFit/>
          </a:bodyPr>
          <a:lstStyle/>
          <a:p>
            <a:endParaRPr lang="zh-CN" altLang="en-US"/>
          </a:p>
        </p:txBody>
      </p:sp>
      <p:sp>
        <p:nvSpPr>
          <p:cNvPr id="566275" name="Rectangle 5"/>
          <p:cNvSpPr>
            <a:spLocks noChangeArrowheads="1"/>
          </p:cNvSpPr>
          <p:nvPr/>
        </p:nvSpPr>
        <p:spPr bwMode="auto">
          <a:xfrm>
            <a:off x="1541463" y="1808163"/>
            <a:ext cx="4622800" cy="0"/>
          </a:xfrm>
          <a:prstGeom prst="rect">
            <a:avLst/>
          </a:prstGeom>
          <a:noFill/>
          <a:ln w="9525">
            <a:noFill/>
            <a:miter lim="800000"/>
            <a:headEnd/>
            <a:tailEnd/>
          </a:ln>
        </p:spPr>
        <p:txBody>
          <a:bodyPr wrap="none">
            <a:spAutoFit/>
          </a:bodyPr>
          <a:lstStyle/>
          <a:p>
            <a:endParaRPr lang="zh-CN" altLang="en-US"/>
          </a:p>
        </p:txBody>
      </p:sp>
      <p:sp>
        <p:nvSpPr>
          <p:cNvPr id="566276" name="Rectangle 6"/>
          <p:cNvSpPr>
            <a:spLocks noChangeArrowheads="1"/>
          </p:cNvSpPr>
          <p:nvPr/>
        </p:nvSpPr>
        <p:spPr bwMode="auto">
          <a:xfrm>
            <a:off x="1541463" y="1808163"/>
            <a:ext cx="604837" cy="0"/>
          </a:xfrm>
          <a:prstGeom prst="rect">
            <a:avLst/>
          </a:prstGeom>
          <a:noFill/>
          <a:ln w="9525">
            <a:noFill/>
            <a:miter lim="800000"/>
            <a:headEnd/>
            <a:tailEnd/>
          </a:ln>
        </p:spPr>
        <p:txBody>
          <a:bodyPr wrap="none">
            <a:spAutoFit/>
          </a:bodyPr>
          <a:lstStyle/>
          <a:p>
            <a:endParaRPr lang="zh-CN" altLang="en-US"/>
          </a:p>
        </p:txBody>
      </p:sp>
      <p:sp>
        <p:nvSpPr>
          <p:cNvPr id="566277" name="Rectangle 7"/>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278" name="Rectangle 8"/>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279" name="Rectangle 9"/>
          <p:cNvSpPr>
            <a:spLocks noChangeArrowheads="1"/>
          </p:cNvSpPr>
          <p:nvPr/>
        </p:nvSpPr>
        <p:spPr bwMode="auto">
          <a:xfrm>
            <a:off x="1541463" y="1808163"/>
            <a:ext cx="693737" cy="0"/>
          </a:xfrm>
          <a:prstGeom prst="rect">
            <a:avLst/>
          </a:prstGeom>
          <a:noFill/>
          <a:ln w="9525">
            <a:noFill/>
            <a:miter lim="800000"/>
            <a:headEnd/>
            <a:tailEnd/>
          </a:ln>
        </p:spPr>
        <p:txBody>
          <a:bodyPr wrap="none">
            <a:spAutoFit/>
          </a:bodyPr>
          <a:lstStyle/>
          <a:p>
            <a:endParaRPr lang="zh-CN" altLang="en-US"/>
          </a:p>
        </p:txBody>
      </p:sp>
      <p:sp>
        <p:nvSpPr>
          <p:cNvPr id="566280" name="Rectangle 10"/>
          <p:cNvSpPr>
            <a:spLocks noChangeArrowheads="1"/>
          </p:cNvSpPr>
          <p:nvPr/>
        </p:nvSpPr>
        <p:spPr bwMode="auto">
          <a:xfrm>
            <a:off x="1541463" y="1808163"/>
            <a:ext cx="631825" cy="0"/>
          </a:xfrm>
          <a:prstGeom prst="rect">
            <a:avLst/>
          </a:prstGeom>
          <a:noFill/>
          <a:ln w="9525">
            <a:noFill/>
            <a:miter lim="800000"/>
            <a:headEnd/>
            <a:tailEnd/>
          </a:ln>
        </p:spPr>
        <p:txBody>
          <a:bodyPr wrap="none">
            <a:spAutoFit/>
          </a:bodyPr>
          <a:lstStyle/>
          <a:p>
            <a:endParaRPr lang="zh-CN" altLang="en-US"/>
          </a:p>
        </p:txBody>
      </p:sp>
      <p:sp>
        <p:nvSpPr>
          <p:cNvPr id="566281" name="Rectangle 11"/>
          <p:cNvSpPr>
            <a:spLocks noChangeArrowheads="1"/>
          </p:cNvSpPr>
          <p:nvPr/>
        </p:nvSpPr>
        <p:spPr bwMode="auto">
          <a:xfrm>
            <a:off x="1541463" y="1808163"/>
            <a:ext cx="701675" cy="0"/>
          </a:xfrm>
          <a:prstGeom prst="rect">
            <a:avLst/>
          </a:prstGeom>
          <a:noFill/>
          <a:ln w="9525">
            <a:noFill/>
            <a:miter lim="800000"/>
            <a:headEnd/>
            <a:tailEnd/>
          </a:ln>
        </p:spPr>
        <p:txBody>
          <a:bodyPr wrap="none">
            <a:spAutoFit/>
          </a:bodyPr>
          <a:lstStyle/>
          <a:p>
            <a:endParaRPr lang="zh-CN" altLang="en-US"/>
          </a:p>
        </p:txBody>
      </p:sp>
      <p:sp>
        <p:nvSpPr>
          <p:cNvPr id="566282" name="Rectangle 12"/>
          <p:cNvSpPr>
            <a:spLocks noChangeArrowheads="1"/>
          </p:cNvSpPr>
          <p:nvPr/>
        </p:nvSpPr>
        <p:spPr bwMode="auto">
          <a:xfrm>
            <a:off x="1541463" y="1808163"/>
            <a:ext cx="622300" cy="0"/>
          </a:xfrm>
          <a:prstGeom prst="rect">
            <a:avLst/>
          </a:prstGeom>
          <a:noFill/>
          <a:ln w="9525">
            <a:noFill/>
            <a:miter lim="800000"/>
            <a:headEnd/>
            <a:tailEnd/>
          </a:ln>
        </p:spPr>
        <p:txBody>
          <a:bodyPr wrap="none">
            <a:spAutoFit/>
          </a:bodyPr>
          <a:lstStyle/>
          <a:p>
            <a:endParaRPr lang="zh-CN" altLang="en-US"/>
          </a:p>
        </p:txBody>
      </p:sp>
      <p:sp>
        <p:nvSpPr>
          <p:cNvPr id="566283" name="Rectangle 13"/>
          <p:cNvSpPr>
            <a:spLocks noChangeArrowheads="1"/>
          </p:cNvSpPr>
          <p:nvPr/>
        </p:nvSpPr>
        <p:spPr bwMode="auto">
          <a:xfrm>
            <a:off x="1541463" y="1808163"/>
            <a:ext cx="604837" cy="0"/>
          </a:xfrm>
          <a:prstGeom prst="rect">
            <a:avLst/>
          </a:prstGeom>
          <a:noFill/>
          <a:ln w="9525">
            <a:noFill/>
            <a:miter lim="800000"/>
            <a:headEnd/>
            <a:tailEnd/>
          </a:ln>
        </p:spPr>
        <p:txBody>
          <a:bodyPr wrap="none">
            <a:spAutoFit/>
          </a:bodyPr>
          <a:lstStyle/>
          <a:p>
            <a:endParaRPr lang="zh-CN" altLang="en-US"/>
          </a:p>
        </p:txBody>
      </p:sp>
      <p:sp>
        <p:nvSpPr>
          <p:cNvPr id="566284" name="Rectangle 14"/>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285" name="Rectangle 15"/>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286" name="Rectangle 16"/>
          <p:cNvSpPr>
            <a:spLocks noChangeArrowheads="1"/>
          </p:cNvSpPr>
          <p:nvPr/>
        </p:nvSpPr>
        <p:spPr bwMode="auto">
          <a:xfrm>
            <a:off x="1541463" y="1808163"/>
            <a:ext cx="693737" cy="0"/>
          </a:xfrm>
          <a:prstGeom prst="rect">
            <a:avLst/>
          </a:prstGeom>
          <a:noFill/>
          <a:ln w="9525">
            <a:noFill/>
            <a:miter lim="800000"/>
            <a:headEnd/>
            <a:tailEnd/>
          </a:ln>
        </p:spPr>
        <p:txBody>
          <a:bodyPr wrap="none">
            <a:spAutoFit/>
          </a:bodyPr>
          <a:lstStyle/>
          <a:p>
            <a:endParaRPr lang="zh-CN" altLang="en-US"/>
          </a:p>
        </p:txBody>
      </p:sp>
      <p:sp>
        <p:nvSpPr>
          <p:cNvPr id="566287" name="Rectangle 17"/>
          <p:cNvSpPr>
            <a:spLocks noChangeArrowheads="1"/>
          </p:cNvSpPr>
          <p:nvPr/>
        </p:nvSpPr>
        <p:spPr bwMode="auto">
          <a:xfrm>
            <a:off x="1541463" y="1808163"/>
            <a:ext cx="631825" cy="0"/>
          </a:xfrm>
          <a:prstGeom prst="rect">
            <a:avLst/>
          </a:prstGeom>
          <a:noFill/>
          <a:ln w="9525">
            <a:noFill/>
            <a:miter lim="800000"/>
            <a:headEnd/>
            <a:tailEnd/>
          </a:ln>
        </p:spPr>
        <p:txBody>
          <a:bodyPr wrap="none">
            <a:spAutoFit/>
          </a:bodyPr>
          <a:lstStyle/>
          <a:p>
            <a:endParaRPr lang="zh-CN" altLang="en-US"/>
          </a:p>
        </p:txBody>
      </p:sp>
      <p:sp>
        <p:nvSpPr>
          <p:cNvPr id="566288" name="Rectangle 18"/>
          <p:cNvSpPr>
            <a:spLocks noChangeArrowheads="1"/>
          </p:cNvSpPr>
          <p:nvPr/>
        </p:nvSpPr>
        <p:spPr bwMode="auto">
          <a:xfrm>
            <a:off x="1541463" y="1808163"/>
            <a:ext cx="701675" cy="0"/>
          </a:xfrm>
          <a:prstGeom prst="rect">
            <a:avLst/>
          </a:prstGeom>
          <a:noFill/>
          <a:ln w="9525">
            <a:noFill/>
            <a:miter lim="800000"/>
            <a:headEnd/>
            <a:tailEnd/>
          </a:ln>
        </p:spPr>
        <p:txBody>
          <a:bodyPr wrap="none">
            <a:spAutoFit/>
          </a:bodyPr>
          <a:lstStyle/>
          <a:p>
            <a:endParaRPr lang="zh-CN" altLang="en-US"/>
          </a:p>
        </p:txBody>
      </p:sp>
      <p:sp>
        <p:nvSpPr>
          <p:cNvPr id="566289" name="Rectangle 19"/>
          <p:cNvSpPr>
            <a:spLocks noChangeArrowheads="1"/>
          </p:cNvSpPr>
          <p:nvPr/>
        </p:nvSpPr>
        <p:spPr bwMode="auto">
          <a:xfrm>
            <a:off x="1541463" y="1808163"/>
            <a:ext cx="622300" cy="0"/>
          </a:xfrm>
          <a:prstGeom prst="rect">
            <a:avLst/>
          </a:prstGeom>
          <a:noFill/>
          <a:ln w="9525">
            <a:noFill/>
            <a:miter lim="800000"/>
            <a:headEnd/>
            <a:tailEnd/>
          </a:ln>
        </p:spPr>
        <p:txBody>
          <a:bodyPr wrap="none">
            <a:spAutoFit/>
          </a:bodyPr>
          <a:lstStyle/>
          <a:p>
            <a:endParaRPr lang="zh-CN" altLang="en-US"/>
          </a:p>
        </p:txBody>
      </p:sp>
      <p:sp>
        <p:nvSpPr>
          <p:cNvPr id="566290" name="Rectangle 20"/>
          <p:cNvSpPr>
            <a:spLocks noChangeArrowheads="1"/>
          </p:cNvSpPr>
          <p:nvPr/>
        </p:nvSpPr>
        <p:spPr bwMode="auto">
          <a:xfrm>
            <a:off x="1541463" y="1808163"/>
            <a:ext cx="604837" cy="0"/>
          </a:xfrm>
          <a:prstGeom prst="rect">
            <a:avLst/>
          </a:prstGeom>
          <a:noFill/>
          <a:ln w="9525">
            <a:noFill/>
            <a:miter lim="800000"/>
            <a:headEnd/>
            <a:tailEnd/>
          </a:ln>
        </p:spPr>
        <p:txBody>
          <a:bodyPr wrap="none">
            <a:spAutoFit/>
          </a:bodyPr>
          <a:lstStyle/>
          <a:p>
            <a:endParaRPr lang="zh-CN" altLang="en-US"/>
          </a:p>
        </p:txBody>
      </p:sp>
      <p:sp>
        <p:nvSpPr>
          <p:cNvPr id="566291" name="Rectangle 21"/>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292" name="Rectangle 22"/>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293" name="Rectangle 23"/>
          <p:cNvSpPr>
            <a:spLocks noChangeArrowheads="1"/>
          </p:cNvSpPr>
          <p:nvPr/>
        </p:nvSpPr>
        <p:spPr bwMode="auto">
          <a:xfrm>
            <a:off x="1541463" y="1808163"/>
            <a:ext cx="693737" cy="0"/>
          </a:xfrm>
          <a:prstGeom prst="rect">
            <a:avLst/>
          </a:prstGeom>
          <a:noFill/>
          <a:ln w="9525">
            <a:noFill/>
            <a:miter lim="800000"/>
            <a:headEnd/>
            <a:tailEnd/>
          </a:ln>
        </p:spPr>
        <p:txBody>
          <a:bodyPr wrap="none">
            <a:spAutoFit/>
          </a:bodyPr>
          <a:lstStyle/>
          <a:p>
            <a:endParaRPr lang="zh-CN" altLang="en-US"/>
          </a:p>
        </p:txBody>
      </p:sp>
      <p:sp>
        <p:nvSpPr>
          <p:cNvPr id="566294" name="Rectangle 24"/>
          <p:cNvSpPr>
            <a:spLocks noChangeArrowheads="1"/>
          </p:cNvSpPr>
          <p:nvPr/>
        </p:nvSpPr>
        <p:spPr bwMode="auto">
          <a:xfrm>
            <a:off x="1541463" y="1808163"/>
            <a:ext cx="631825" cy="0"/>
          </a:xfrm>
          <a:prstGeom prst="rect">
            <a:avLst/>
          </a:prstGeom>
          <a:noFill/>
          <a:ln w="9525">
            <a:noFill/>
            <a:miter lim="800000"/>
            <a:headEnd/>
            <a:tailEnd/>
          </a:ln>
        </p:spPr>
        <p:txBody>
          <a:bodyPr wrap="none">
            <a:spAutoFit/>
          </a:bodyPr>
          <a:lstStyle/>
          <a:p>
            <a:endParaRPr lang="zh-CN" altLang="en-US"/>
          </a:p>
        </p:txBody>
      </p:sp>
      <p:sp>
        <p:nvSpPr>
          <p:cNvPr id="566295" name="Rectangle 25"/>
          <p:cNvSpPr>
            <a:spLocks noChangeArrowheads="1"/>
          </p:cNvSpPr>
          <p:nvPr/>
        </p:nvSpPr>
        <p:spPr bwMode="auto">
          <a:xfrm>
            <a:off x="1541463" y="1808163"/>
            <a:ext cx="701675" cy="0"/>
          </a:xfrm>
          <a:prstGeom prst="rect">
            <a:avLst/>
          </a:prstGeom>
          <a:noFill/>
          <a:ln w="9525">
            <a:noFill/>
            <a:miter lim="800000"/>
            <a:headEnd/>
            <a:tailEnd/>
          </a:ln>
        </p:spPr>
        <p:txBody>
          <a:bodyPr wrap="none">
            <a:spAutoFit/>
          </a:bodyPr>
          <a:lstStyle/>
          <a:p>
            <a:endParaRPr lang="zh-CN" altLang="en-US"/>
          </a:p>
        </p:txBody>
      </p:sp>
      <p:sp>
        <p:nvSpPr>
          <p:cNvPr id="566296" name="Rectangle 26"/>
          <p:cNvSpPr>
            <a:spLocks noChangeArrowheads="1"/>
          </p:cNvSpPr>
          <p:nvPr/>
        </p:nvSpPr>
        <p:spPr bwMode="auto">
          <a:xfrm>
            <a:off x="1541463" y="1808163"/>
            <a:ext cx="622300" cy="0"/>
          </a:xfrm>
          <a:prstGeom prst="rect">
            <a:avLst/>
          </a:prstGeom>
          <a:noFill/>
          <a:ln w="9525">
            <a:noFill/>
            <a:miter lim="800000"/>
            <a:headEnd/>
            <a:tailEnd/>
          </a:ln>
        </p:spPr>
        <p:txBody>
          <a:bodyPr wrap="none">
            <a:spAutoFit/>
          </a:bodyPr>
          <a:lstStyle/>
          <a:p>
            <a:endParaRPr lang="zh-CN" altLang="en-US"/>
          </a:p>
        </p:txBody>
      </p:sp>
      <p:sp>
        <p:nvSpPr>
          <p:cNvPr id="566297" name="Rectangle 27"/>
          <p:cNvSpPr>
            <a:spLocks noChangeArrowheads="1"/>
          </p:cNvSpPr>
          <p:nvPr/>
        </p:nvSpPr>
        <p:spPr bwMode="auto">
          <a:xfrm>
            <a:off x="1541463" y="1808163"/>
            <a:ext cx="604837" cy="0"/>
          </a:xfrm>
          <a:prstGeom prst="rect">
            <a:avLst/>
          </a:prstGeom>
          <a:noFill/>
          <a:ln w="9525">
            <a:noFill/>
            <a:miter lim="800000"/>
            <a:headEnd/>
            <a:tailEnd/>
          </a:ln>
        </p:spPr>
        <p:txBody>
          <a:bodyPr wrap="none">
            <a:spAutoFit/>
          </a:bodyPr>
          <a:lstStyle/>
          <a:p>
            <a:endParaRPr lang="zh-CN" altLang="en-US"/>
          </a:p>
        </p:txBody>
      </p:sp>
      <p:sp>
        <p:nvSpPr>
          <p:cNvPr id="566298" name="Rectangle 28"/>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299" name="Rectangle 29"/>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300" name="Rectangle 30"/>
          <p:cNvSpPr>
            <a:spLocks noChangeArrowheads="1"/>
          </p:cNvSpPr>
          <p:nvPr/>
        </p:nvSpPr>
        <p:spPr bwMode="auto">
          <a:xfrm>
            <a:off x="1541463" y="1808163"/>
            <a:ext cx="693737" cy="0"/>
          </a:xfrm>
          <a:prstGeom prst="rect">
            <a:avLst/>
          </a:prstGeom>
          <a:noFill/>
          <a:ln w="9525">
            <a:noFill/>
            <a:miter lim="800000"/>
            <a:headEnd/>
            <a:tailEnd/>
          </a:ln>
        </p:spPr>
        <p:txBody>
          <a:bodyPr wrap="none">
            <a:spAutoFit/>
          </a:bodyPr>
          <a:lstStyle/>
          <a:p>
            <a:endParaRPr lang="zh-CN" altLang="en-US"/>
          </a:p>
        </p:txBody>
      </p:sp>
      <p:sp>
        <p:nvSpPr>
          <p:cNvPr id="566301" name="Rectangle 31"/>
          <p:cNvSpPr>
            <a:spLocks noChangeArrowheads="1"/>
          </p:cNvSpPr>
          <p:nvPr/>
        </p:nvSpPr>
        <p:spPr bwMode="auto">
          <a:xfrm>
            <a:off x="1541463" y="1808163"/>
            <a:ext cx="631825" cy="0"/>
          </a:xfrm>
          <a:prstGeom prst="rect">
            <a:avLst/>
          </a:prstGeom>
          <a:noFill/>
          <a:ln w="9525">
            <a:noFill/>
            <a:miter lim="800000"/>
            <a:headEnd/>
            <a:tailEnd/>
          </a:ln>
        </p:spPr>
        <p:txBody>
          <a:bodyPr wrap="none">
            <a:spAutoFit/>
          </a:bodyPr>
          <a:lstStyle/>
          <a:p>
            <a:endParaRPr lang="zh-CN" altLang="en-US"/>
          </a:p>
        </p:txBody>
      </p:sp>
      <p:sp>
        <p:nvSpPr>
          <p:cNvPr id="566302" name="Rectangle 32"/>
          <p:cNvSpPr>
            <a:spLocks noChangeArrowheads="1"/>
          </p:cNvSpPr>
          <p:nvPr/>
        </p:nvSpPr>
        <p:spPr bwMode="auto">
          <a:xfrm>
            <a:off x="1541463" y="1808163"/>
            <a:ext cx="701675" cy="0"/>
          </a:xfrm>
          <a:prstGeom prst="rect">
            <a:avLst/>
          </a:prstGeom>
          <a:noFill/>
          <a:ln w="9525">
            <a:noFill/>
            <a:miter lim="800000"/>
            <a:headEnd/>
            <a:tailEnd/>
          </a:ln>
        </p:spPr>
        <p:txBody>
          <a:bodyPr wrap="none">
            <a:spAutoFit/>
          </a:bodyPr>
          <a:lstStyle/>
          <a:p>
            <a:endParaRPr lang="zh-CN" altLang="en-US"/>
          </a:p>
        </p:txBody>
      </p:sp>
      <p:sp>
        <p:nvSpPr>
          <p:cNvPr id="566303" name="Rectangle 33"/>
          <p:cNvSpPr>
            <a:spLocks noChangeArrowheads="1"/>
          </p:cNvSpPr>
          <p:nvPr/>
        </p:nvSpPr>
        <p:spPr bwMode="auto">
          <a:xfrm>
            <a:off x="1541463" y="1808163"/>
            <a:ext cx="622300" cy="0"/>
          </a:xfrm>
          <a:prstGeom prst="rect">
            <a:avLst/>
          </a:prstGeom>
          <a:noFill/>
          <a:ln w="9525">
            <a:noFill/>
            <a:miter lim="800000"/>
            <a:headEnd/>
            <a:tailEnd/>
          </a:ln>
        </p:spPr>
        <p:txBody>
          <a:bodyPr wrap="none">
            <a:spAutoFit/>
          </a:bodyPr>
          <a:lstStyle/>
          <a:p>
            <a:endParaRPr lang="zh-CN" altLang="en-US"/>
          </a:p>
        </p:txBody>
      </p:sp>
      <p:sp>
        <p:nvSpPr>
          <p:cNvPr id="566304" name="Rectangle 34"/>
          <p:cNvSpPr>
            <a:spLocks noChangeArrowheads="1"/>
          </p:cNvSpPr>
          <p:nvPr/>
        </p:nvSpPr>
        <p:spPr bwMode="auto">
          <a:xfrm>
            <a:off x="1541463" y="1808163"/>
            <a:ext cx="604837" cy="0"/>
          </a:xfrm>
          <a:prstGeom prst="rect">
            <a:avLst/>
          </a:prstGeom>
          <a:noFill/>
          <a:ln w="9525">
            <a:noFill/>
            <a:miter lim="800000"/>
            <a:headEnd/>
            <a:tailEnd/>
          </a:ln>
        </p:spPr>
        <p:txBody>
          <a:bodyPr wrap="none">
            <a:spAutoFit/>
          </a:bodyPr>
          <a:lstStyle/>
          <a:p>
            <a:endParaRPr lang="zh-CN" altLang="en-US"/>
          </a:p>
        </p:txBody>
      </p:sp>
      <p:sp>
        <p:nvSpPr>
          <p:cNvPr id="566305" name="Rectangle 35"/>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306" name="Rectangle 36"/>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307" name="Rectangle 37"/>
          <p:cNvSpPr>
            <a:spLocks noChangeArrowheads="1"/>
          </p:cNvSpPr>
          <p:nvPr/>
        </p:nvSpPr>
        <p:spPr bwMode="auto">
          <a:xfrm>
            <a:off x="1541463" y="1808163"/>
            <a:ext cx="693737" cy="0"/>
          </a:xfrm>
          <a:prstGeom prst="rect">
            <a:avLst/>
          </a:prstGeom>
          <a:noFill/>
          <a:ln w="9525">
            <a:noFill/>
            <a:miter lim="800000"/>
            <a:headEnd/>
            <a:tailEnd/>
          </a:ln>
        </p:spPr>
        <p:txBody>
          <a:bodyPr wrap="none">
            <a:spAutoFit/>
          </a:bodyPr>
          <a:lstStyle/>
          <a:p>
            <a:endParaRPr lang="zh-CN" altLang="en-US"/>
          </a:p>
        </p:txBody>
      </p:sp>
      <p:sp>
        <p:nvSpPr>
          <p:cNvPr id="566308" name="Rectangle 38"/>
          <p:cNvSpPr>
            <a:spLocks noChangeArrowheads="1"/>
          </p:cNvSpPr>
          <p:nvPr/>
        </p:nvSpPr>
        <p:spPr bwMode="auto">
          <a:xfrm>
            <a:off x="1541463" y="1808163"/>
            <a:ext cx="631825" cy="0"/>
          </a:xfrm>
          <a:prstGeom prst="rect">
            <a:avLst/>
          </a:prstGeom>
          <a:noFill/>
          <a:ln w="9525">
            <a:noFill/>
            <a:miter lim="800000"/>
            <a:headEnd/>
            <a:tailEnd/>
          </a:ln>
        </p:spPr>
        <p:txBody>
          <a:bodyPr wrap="none">
            <a:spAutoFit/>
          </a:bodyPr>
          <a:lstStyle/>
          <a:p>
            <a:endParaRPr lang="zh-CN" altLang="en-US"/>
          </a:p>
        </p:txBody>
      </p:sp>
      <p:sp>
        <p:nvSpPr>
          <p:cNvPr id="566309" name="Rectangle 39"/>
          <p:cNvSpPr>
            <a:spLocks noChangeArrowheads="1"/>
          </p:cNvSpPr>
          <p:nvPr/>
        </p:nvSpPr>
        <p:spPr bwMode="auto">
          <a:xfrm>
            <a:off x="1541463" y="1808163"/>
            <a:ext cx="701675" cy="0"/>
          </a:xfrm>
          <a:prstGeom prst="rect">
            <a:avLst/>
          </a:prstGeom>
          <a:noFill/>
          <a:ln w="9525">
            <a:noFill/>
            <a:miter lim="800000"/>
            <a:headEnd/>
            <a:tailEnd/>
          </a:ln>
        </p:spPr>
        <p:txBody>
          <a:bodyPr wrap="none">
            <a:spAutoFit/>
          </a:bodyPr>
          <a:lstStyle/>
          <a:p>
            <a:endParaRPr lang="zh-CN" altLang="en-US"/>
          </a:p>
        </p:txBody>
      </p:sp>
      <p:sp>
        <p:nvSpPr>
          <p:cNvPr id="566310" name="Rectangle 40"/>
          <p:cNvSpPr>
            <a:spLocks noChangeArrowheads="1"/>
          </p:cNvSpPr>
          <p:nvPr/>
        </p:nvSpPr>
        <p:spPr bwMode="auto">
          <a:xfrm>
            <a:off x="1541463" y="1808163"/>
            <a:ext cx="622300" cy="0"/>
          </a:xfrm>
          <a:prstGeom prst="rect">
            <a:avLst/>
          </a:prstGeom>
          <a:noFill/>
          <a:ln w="9525">
            <a:noFill/>
            <a:miter lim="800000"/>
            <a:headEnd/>
            <a:tailEnd/>
          </a:ln>
        </p:spPr>
        <p:txBody>
          <a:bodyPr wrap="none">
            <a:spAutoFit/>
          </a:bodyPr>
          <a:lstStyle/>
          <a:p>
            <a:endParaRPr lang="zh-CN" altLang="en-US"/>
          </a:p>
        </p:txBody>
      </p:sp>
      <p:sp>
        <p:nvSpPr>
          <p:cNvPr id="566311" name="Rectangle 41"/>
          <p:cNvSpPr>
            <a:spLocks noChangeArrowheads="1"/>
          </p:cNvSpPr>
          <p:nvPr/>
        </p:nvSpPr>
        <p:spPr bwMode="auto">
          <a:xfrm>
            <a:off x="1541463" y="1808163"/>
            <a:ext cx="604837" cy="0"/>
          </a:xfrm>
          <a:prstGeom prst="rect">
            <a:avLst/>
          </a:prstGeom>
          <a:noFill/>
          <a:ln w="9525">
            <a:noFill/>
            <a:miter lim="800000"/>
            <a:headEnd/>
            <a:tailEnd/>
          </a:ln>
        </p:spPr>
        <p:txBody>
          <a:bodyPr wrap="none">
            <a:spAutoFit/>
          </a:bodyPr>
          <a:lstStyle/>
          <a:p>
            <a:endParaRPr lang="zh-CN" altLang="en-US"/>
          </a:p>
        </p:txBody>
      </p:sp>
      <p:sp>
        <p:nvSpPr>
          <p:cNvPr id="566312" name="Rectangle 42"/>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313" name="Rectangle 43"/>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314" name="Rectangle 44"/>
          <p:cNvSpPr>
            <a:spLocks noChangeArrowheads="1"/>
          </p:cNvSpPr>
          <p:nvPr/>
        </p:nvSpPr>
        <p:spPr bwMode="auto">
          <a:xfrm>
            <a:off x="1541463" y="1808163"/>
            <a:ext cx="693737" cy="0"/>
          </a:xfrm>
          <a:prstGeom prst="rect">
            <a:avLst/>
          </a:prstGeom>
          <a:noFill/>
          <a:ln w="9525">
            <a:noFill/>
            <a:miter lim="800000"/>
            <a:headEnd/>
            <a:tailEnd/>
          </a:ln>
        </p:spPr>
        <p:txBody>
          <a:bodyPr wrap="none">
            <a:spAutoFit/>
          </a:bodyPr>
          <a:lstStyle/>
          <a:p>
            <a:endParaRPr lang="zh-CN" altLang="en-US"/>
          </a:p>
        </p:txBody>
      </p:sp>
      <p:sp>
        <p:nvSpPr>
          <p:cNvPr id="566315" name="Rectangle 45"/>
          <p:cNvSpPr>
            <a:spLocks noChangeArrowheads="1"/>
          </p:cNvSpPr>
          <p:nvPr/>
        </p:nvSpPr>
        <p:spPr bwMode="auto">
          <a:xfrm>
            <a:off x="1541463" y="1808163"/>
            <a:ext cx="631825" cy="0"/>
          </a:xfrm>
          <a:prstGeom prst="rect">
            <a:avLst/>
          </a:prstGeom>
          <a:noFill/>
          <a:ln w="9525">
            <a:noFill/>
            <a:miter lim="800000"/>
            <a:headEnd/>
            <a:tailEnd/>
          </a:ln>
        </p:spPr>
        <p:txBody>
          <a:bodyPr wrap="none">
            <a:spAutoFit/>
          </a:bodyPr>
          <a:lstStyle/>
          <a:p>
            <a:endParaRPr lang="zh-CN" altLang="en-US"/>
          </a:p>
        </p:txBody>
      </p:sp>
      <p:sp>
        <p:nvSpPr>
          <p:cNvPr id="566316" name="Rectangle 46"/>
          <p:cNvSpPr>
            <a:spLocks noChangeArrowheads="1"/>
          </p:cNvSpPr>
          <p:nvPr/>
        </p:nvSpPr>
        <p:spPr bwMode="auto">
          <a:xfrm>
            <a:off x="1541463" y="1808163"/>
            <a:ext cx="701675" cy="0"/>
          </a:xfrm>
          <a:prstGeom prst="rect">
            <a:avLst/>
          </a:prstGeom>
          <a:noFill/>
          <a:ln w="9525">
            <a:noFill/>
            <a:miter lim="800000"/>
            <a:headEnd/>
            <a:tailEnd/>
          </a:ln>
        </p:spPr>
        <p:txBody>
          <a:bodyPr wrap="none">
            <a:spAutoFit/>
          </a:bodyPr>
          <a:lstStyle/>
          <a:p>
            <a:endParaRPr lang="zh-CN" altLang="en-US"/>
          </a:p>
        </p:txBody>
      </p:sp>
      <p:sp>
        <p:nvSpPr>
          <p:cNvPr id="566317" name="Rectangle 47"/>
          <p:cNvSpPr>
            <a:spLocks noChangeArrowheads="1"/>
          </p:cNvSpPr>
          <p:nvPr/>
        </p:nvSpPr>
        <p:spPr bwMode="auto">
          <a:xfrm>
            <a:off x="1541463" y="1808163"/>
            <a:ext cx="622300" cy="0"/>
          </a:xfrm>
          <a:prstGeom prst="rect">
            <a:avLst/>
          </a:prstGeom>
          <a:noFill/>
          <a:ln w="9525">
            <a:noFill/>
            <a:miter lim="800000"/>
            <a:headEnd/>
            <a:tailEnd/>
          </a:ln>
        </p:spPr>
        <p:txBody>
          <a:bodyPr wrap="none">
            <a:spAutoFit/>
          </a:bodyPr>
          <a:lstStyle/>
          <a:p>
            <a:endParaRPr lang="zh-CN" altLang="en-US"/>
          </a:p>
        </p:txBody>
      </p:sp>
      <p:sp>
        <p:nvSpPr>
          <p:cNvPr id="566318" name="Rectangle 48"/>
          <p:cNvSpPr>
            <a:spLocks noChangeArrowheads="1"/>
          </p:cNvSpPr>
          <p:nvPr/>
        </p:nvSpPr>
        <p:spPr bwMode="auto">
          <a:xfrm>
            <a:off x="1541463" y="1808163"/>
            <a:ext cx="604837" cy="0"/>
          </a:xfrm>
          <a:prstGeom prst="rect">
            <a:avLst/>
          </a:prstGeom>
          <a:noFill/>
          <a:ln w="9525">
            <a:noFill/>
            <a:miter lim="800000"/>
            <a:headEnd/>
            <a:tailEnd/>
          </a:ln>
        </p:spPr>
        <p:txBody>
          <a:bodyPr wrap="none">
            <a:spAutoFit/>
          </a:bodyPr>
          <a:lstStyle/>
          <a:p>
            <a:endParaRPr lang="zh-CN" altLang="en-US"/>
          </a:p>
        </p:txBody>
      </p:sp>
      <p:sp>
        <p:nvSpPr>
          <p:cNvPr id="566319" name="Rectangle 49"/>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320" name="Rectangle 50"/>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321" name="Rectangle 51"/>
          <p:cNvSpPr>
            <a:spLocks noChangeArrowheads="1"/>
          </p:cNvSpPr>
          <p:nvPr/>
        </p:nvSpPr>
        <p:spPr bwMode="auto">
          <a:xfrm>
            <a:off x="1541463" y="1808163"/>
            <a:ext cx="693737" cy="0"/>
          </a:xfrm>
          <a:prstGeom prst="rect">
            <a:avLst/>
          </a:prstGeom>
          <a:noFill/>
          <a:ln w="9525">
            <a:noFill/>
            <a:miter lim="800000"/>
            <a:headEnd/>
            <a:tailEnd/>
          </a:ln>
        </p:spPr>
        <p:txBody>
          <a:bodyPr wrap="none">
            <a:spAutoFit/>
          </a:bodyPr>
          <a:lstStyle/>
          <a:p>
            <a:endParaRPr lang="zh-CN" altLang="en-US"/>
          </a:p>
        </p:txBody>
      </p:sp>
      <p:sp>
        <p:nvSpPr>
          <p:cNvPr id="566322" name="Rectangle 52"/>
          <p:cNvSpPr>
            <a:spLocks noChangeArrowheads="1"/>
          </p:cNvSpPr>
          <p:nvPr/>
        </p:nvSpPr>
        <p:spPr bwMode="auto">
          <a:xfrm>
            <a:off x="1541463" y="1808163"/>
            <a:ext cx="631825" cy="0"/>
          </a:xfrm>
          <a:prstGeom prst="rect">
            <a:avLst/>
          </a:prstGeom>
          <a:noFill/>
          <a:ln w="9525">
            <a:noFill/>
            <a:miter lim="800000"/>
            <a:headEnd/>
            <a:tailEnd/>
          </a:ln>
        </p:spPr>
        <p:txBody>
          <a:bodyPr wrap="none">
            <a:spAutoFit/>
          </a:bodyPr>
          <a:lstStyle/>
          <a:p>
            <a:endParaRPr lang="zh-CN" altLang="en-US"/>
          </a:p>
        </p:txBody>
      </p:sp>
      <p:sp>
        <p:nvSpPr>
          <p:cNvPr id="566323" name="Rectangle 53"/>
          <p:cNvSpPr>
            <a:spLocks noChangeArrowheads="1"/>
          </p:cNvSpPr>
          <p:nvPr/>
        </p:nvSpPr>
        <p:spPr bwMode="auto">
          <a:xfrm>
            <a:off x="1541463" y="1808163"/>
            <a:ext cx="701675" cy="0"/>
          </a:xfrm>
          <a:prstGeom prst="rect">
            <a:avLst/>
          </a:prstGeom>
          <a:noFill/>
          <a:ln w="9525">
            <a:noFill/>
            <a:miter lim="800000"/>
            <a:headEnd/>
            <a:tailEnd/>
          </a:ln>
        </p:spPr>
        <p:txBody>
          <a:bodyPr wrap="none">
            <a:spAutoFit/>
          </a:bodyPr>
          <a:lstStyle/>
          <a:p>
            <a:endParaRPr lang="zh-CN" altLang="en-US"/>
          </a:p>
        </p:txBody>
      </p:sp>
      <p:sp>
        <p:nvSpPr>
          <p:cNvPr id="566324" name="Rectangle 54"/>
          <p:cNvSpPr>
            <a:spLocks noChangeArrowheads="1"/>
          </p:cNvSpPr>
          <p:nvPr/>
        </p:nvSpPr>
        <p:spPr bwMode="auto">
          <a:xfrm>
            <a:off x="1541463" y="1808163"/>
            <a:ext cx="622300" cy="0"/>
          </a:xfrm>
          <a:prstGeom prst="rect">
            <a:avLst/>
          </a:prstGeom>
          <a:noFill/>
          <a:ln w="9525">
            <a:noFill/>
            <a:miter lim="800000"/>
            <a:headEnd/>
            <a:tailEnd/>
          </a:ln>
        </p:spPr>
        <p:txBody>
          <a:bodyPr wrap="none">
            <a:spAutoFit/>
          </a:bodyPr>
          <a:lstStyle/>
          <a:p>
            <a:endParaRPr lang="zh-CN" altLang="en-US"/>
          </a:p>
        </p:txBody>
      </p:sp>
      <p:sp>
        <p:nvSpPr>
          <p:cNvPr id="566325" name="Rectangle 55"/>
          <p:cNvSpPr>
            <a:spLocks noChangeArrowheads="1"/>
          </p:cNvSpPr>
          <p:nvPr/>
        </p:nvSpPr>
        <p:spPr bwMode="auto">
          <a:xfrm>
            <a:off x="1541463" y="1808163"/>
            <a:ext cx="604837" cy="0"/>
          </a:xfrm>
          <a:prstGeom prst="rect">
            <a:avLst/>
          </a:prstGeom>
          <a:noFill/>
          <a:ln w="9525">
            <a:noFill/>
            <a:miter lim="800000"/>
            <a:headEnd/>
            <a:tailEnd/>
          </a:ln>
        </p:spPr>
        <p:txBody>
          <a:bodyPr wrap="none">
            <a:spAutoFit/>
          </a:bodyPr>
          <a:lstStyle/>
          <a:p>
            <a:endParaRPr lang="zh-CN" altLang="en-US"/>
          </a:p>
        </p:txBody>
      </p:sp>
      <p:sp>
        <p:nvSpPr>
          <p:cNvPr id="566326" name="Rectangle 56"/>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327" name="Rectangle 57"/>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328" name="Rectangle 58"/>
          <p:cNvSpPr>
            <a:spLocks noChangeArrowheads="1"/>
          </p:cNvSpPr>
          <p:nvPr/>
        </p:nvSpPr>
        <p:spPr bwMode="auto">
          <a:xfrm>
            <a:off x="1541463" y="1808163"/>
            <a:ext cx="693737" cy="0"/>
          </a:xfrm>
          <a:prstGeom prst="rect">
            <a:avLst/>
          </a:prstGeom>
          <a:noFill/>
          <a:ln w="9525">
            <a:noFill/>
            <a:miter lim="800000"/>
            <a:headEnd/>
            <a:tailEnd/>
          </a:ln>
        </p:spPr>
        <p:txBody>
          <a:bodyPr wrap="none">
            <a:spAutoFit/>
          </a:bodyPr>
          <a:lstStyle/>
          <a:p>
            <a:endParaRPr lang="zh-CN" altLang="en-US"/>
          </a:p>
        </p:txBody>
      </p:sp>
      <p:sp>
        <p:nvSpPr>
          <p:cNvPr id="566329" name="Rectangle 59"/>
          <p:cNvSpPr>
            <a:spLocks noChangeArrowheads="1"/>
          </p:cNvSpPr>
          <p:nvPr/>
        </p:nvSpPr>
        <p:spPr bwMode="auto">
          <a:xfrm>
            <a:off x="1541463" y="1808163"/>
            <a:ext cx="631825" cy="0"/>
          </a:xfrm>
          <a:prstGeom prst="rect">
            <a:avLst/>
          </a:prstGeom>
          <a:noFill/>
          <a:ln w="9525">
            <a:noFill/>
            <a:miter lim="800000"/>
            <a:headEnd/>
            <a:tailEnd/>
          </a:ln>
        </p:spPr>
        <p:txBody>
          <a:bodyPr wrap="none">
            <a:spAutoFit/>
          </a:bodyPr>
          <a:lstStyle/>
          <a:p>
            <a:endParaRPr lang="zh-CN" altLang="en-US"/>
          </a:p>
        </p:txBody>
      </p:sp>
      <p:sp>
        <p:nvSpPr>
          <p:cNvPr id="566330" name="Rectangle 60"/>
          <p:cNvSpPr>
            <a:spLocks noChangeArrowheads="1"/>
          </p:cNvSpPr>
          <p:nvPr/>
        </p:nvSpPr>
        <p:spPr bwMode="auto">
          <a:xfrm>
            <a:off x="1541463" y="1808163"/>
            <a:ext cx="701675" cy="0"/>
          </a:xfrm>
          <a:prstGeom prst="rect">
            <a:avLst/>
          </a:prstGeom>
          <a:noFill/>
          <a:ln w="9525">
            <a:noFill/>
            <a:miter lim="800000"/>
            <a:headEnd/>
            <a:tailEnd/>
          </a:ln>
        </p:spPr>
        <p:txBody>
          <a:bodyPr wrap="none">
            <a:spAutoFit/>
          </a:bodyPr>
          <a:lstStyle/>
          <a:p>
            <a:endParaRPr lang="zh-CN" altLang="en-US"/>
          </a:p>
        </p:txBody>
      </p:sp>
      <p:sp>
        <p:nvSpPr>
          <p:cNvPr id="566331" name="Rectangle 61"/>
          <p:cNvSpPr>
            <a:spLocks noChangeArrowheads="1"/>
          </p:cNvSpPr>
          <p:nvPr/>
        </p:nvSpPr>
        <p:spPr bwMode="auto">
          <a:xfrm>
            <a:off x="1541463" y="1808163"/>
            <a:ext cx="622300" cy="0"/>
          </a:xfrm>
          <a:prstGeom prst="rect">
            <a:avLst/>
          </a:prstGeom>
          <a:noFill/>
          <a:ln w="9525">
            <a:noFill/>
            <a:miter lim="800000"/>
            <a:headEnd/>
            <a:tailEnd/>
          </a:ln>
        </p:spPr>
        <p:txBody>
          <a:bodyPr wrap="none">
            <a:spAutoFit/>
          </a:bodyPr>
          <a:lstStyle/>
          <a:p>
            <a:endParaRPr lang="zh-CN" altLang="en-US"/>
          </a:p>
        </p:txBody>
      </p:sp>
      <p:sp>
        <p:nvSpPr>
          <p:cNvPr id="566332" name="Rectangle 62"/>
          <p:cNvSpPr>
            <a:spLocks noChangeArrowheads="1"/>
          </p:cNvSpPr>
          <p:nvPr/>
        </p:nvSpPr>
        <p:spPr bwMode="auto">
          <a:xfrm>
            <a:off x="1541463" y="1808163"/>
            <a:ext cx="604837" cy="0"/>
          </a:xfrm>
          <a:prstGeom prst="rect">
            <a:avLst/>
          </a:prstGeom>
          <a:noFill/>
          <a:ln w="9525">
            <a:noFill/>
            <a:miter lim="800000"/>
            <a:headEnd/>
            <a:tailEnd/>
          </a:ln>
        </p:spPr>
        <p:txBody>
          <a:bodyPr wrap="none">
            <a:spAutoFit/>
          </a:bodyPr>
          <a:lstStyle/>
          <a:p>
            <a:endParaRPr lang="zh-CN" altLang="en-US"/>
          </a:p>
        </p:txBody>
      </p:sp>
      <p:sp>
        <p:nvSpPr>
          <p:cNvPr id="566333" name="Rectangle 63"/>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334" name="Rectangle 64"/>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335" name="Rectangle 65"/>
          <p:cNvSpPr>
            <a:spLocks noChangeArrowheads="1"/>
          </p:cNvSpPr>
          <p:nvPr/>
        </p:nvSpPr>
        <p:spPr bwMode="auto">
          <a:xfrm>
            <a:off x="1541463" y="1808163"/>
            <a:ext cx="693737" cy="0"/>
          </a:xfrm>
          <a:prstGeom prst="rect">
            <a:avLst/>
          </a:prstGeom>
          <a:noFill/>
          <a:ln w="9525">
            <a:noFill/>
            <a:miter lim="800000"/>
            <a:headEnd/>
            <a:tailEnd/>
          </a:ln>
        </p:spPr>
        <p:txBody>
          <a:bodyPr wrap="none">
            <a:spAutoFit/>
          </a:bodyPr>
          <a:lstStyle/>
          <a:p>
            <a:endParaRPr lang="zh-CN" altLang="en-US"/>
          </a:p>
        </p:txBody>
      </p:sp>
      <p:sp>
        <p:nvSpPr>
          <p:cNvPr id="566336" name="Rectangle 66"/>
          <p:cNvSpPr>
            <a:spLocks noChangeArrowheads="1"/>
          </p:cNvSpPr>
          <p:nvPr/>
        </p:nvSpPr>
        <p:spPr bwMode="auto">
          <a:xfrm>
            <a:off x="1541463" y="1808163"/>
            <a:ext cx="631825" cy="0"/>
          </a:xfrm>
          <a:prstGeom prst="rect">
            <a:avLst/>
          </a:prstGeom>
          <a:noFill/>
          <a:ln w="9525">
            <a:noFill/>
            <a:miter lim="800000"/>
            <a:headEnd/>
            <a:tailEnd/>
          </a:ln>
        </p:spPr>
        <p:txBody>
          <a:bodyPr wrap="none">
            <a:spAutoFit/>
          </a:bodyPr>
          <a:lstStyle/>
          <a:p>
            <a:endParaRPr lang="zh-CN" altLang="en-US"/>
          </a:p>
        </p:txBody>
      </p:sp>
      <p:sp>
        <p:nvSpPr>
          <p:cNvPr id="566337" name="Rectangle 67"/>
          <p:cNvSpPr>
            <a:spLocks noChangeArrowheads="1"/>
          </p:cNvSpPr>
          <p:nvPr/>
        </p:nvSpPr>
        <p:spPr bwMode="auto">
          <a:xfrm>
            <a:off x="1541463" y="1808163"/>
            <a:ext cx="701675" cy="0"/>
          </a:xfrm>
          <a:prstGeom prst="rect">
            <a:avLst/>
          </a:prstGeom>
          <a:noFill/>
          <a:ln w="9525">
            <a:noFill/>
            <a:miter lim="800000"/>
            <a:headEnd/>
            <a:tailEnd/>
          </a:ln>
        </p:spPr>
        <p:txBody>
          <a:bodyPr wrap="none">
            <a:spAutoFit/>
          </a:bodyPr>
          <a:lstStyle/>
          <a:p>
            <a:endParaRPr lang="zh-CN" altLang="en-US"/>
          </a:p>
        </p:txBody>
      </p:sp>
      <p:sp>
        <p:nvSpPr>
          <p:cNvPr id="566338" name="Rectangle 68"/>
          <p:cNvSpPr>
            <a:spLocks noChangeArrowheads="1"/>
          </p:cNvSpPr>
          <p:nvPr/>
        </p:nvSpPr>
        <p:spPr bwMode="auto">
          <a:xfrm>
            <a:off x="1541463" y="1808163"/>
            <a:ext cx="622300" cy="0"/>
          </a:xfrm>
          <a:prstGeom prst="rect">
            <a:avLst/>
          </a:prstGeom>
          <a:noFill/>
          <a:ln w="9525">
            <a:noFill/>
            <a:miter lim="800000"/>
            <a:headEnd/>
            <a:tailEnd/>
          </a:ln>
        </p:spPr>
        <p:txBody>
          <a:bodyPr wrap="none">
            <a:spAutoFit/>
          </a:bodyPr>
          <a:lstStyle/>
          <a:p>
            <a:endParaRPr lang="zh-CN" altLang="en-US"/>
          </a:p>
        </p:txBody>
      </p:sp>
      <p:sp>
        <p:nvSpPr>
          <p:cNvPr id="566339" name="Rectangle 69"/>
          <p:cNvSpPr>
            <a:spLocks noChangeArrowheads="1"/>
          </p:cNvSpPr>
          <p:nvPr/>
        </p:nvSpPr>
        <p:spPr bwMode="auto">
          <a:xfrm>
            <a:off x="1541463" y="1808163"/>
            <a:ext cx="604837" cy="0"/>
          </a:xfrm>
          <a:prstGeom prst="rect">
            <a:avLst/>
          </a:prstGeom>
          <a:noFill/>
          <a:ln w="9525">
            <a:noFill/>
            <a:miter lim="800000"/>
            <a:headEnd/>
            <a:tailEnd/>
          </a:ln>
        </p:spPr>
        <p:txBody>
          <a:bodyPr wrap="none">
            <a:spAutoFit/>
          </a:bodyPr>
          <a:lstStyle/>
          <a:p>
            <a:endParaRPr lang="zh-CN" altLang="en-US"/>
          </a:p>
        </p:txBody>
      </p:sp>
      <p:sp>
        <p:nvSpPr>
          <p:cNvPr id="566340" name="Rectangle 70"/>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341" name="Rectangle 71"/>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342" name="Rectangle 72"/>
          <p:cNvSpPr>
            <a:spLocks noChangeArrowheads="1"/>
          </p:cNvSpPr>
          <p:nvPr/>
        </p:nvSpPr>
        <p:spPr bwMode="auto">
          <a:xfrm>
            <a:off x="1541463" y="1808163"/>
            <a:ext cx="693737" cy="0"/>
          </a:xfrm>
          <a:prstGeom prst="rect">
            <a:avLst/>
          </a:prstGeom>
          <a:noFill/>
          <a:ln w="9525">
            <a:noFill/>
            <a:miter lim="800000"/>
            <a:headEnd/>
            <a:tailEnd/>
          </a:ln>
        </p:spPr>
        <p:txBody>
          <a:bodyPr wrap="none">
            <a:spAutoFit/>
          </a:bodyPr>
          <a:lstStyle/>
          <a:p>
            <a:endParaRPr lang="zh-CN" altLang="en-US"/>
          </a:p>
        </p:txBody>
      </p:sp>
      <p:sp>
        <p:nvSpPr>
          <p:cNvPr id="566343" name="Rectangle 73"/>
          <p:cNvSpPr>
            <a:spLocks noChangeArrowheads="1"/>
          </p:cNvSpPr>
          <p:nvPr/>
        </p:nvSpPr>
        <p:spPr bwMode="auto">
          <a:xfrm>
            <a:off x="1541463" y="1808163"/>
            <a:ext cx="631825" cy="0"/>
          </a:xfrm>
          <a:prstGeom prst="rect">
            <a:avLst/>
          </a:prstGeom>
          <a:noFill/>
          <a:ln w="9525">
            <a:noFill/>
            <a:miter lim="800000"/>
            <a:headEnd/>
            <a:tailEnd/>
          </a:ln>
        </p:spPr>
        <p:txBody>
          <a:bodyPr wrap="none">
            <a:spAutoFit/>
          </a:bodyPr>
          <a:lstStyle/>
          <a:p>
            <a:endParaRPr lang="zh-CN" altLang="en-US"/>
          </a:p>
        </p:txBody>
      </p:sp>
      <p:sp>
        <p:nvSpPr>
          <p:cNvPr id="566344" name="Rectangle 74"/>
          <p:cNvSpPr>
            <a:spLocks noChangeArrowheads="1"/>
          </p:cNvSpPr>
          <p:nvPr/>
        </p:nvSpPr>
        <p:spPr bwMode="auto">
          <a:xfrm>
            <a:off x="1541463" y="1808163"/>
            <a:ext cx="701675" cy="0"/>
          </a:xfrm>
          <a:prstGeom prst="rect">
            <a:avLst/>
          </a:prstGeom>
          <a:noFill/>
          <a:ln w="9525">
            <a:noFill/>
            <a:miter lim="800000"/>
            <a:headEnd/>
            <a:tailEnd/>
          </a:ln>
        </p:spPr>
        <p:txBody>
          <a:bodyPr wrap="none">
            <a:spAutoFit/>
          </a:bodyPr>
          <a:lstStyle/>
          <a:p>
            <a:endParaRPr lang="zh-CN" altLang="en-US"/>
          </a:p>
        </p:txBody>
      </p:sp>
      <p:sp>
        <p:nvSpPr>
          <p:cNvPr id="566345" name="Rectangle 75"/>
          <p:cNvSpPr>
            <a:spLocks noChangeArrowheads="1"/>
          </p:cNvSpPr>
          <p:nvPr/>
        </p:nvSpPr>
        <p:spPr bwMode="auto">
          <a:xfrm>
            <a:off x="1541463" y="1808163"/>
            <a:ext cx="622300" cy="0"/>
          </a:xfrm>
          <a:prstGeom prst="rect">
            <a:avLst/>
          </a:prstGeom>
          <a:noFill/>
          <a:ln w="9525">
            <a:noFill/>
            <a:miter lim="800000"/>
            <a:headEnd/>
            <a:tailEnd/>
          </a:ln>
        </p:spPr>
        <p:txBody>
          <a:bodyPr wrap="none">
            <a:spAutoFit/>
          </a:bodyPr>
          <a:lstStyle/>
          <a:p>
            <a:endParaRPr lang="zh-CN" altLang="en-US"/>
          </a:p>
        </p:txBody>
      </p:sp>
      <p:sp>
        <p:nvSpPr>
          <p:cNvPr id="566346" name="Rectangle 76"/>
          <p:cNvSpPr>
            <a:spLocks noChangeArrowheads="1"/>
          </p:cNvSpPr>
          <p:nvPr/>
        </p:nvSpPr>
        <p:spPr bwMode="auto">
          <a:xfrm>
            <a:off x="1541463" y="1808163"/>
            <a:ext cx="604837" cy="0"/>
          </a:xfrm>
          <a:prstGeom prst="rect">
            <a:avLst/>
          </a:prstGeom>
          <a:noFill/>
          <a:ln w="9525">
            <a:noFill/>
            <a:miter lim="800000"/>
            <a:headEnd/>
            <a:tailEnd/>
          </a:ln>
        </p:spPr>
        <p:txBody>
          <a:bodyPr wrap="none">
            <a:spAutoFit/>
          </a:bodyPr>
          <a:lstStyle/>
          <a:p>
            <a:endParaRPr lang="zh-CN" altLang="en-US"/>
          </a:p>
        </p:txBody>
      </p:sp>
      <p:sp>
        <p:nvSpPr>
          <p:cNvPr id="566347" name="Rectangle 77"/>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348" name="Rectangle 78"/>
          <p:cNvSpPr>
            <a:spLocks noChangeArrowheads="1"/>
          </p:cNvSpPr>
          <p:nvPr/>
        </p:nvSpPr>
        <p:spPr bwMode="auto">
          <a:xfrm>
            <a:off x="1541463" y="1808163"/>
            <a:ext cx="684212" cy="0"/>
          </a:xfrm>
          <a:prstGeom prst="rect">
            <a:avLst/>
          </a:prstGeom>
          <a:noFill/>
          <a:ln w="9525">
            <a:noFill/>
            <a:miter lim="800000"/>
            <a:headEnd/>
            <a:tailEnd/>
          </a:ln>
        </p:spPr>
        <p:txBody>
          <a:bodyPr wrap="none">
            <a:spAutoFit/>
          </a:bodyPr>
          <a:lstStyle/>
          <a:p>
            <a:endParaRPr lang="zh-CN" altLang="en-US"/>
          </a:p>
        </p:txBody>
      </p:sp>
      <p:sp>
        <p:nvSpPr>
          <p:cNvPr id="566349" name="Rectangle 79"/>
          <p:cNvSpPr>
            <a:spLocks noChangeArrowheads="1"/>
          </p:cNvSpPr>
          <p:nvPr/>
        </p:nvSpPr>
        <p:spPr bwMode="auto">
          <a:xfrm>
            <a:off x="1541463" y="1808163"/>
            <a:ext cx="693737" cy="0"/>
          </a:xfrm>
          <a:prstGeom prst="rect">
            <a:avLst/>
          </a:prstGeom>
          <a:noFill/>
          <a:ln w="9525">
            <a:noFill/>
            <a:miter lim="800000"/>
            <a:headEnd/>
            <a:tailEnd/>
          </a:ln>
        </p:spPr>
        <p:txBody>
          <a:bodyPr wrap="none">
            <a:spAutoFit/>
          </a:bodyPr>
          <a:lstStyle/>
          <a:p>
            <a:endParaRPr lang="zh-CN" altLang="en-US"/>
          </a:p>
        </p:txBody>
      </p:sp>
      <p:sp>
        <p:nvSpPr>
          <p:cNvPr id="566350" name="Rectangle 80"/>
          <p:cNvSpPr>
            <a:spLocks noChangeArrowheads="1"/>
          </p:cNvSpPr>
          <p:nvPr/>
        </p:nvSpPr>
        <p:spPr bwMode="auto">
          <a:xfrm>
            <a:off x="1541463" y="1808163"/>
            <a:ext cx="631825" cy="0"/>
          </a:xfrm>
          <a:prstGeom prst="rect">
            <a:avLst/>
          </a:prstGeom>
          <a:noFill/>
          <a:ln w="9525">
            <a:noFill/>
            <a:miter lim="800000"/>
            <a:headEnd/>
            <a:tailEnd/>
          </a:ln>
        </p:spPr>
        <p:txBody>
          <a:bodyPr wrap="none">
            <a:spAutoFit/>
          </a:bodyPr>
          <a:lstStyle/>
          <a:p>
            <a:endParaRPr lang="zh-CN" altLang="en-US"/>
          </a:p>
        </p:txBody>
      </p:sp>
      <p:sp>
        <p:nvSpPr>
          <p:cNvPr id="566351" name="Rectangle 81"/>
          <p:cNvSpPr>
            <a:spLocks noChangeArrowheads="1"/>
          </p:cNvSpPr>
          <p:nvPr/>
        </p:nvSpPr>
        <p:spPr bwMode="auto">
          <a:xfrm>
            <a:off x="1541463" y="1808163"/>
            <a:ext cx="701675" cy="0"/>
          </a:xfrm>
          <a:prstGeom prst="rect">
            <a:avLst/>
          </a:prstGeom>
          <a:noFill/>
          <a:ln w="9525">
            <a:noFill/>
            <a:miter lim="800000"/>
            <a:headEnd/>
            <a:tailEnd/>
          </a:ln>
        </p:spPr>
        <p:txBody>
          <a:bodyPr wrap="none">
            <a:spAutoFit/>
          </a:bodyPr>
          <a:lstStyle/>
          <a:p>
            <a:endParaRPr lang="zh-CN" altLang="en-US"/>
          </a:p>
        </p:txBody>
      </p:sp>
      <p:sp>
        <p:nvSpPr>
          <p:cNvPr id="566352" name="Rectangle 82"/>
          <p:cNvSpPr>
            <a:spLocks noChangeArrowheads="1"/>
          </p:cNvSpPr>
          <p:nvPr/>
        </p:nvSpPr>
        <p:spPr bwMode="auto">
          <a:xfrm>
            <a:off x="1541463" y="1808163"/>
            <a:ext cx="622300" cy="0"/>
          </a:xfrm>
          <a:prstGeom prst="rect">
            <a:avLst/>
          </a:prstGeom>
          <a:noFill/>
          <a:ln w="9525">
            <a:noFill/>
            <a:miter lim="800000"/>
            <a:headEnd/>
            <a:tailEnd/>
          </a:ln>
        </p:spPr>
        <p:txBody>
          <a:bodyPr wrap="none">
            <a:spAutoFit/>
          </a:bodyPr>
          <a:lstStyle/>
          <a:p>
            <a:endParaRPr lang="zh-CN" altLang="en-US"/>
          </a:p>
        </p:txBody>
      </p:sp>
      <p:sp>
        <p:nvSpPr>
          <p:cNvPr id="566353" name="Rectangle 186"/>
          <p:cNvSpPr>
            <a:spLocks noChangeArrowheads="1"/>
          </p:cNvSpPr>
          <p:nvPr/>
        </p:nvSpPr>
        <p:spPr bwMode="auto">
          <a:xfrm>
            <a:off x="1176338" y="1257300"/>
            <a:ext cx="5911850" cy="396875"/>
          </a:xfrm>
          <a:prstGeom prst="rect">
            <a:avLst/>
          </a:prstGeom>
          <a:noFill/>
          <a:ln w="9525">
            <a:noFill/>
            <a:miter lim="800000"/>
            <a:headEnd/>
            <a:tailEnd/>
          </a:ln>
        </p:spPr>
        <p:txBody>
          <a:bodyPr wrap="none" anchor="ctr">
            <a:spAutoFit/>
          </a:bodyPr>
          <a:lstStyle/>
          <a:p>
            <a:pPr algn="ctr"/>
            <a:r>
              <a:rPr lang="zh-CN" altLang="en-US" sz="2000">
                <a:ea typeface="黑体" pitchFamily="49" charset="-122"/>
              </a:rPr>
              <a:t>表</a:t>
            </a:r>
            <a:r>
              <a:rPr lang="en-US" altLang="zh-CN" sz="2000">
                <a:ea typeface="黑体" pitchFamily="49" charset="-122"/>
              </a:rPr>
              <a:t>  </a:t>
            </a:r>
            <a:r>
              <a:rPr lang="zh-CN" altLang="en-US" sz="2000">
                <a:ea typeface="黑体" pitchFamily="49" charset="-122"/>
              </a:rPr>
              <a:t>动量组合相对基准的平均年化超额收益（部分）</a:t>
            </a:r>
          </a:p>
        </p:txBody>
      </p:sp>
      <p:graphicFrame>
        <p:nvGraphicFramePr>
          <p:cNvPr id="518339" name="Group 195"/>
          <p:cNvGraphicFramePr>
            <a:graphicFrameLocks noGrp="1"/>
          </p:cNvGraphicFramePr>
          <p:nvPr/>
        </p:nvGraphicFramePr>
        <p:xfrm>
          <a:off x="539750" y="1773238"/>
          <a:ext cx="6192838" cy="4319587"/>
        </p:xfrm>
        <a:graphic>
          <a:graphicData uri="http://schemas.openxmlformats.org/drawingml/2006/table">
            <a:tbl>
              <a:tblPr/>
              <a:tblGrid>
                <a:gridCol w="431800"/>
                <a:gridCol w="431800"/>
                <a:gridCol w="936625"/>
                <a:gridCol w="936625"/>
                <a:gridCol w="790575"/>
                <a:gridCol w="936625"/>
                <a:gridCol w="863600"/>
                <a:gridCol w="865188"/>
              </a:tblGrid>
              <a:tr h="171450">
                <a:tc rowSpan="2" gridSpan="2">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endParaRPr kumimoji="0" lang="zh-CN" altLang="en-US"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6">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endParaRPr kumimoji="0" lang="zh-CN" altLang="en-US" sz="1600" b="0" i="0" u="none" strike="noStrike" cap="none" normalizeH="0" baseline="0" smtClean="0">
                        <a:ln>
                          <a:noFill/>
                        </a:ln>
                        <a:solidFill>
                          <a:srgbClr val="000000"/>
                        </a:solidFill>
                        <a:effectLst/>
                        <a:latin typeface="Times New Roman" pitchFamily="18"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持有期</a:t>
                      </a:r>
                      <a:endParaRPr kumimoji="0" lang="zh-CN" altLang="en-US"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1450">
                <a:tc gridSpan="2" vMerge="1">
                  <a:txBody>
                    <a:bodyPr/>
                    <a:lstStyle/>
                    <a:p>
                      <a:endParaRPr lang="zh-CN" altLang="en-US"/>
                    </a:p>
                  </a:txBody>
                  <a:tcPr/>
                </a:tc>
                <a:tc hMerge="1"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3</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5</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7</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9</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12</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1450">
                <a:tc rowSpan="10">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形成期</a:t>
                      </a:r>
                      <a:endParaRPr kumimoji="0" lang="zh-CN" altLang="en-US"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-8.11%</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-6.91%</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-7.50%</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-5.63%</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-4.25%</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-3.28%</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1450">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3</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-13.35%</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-9.41%</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-8.10%</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-4.24%</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-2.79%</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-2.39%</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1450">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5</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-12.17%</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-10.14%</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-6.57%</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-4.19%</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-3.36%</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-2.71%</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1450">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7</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-6.94%</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-3.97%</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-2.51%</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-2.00%</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-1.29%</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-1.71%</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1450">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9</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-8.11%</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-2.64%</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-0.26%</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-0.25%</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-0.70%</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-1.89%</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1450">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12</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-1.93%</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-0.45%</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0.56%</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-0.73%</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-0.95%</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-1.52%</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7350">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14</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-1.69%</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1.08%</a:t>
                      </a:r>
                      <a:endParaRPr kumimoji="0" lang="en-US" altLang="zh-CN" sz="1600" b="0" i="0" u="none" strike="noStrike" cap="none" normalizeH="0" baseline="0" smtClean="0">
                        <a:ln>
                          <a:noFill/>
                        </a:ln>
                        <a:solidFill>
                          <a:schemeClr val="tx2"/>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0.40%</a:t>
                      </a:r>
                      <a:endParaRPr kumimoji="0" lang="en-US" altLang="zh-CN" sz="1600" b="0" i="0" u="none" strike="noStrike" cap="none" normalizeH="0" baseline="0" smtClean="0">
                        <a:ln>
                          <a:noFill/>
                        </a:ln>
                        <a:solidFill>
                          <a:schemeClr val="tx2"/>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-0.51%</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-0.64%</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-2.09%</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1450">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18</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-3.13%</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1.00%</a:t>
                      </a:r>
                      <a:endParaRPr kumimoji="0" lang="en-US" altLang="zh-CN" sz="1600" b="0" i="0" u="none" strike="noStrike" cap="none" normalizeH="0" baseline="0" smtClean="0">
                        <a:ln>
                          <a:noFill/>
                        </a:ln>
                        <a:solidFill>
                          <a:schemeClr val="tx2"/>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1.79%</a:t>
                      </a:r>
                      <a:endParaRPr kumimoji="0" lang="en-US" altLang="zh-CN" sz="1600" b="0" i="0" u="none" strike="noStrike" cap="none" normalizeH="0" baseline="0" smtClean="0">
                        <a:ln>
                          <a:noFill/>
                        </a:ln>
                        <a:solidFill>
                          <a:schemeClr val="tx2"/>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0.70%</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-0.18%</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-2.33%</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1450">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22</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-1.21%</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0.91%</a:t>
                      </a:r>
                      <a:endParaRPr kumimoji="0" lang="en-US" altLang="zh-CN" sz="1600" b="0" i="0" u="none" strike="noStrike" cap="none" normalizeH="0" baseline="0" smtClean="0">
                        <a:ln>
                          <a:noFill/>
                        </a:ln>
                        <a:solidFill>
                          <a:schemeClr val="tx2"/>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1.56%</a:t>
                      </a:r>
                      <a:endParaRPr kumimoji="0" lang="en-US" altLang="zh-CN" sz="1600" b="0" i="0" u="none" strike="noStrike" cap="none" normalizeH="0" baseline="0" smtClean="0">
                        <a:ln>
                          <a:noFill/>
                        </a:ln>
                        <a:solidFill>
                          <a:schemeClr val="tx2"/>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0.32%</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-2.16%</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-4.12%</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1450">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24</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-0.57%</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-0.01%</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-0.57%</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-2.22%</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-3.82%</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-5.79%</a:t>
                      </a:r>
                      <a:endParaRPr kumimoji="0" lang="en-US" altLang="zh-CN" sz="16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7" name="Rectangle 2"/>
          <p:cNvSpPr>
            <a:spLocks noGrp="1" noRot="1" noChangeArrowheads="1"/>
          </p:cNvSpPr>
          <p:nvPr>
            <p:ph type="title" idx="4294967295"/>
          </p:nvPr>
        </p:nvSpPr>
        <p:spPr/>
        <p:txBody>
          <a:bodyPr/>
          <a:lstStyle/>
          <a:p>
            <a:r>
              <a:rPr lang="zh-CN" altLang="en-US" smtClean="0"/>
              <a:t>动量反转</a:t>
            </a:r>
          </a:p>
        </p:txBody>
      </p:sp>
      <p:sp>
        <p:nvSpPr>
          <p:cNvPr id="567298" name="Rectangle 3"/>
          <p:cNvSpPr>
            <a:spLocks noGrp="1" noRot="1" noChangeArrowheads="1"/>
          </p:cNvSpPr>
          <p:nvPr>
            <p:ph type="body" idx="4294967295"/>
          </p:nvPr>
        </p:nvSpPr>
        <p:spPr/>
        <p:txBody>
          <a:bodyPr/>
          <a:lstStyle/>
          <a:p>
            <a:r>
              <a:rPr lang="zh-CN" altLang="en-US" smtClean="0"/>
              <a:t>（</a:t>
            </a:r>
            <a:r>
              <a:rPr lang="en-US" altLang="zh-CN" smtClean="0"/>
              <a:t>1</a:t>
            </a:r>
            <a:r>
              <a:rPr lang="zh-CN" altLang="en-US" smtClean="0"/>
              <a:t>）形成期 </a:t>
            </a:r>
            <a:r>
              <a:rPr lang="en-US" altLang="zh-CN" i="1" smtClean="0"/>
              <a:t>P</a:t>
            </a:r>
            <a:r>
              <a:rPr lang="zh-CN" altLang="en-US" smtClean="0"/>
              <a:t>为</a:t>
            </a:r>
            <a:r>
              <a:rPr lang="en-US" altLang="zh-CN" smtClean="0"/>
              <a:t>14</a:t>
            </a:r>
            <a:r>
              <a:rPr lang="zh-CN" altLang="en-US" smtClean="0"/>
              <a:t>～</a:t>
            </a:r>
            <a:r>
              <a:rPr lang="en-US" altLang="zh-CN" smtClean="0"/>
              <a:t>18</a:t>
            </a:r>
            <a:r>
              <a:rPr lang="zh-CN" altLang="en-US" smtClean="0"/>
              <a:t>个月、</a:t>
            </a:r>
            <a:br>
              <a:rPr lang="zh-CN" altLang="en-US" smtClean="0"/>
            </a:br>
            <a:r>
              <a:rPr lang="zh-CN" altLang="en-US" smtClean="0"/>
              <a:t>持有期</a:t>
            </a:r>
            <a:r>
              <a:rPr lang="en-US" altLang="zh-CN" i="1" smtClean="0"/>
              <a:t>Q</a:t>
            </a:r>
            <a:r>
              <a:rPr lang="en-US" altLang="zh-CN" smtClean="0"/>
              <a:t> </a:t>
            </a:r>
            <a:r>
              <a:rPr lang="zh-CN" altLang="en-US" smtClean="0"/>
              <a:t>为</a:t>
            </a:r>
            <a:r>
              <a:rPr lang="en-US" altLang="zh-CN" smtClean="0"/>
              <a:t>3</a:t>
            </a:r>
            <a:r>
              <a:rPr lang="zh-CN" altLang="en-US" smtClean="0"/>
              <a:t>～</a:t>
            </a:r>
            <a:r>
              <a:rPr lang="en-US" altLang="zh-CN" smtClean="0"/>
              <a:t>5</a:t>
            </a:r>
            <a:r>
              <a:rPr lang="zh-CN" altLang="en-US" smtClean="0"/>
              <a:t>个月的动量组</a:t>
            </a:r>
            <a:br>
              <a:rPr lang="zh-CN" altLang="en-US" smtClean="0"/>
            </a:br>
            <a:r>
              <a:rPr lang="zh-CN" altLang="en-US" smtClean="0"/>
              <a:t>合可以取得较高的超额收益</a:t>
            </a:r>
          </a:p>
          <a:p>
            <a:r>
              <a:rPr lang="zh-CN" altLang="en-US" smtClean="0"/>
              <a:t>（</a:t>
            </a:r>
            <a:r>
              <a:rPr lang="en-US" altLang="zh-CN" smtClean="0"/>
              <a:t>2</a:t>
            </a:r>
            <a:r>
              <a:rPr lang="zh-CN" altLang="en-US" smtClean="0"/>
              <a:t>）当形成期或者持有期过短时，动量组合均没有超额收益。</a:t>
            </a:r>
          </a:p>
          <a:p>
            <a:r>
              <a:rPr lang="zh-CN" altLang="en-US" smtClean="0"/>
              <a:t>（</a:t>
            </a:r>
            <a:r>
              <a:rPr lang="en-US" altLang="zh-CN" smtClean="0"/>
              <a:t>3</a:t>
            </a:r>
            <a:r>
              <a:rPr lang="zh-CN" altLang="en-US" smtClean="0"/>
              <a:t>）总的来说，</a:t>
            </a:r>
            <a:r>
              <a:rPr lang="en-US" altLang="zh-CN" smtClean="0"/>
              <a:t>A</a:t>
            </a:r>
            <a:r>
              <a:rPr lang="zh-CN" altLang="en-US" smtClean="0"/>
              <a:t>股市场动量效应不明显，这个和成熟市场有着明显的区别。</a:t>
            </a:r>
          </a:p>
          <a:p>
            <a:r>
              <a:rPr lang="zh-CN" altLang="en-US" smtClean="0">
                <a:solidFill>
                  <a:schemeClr val="hlink"/>
                </a:solidFill>
              </a:rPr>
              <a:t>可能与</a:t>
            </a:r>
            <a:r>
              <a:rPr lang="en-US" altLang="zh-CN" smtClean="0">
                <a:solidFill>
                  <a:schemeClr val="hlink"/>
                </a:solidFill>
              </a:rPr>
              <a:t>A</a:t>
            </a:r>
            <a:r>
              <a:rPr lang="zh-CN" altLang="en-US" smtClean="0">
                <a:solidFill>
                  <a:schemeClr val="hlink"/>
                </a:solidFill>
              </a:rPr>
              <a:t>股市场缺乏有效退市制度有关</a:t>
            </a:r>
          </a:p>
          <a:p>
            <a:endParaRPr lang="zh-CN" altLang="en-US" smtClean="0">
              <a:solidFill>
                <a:schemeClr val="hlink"/>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1" name="Rectangle 2"/>
          <p:cNvSpPr>
            <a:spLocks noGrp="1"/>
          </p:cNvSpPr>
          <p:nvPr>
            <p:ph type="title" idx="4294967295"/>
          </p:nvPr>
        </p:nvSpPr>
        <p:spPr/>
        <p:txBody>
          <a:bodyPr/>
          <a:lstStyle/>
          <a:p>
            <a:r>
              <a:rPr lang="zh-CN" altLang="en-US" smtClean="0"/>
              <a:t>动量翻转</a:t>
            </a:r>
          </a:p>
        </p:txBody>
      </p:sp>
      <p:sp>
        <p:nvSpPr>
          <p:cNvPr id="568322" name="Rectangle 3"/>
          <p:cNvSpPr>
            <a:spLocks noGrp="1"/>
          </p:cNvSpPr>
          <p:nvPr>
            <p:ph type="body" idx="4294967295"/>
          </p:nvPr>
        </p:nvSpPr>
        <p:spPr>
          <a:xfrm>
            <a:off x="395288" y="1412875"/>
            <a:ext cx="8153400" cy="4686300"/>
          </a:xfrm>
        </p:spPr>
        <p:txBody>
          <a:bodyPr/>
          <a:lstStyle/>
          <a:p>
            <a:r>
              <a:rPr lang="en-US" altLang="zh-CN" b="1" smtClean="0"/>
              <a:t>2</a:t>
            </a:r>
            <a:r>
              <a:rPr lang="zh-CN" altLang="en-US" b="1" smtClean="0"/>
              <a:t>．反转效应测试</a:t>
            </a:r>
            <a:endParaRPr lang="zh-CN" altLang="en-US" smtClean="0"/>
          </a:p>
          <a:p>
            <a:r>
              <a:rPr lang="zh-CN" altLang="en-US" smtClean="0"/>
              <a:t>（</a:t>
            </a:r>
            <a:r>
              <a:rPr lang="en-US" altLang="zh-CN" smtClean="0"/>
              <a:t>1</a:t>
            </a:r>
            <a:r>
              <a:rPr lang="zh-CN" altLang="en-US" smtClean="0"/>
              <a:t>）以</a:t>
            </a:r>
            <a:r>
              <a:rPr lang="en-US" altLang="zh-CN" i="1" smtClean="0"/>
              <a:t>P</a:t>
            </a:r>
            <a:r>
              <a:rPr lang="zh-CN" altLang="en-US" smtClean="0"/>
              <a:t>（</a:t>
            </a:r>
            <a:r>
              <a:rPr lang="en-US" altLang="zh-CN" i="1" smtClean="0"/>
              <a:t>P</a:t>
            </a:r>
            <a:r>
              <a:rPr lang="zh-CN" altLang="en-US" smtClean="0"/>
              <a:t>＝</a:t>
            </a:r>
            <a:r>
              <a:rPr lang="en-US" altLang="zh-CN" smtClean="0"/>
              <a:t>1,2,…,24</a:t>
            </a:r>
            <a:r>
              <a:rPr lang="zh-CN" altLang="en-US" smtClean="0"/>
              <a:t>）个</a:t>
            </a:r>
            <a:br>
              <a:rPr lang="zh-CN" altLang="en-US" smtClean="0"/>
            </a:br>
            <a:r>
              <a:rPr lang="zh-CN" altLang="en-US" smtClean="0"/>
              <a:t>月为形成期，以</a:t>
            </a:r>
            <a:r>
              <a:rPr lang="en-US" altLang="zh-CN" i="1" smtClean="0"/>
              <a:t>Q</a:t>
            </a:r>
            <a:r>
              <a:rPr lang="zh-CN" altLang="en-US" smtClean="0"/>
              <a:t>（</a:t>
            </a:r>
            <a:r>
              <a:rPr lang="en-US" altLang="zh-CN" i="1" smtClean="0"/>
              <a:t>Q</a:t>
            </a:r>
            <a:r>
              <a:rPr lang="zh-CN" altLang="en-US" smtClean="0"/>
              <a:t>＝</a:t>
            </a:r>
            <a:r>
              <a:rPr lang="en-US" altLang="zh-CN" smtClean="0"/>
              <a:t>1,2,…,12</a:t>
            </a:r>
            <a:r>
              <a:rPr lang="zh-CN" altLang="en-US" smtClean="0"/>
              <a:t>）</a:t>
            </a:r>
            <a:br>
              <a:rPr lang="zh-CN" altLang="en-US" smtClean="0"/>
            </a:br>
            <a:r>
              <a:rPr lang="zh-CN" altLang="en-US" smtClean="0"/>
              <a:t>个月为持有期，</a:t>
            </a:r>
          </a:p>
          <a:p>
            <a:r>
              <a:rPr lang="zh-CN" altLang="en-US" smtClean="0"/>
              <a:t>（</a:t>
            </a:r>
            <a:r>
              <a:rPr lang="en-US" altLang="zh-CN" smtClean="0"/>
              <a:t>2</a:t>
            </a:r>
            <a:r>
              <a:rPr lang="zh-CN" altLang="en-US" smtClean="0"/>
              <a:t>）验证</a:t>
            </a:r>
            <a:r>
              <a:rPr lang="en-US" altLang="zh-CN" i="1" smtClean="0"/>
              <a:t>P</a:t>
            </a:r>
            <a:r>
              <a:rPr lang="zh-CN" altLang="en-US" smtClean="0"/>
              <a:t>个月内累计收益率最低的一组股票，在接下来</a:t>
            </a:r>
            <a:r>
              <a:rPr lang="en-US" altLang="zh-CN" i="1" smtClean="0"/>
              <a:t>Q</a:t>
            </a:r>
            <a:r>
              <a:rPr lang="zh-CN" altLang="en-US" smtClean="0"/>
              <a:t>个月内的表现</a:t>
            </a:r>
          </a:p>
          <a:p>
            <a:endParaRPr lang="zh-CN" altLang="en-US" smtClean="0"/>
          </a:p>
          <a:p>
            <a:endParaRPr lang="zh-CN" altLang="en-US" sz="360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5" name="Rectangle 2"/>
          <p:cNvSpPr>
            <a:spLocks noGrp="1"/>
          </p:cNvSpPr>
          <p:nvPr>
            <p:ph type="title" idx="4294967295"/>
          </p:nvPr>
        </p:nvSpPr>
        <p:spPr/>
        <p:txBody>
          <a:bodyPr/>
          <a:lstStyle/>
          <a:p>
            <a:r>
              <a:rPr lang="zh-CN" altLang="en-US" smtClean="0"/>
              <a:t>动量翻转</a:t>
            </a:r>
          </a:p>
        </p:txBody>
      </p:sp>
      <p:sp>
        <p:nvSpPr>
          <p:cNvPr id="569346" name="Rectangle 3"/>
          <p:cNvSpPr>
            <a:spLocks noChangeArrowheads="1"/>
          </p:cNvSpPr>
          <p:nvPr/>
        </p:nvSpPr>
        <p:spPr bwMode="auto">
          <a:xfrm>
            <a:off x="1042988" y="1484313"/>
            <a:ext cx="4473575" cy="336550"/>
          </a:xfrm>
          <a:prstGeom prst="rect">
            <a:avLst/>
          </a:prstGeom>
          <a:noFill/>
          <a:ln w="9525">
            <a:noFill/>
            <a:miter lim="800000"/>
            <a:headEnd/>
            <a:tailEnd/>
          </a:ln>
        </p:spPr>
        <p:txBody>
          <a:bodyPr wrap="none" anchor="ctr">
            <a:spAutoFit/>
          </a:bodyPr>
          <a:lstStyle/>
          <a:p>
            <a:pPr algn="ctr"/>
            <a:r>
              <a:rPr lang="zh-CN" altLang="en-US" sz="1600" b="1">
                <a:ea typeface="黑体" pitchFamily="49" charset="-122"/>
              </a:rPr>
              <a:t>表 </a:t>
            </a:r>
            <a:r>
              <a:rPr lang="zh-CN" altLang="en-US" sz="1600" b="1">
                <a:ea typeface="黑体" pitchFamily="49" charset="-122"/>
                <a:cs typeface="楷体_GB2312"/>
              </a:rPr>
              <a:t>反转组合相对基准的平均年化超额收益</a:t>
            </a:r>
            <a:r>
              <a:rPr lang="en-US" altLang="zh-CN" sz="1600" b="1">
                <a:ea typeface="黑体" pitchFamily="49" charset="-122"/>
                <a:cs typeface="楷体_GB2312"/>
              </a:rPr>
              <a:t>(</a:t>
            </a:r>
            <a:r>
              <a:rPr lang="zh-CN" altLang="en-US" sz="1600" b="1">
                <a:ea typeface="黑体" pitchFamily="49" charset="-122"/>
                <a:cs typeface="楷体_GB2312"/>
              </a:rPr>
              <a:t>部分</a:t>
            </a:r>
            <a:r>
              <a:rPr lang="en-US" altLang="zh-CN" sz="1600" b="1">
                <a:ea typeface="黑体" pitchFamily="49" charset="-122"/>
                <a:cs typeface="楷体_GB2312"/>
              </a:rPr>
              <a:t>)</a:t>
            </a:r>
            <a:endParaRPr lang="en-US" altLang="zh-CN" sz="1600" b="1"/>
          </a:p>
        </p:txBody>
      </p:sp>
      <p:sp>
        <p:nvSpPr>
          <p:cNvPr id="569347" name="Rectangle 4"/>
          <p:cNvSpPr>
            <a:spLocks noChangeArrowheads="1"/>
          </p:cNvSpPr>
          <p:nvPr/>
        </p:nvSpPr>
        <p:spPr bwMode="auto">
          <a:xfrm>
            <a:off x="1571625" y="1912938"/>
            <a:ext cx="301625" cy="0"/>
          </a:xfrm>
          <a:prstGeom prst="rect">
            <a:avLst/>
          </a:prstGeom>
          <a:noFill/>
          <a:ln w="9525">
            <a:noFill/>
            <a:miter lim="800000"/>
            <a:headEnd/>
            <a:tailEnd/>
          </a:ln>
        </p:spPr>
        <p:txBody>
          <a:bodyPr wrap="none">
            <a:spAutoFit/>
          </a:bodyPr>
          <a:lstStyle/>
          <a:p>
            <a:endParaRPr lang="zh-CN" altLang="en-US"/>
          </a:p>
        </p:txBody>
      </p:sp>
      <p:sp>
        <p:nvSpPr>
          <p:cNvPr id="569348" name="Rectangle 5"/>
          <p:cNvSpPr>
            <a:spLocks noChangeArrowheads="1"/>
          </p:cNvSpPr>
          <p:nvPr/>
        </p:nvSpPr>
        <p:spPr bwMode="auto">
          <a:xfrm>
            <a:off x="1571625" y="1912938"/>
            <a:ext cx="4586288" cy="0"/>
          </a:xfrm>
          <a:prstGeom prst="rect">
            <a:avLst/>
          </a:prstGeom>
          <a:noFill/>
          <a:ln w="9525">
            <a:noFill/>
            <a:miter lim="800000"/>
            <a:headEnd/>
            <a:tailEnd/>
          </a:ln>
        </p:spPr>
        <p:txBody>
          <a:bodyPr wrap="none">
            <a:spAutoFit/>
          </a:bodyPr>
          <a:lstStyle/>
          <a:p>
            <a:endParaRPr lang="zh-CN" altLang="en-US"/>
          </a:p>
        </p:txBody>
      </p:sp>
      <p:sp>
        <p:nvSpPr>
          <p:cNvPr id="569349" name="Rectangle 6"/>
          <p:cNvSpPr>
            <a:spLocks noChangeArrowheads="1"/>
          </p:cNvSpPr>
          <p:nvPr/>
        </p:nvSpPr>
        <p:spPr bwMode="auto">
          <a:xfrm>
            <a:off x="1571625" y="1912938"/>
            <a:ext cx="639763" cy="0"/>
          </a:xfrm>
          <a:prstGeom prst="rect">
            <a:avLst/>
          </a:prstGeom>
          <a:noFill/>
          <a:ln w="9525">
            <a:noFill/>
            <a:miter lim="800000"/>
            <a:headEnd/>
            <a:tailEnd/>
          </a:ln>
        </p:spPr>
        <p:txBody>
          <a:bodyPr wrap="none">
            <a:spAutoFit/>
          </a:bodyPr>
          <a:lstStyle/>
          <a:p>
            <a:endParaRPr lang="zh-CN" altLang="en-US"/>
          </a:p>
        </p:txBody>
      </p:sp>
      <p:sp>
        <p:nvSpPr>
          <p:cNvPr id="569350" name="Rectangle 7"/>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351" name="Rectangle 8"/>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352" name="Rectangle 9"/>
          <p:cNvSpPr>
            <a:spLocks noChangeArrowheads="1"/>
          </p:cNvSpPr>
          <p:nvPr/>
        </p:nvSpPr>
        <p:spPr bwMode="auto">
          <a:xfrm>
            <a:off x="1571625" y="1912938"/>
            <a:ext cx="701675" cy="0"/>
          </a:xfrm>
          <a:prstGeom prst="rect">
            <a:avLst/>
          </a:prstGeom>
          <a:noFill/>
          <a:ln w="9525">
            <a:noFill/>
            <a:miter lim="800000"/>
            <a:headEnd/>
            <a:tailEnd/>
          </a:ln>
        </p:spPr>
        <p:txBody>
          <a:bodyPr wrap="none">
            <a:spAutoFit/>
          </a:bodyPr>
          <a:lstStyle/>
          <a:p>
            <a:endParaRPr lang="zh-CN" altLang="en-US"/>
          </a:p>
        </p:txBody>
      </p:sp>
      <p:sp>
        <p:nvSpPr>
          <p:cNvPr id="569353" name="Rectangle 10"/>
          <p:cNvSpPr>
            <a:spLocks noChangeArrowheads="1"/>
          </p:cNvSpPr>
          <p:nvPr/>
        </p:nvSpPr>
        <p:spPr bwMode="auto">
          <a:xfrm>
            <a:off x="1571625" y="1912938"/>
            <a:ext cx="657225" cy="0"/>
          </a:xfrm>
          <a:prstGeom prst="rect">
            <a:avLst/>
          </a:prstGeom>
          <a:noFill/>
          <a:ln w="9525">
            <a:noFill/>
            <a:miter lim="800000"/>
            <a:headEnd/>
            <a:tailEnd/>
          </a:ln>
        </p:spPr>
        <p:txBody>
          <a:bodyPr wrap="none">
            <a:spAutoFit/>
          </a:bodyPr>
          <a:lstStyle/>
          <a:p>
            <a:endParaRPr lang="zh-CN" altLang="en-US"/>
          </a:p>
        </p:txBody>
      </p:sp>
      <p:sp>
        <p:nvSpPr>
          <p:cNvPr id="569354" name="Rectangle 11"/>
          <p:cNvSpPr>
            <a:spLocks noChangeArrowheads="1"/>
          </p:cNvSpPr>
          <p:nvPr/>
        </p:nvSpPr>
        <p:spPr bwMode="auto">
          <a:xfrm>
            <a:off x="1571625" y="1912938"/>
            <a:ext cx="746125" cy="0"/>
          </a:xfrm>
          <a:prstGeom prst="rect">
            <a:avLst/>
          </a:prstGeom>
          <a:noFill/>
          <a:ln w="9525">
            <a:noFill/>
            <a:miter lim="800000"/>
            <a:headEnd/>
            <a:tailEnd/>
          </a:ln>
        </p:spPr>
        <p:txBody>
          <a:bodyPr wrap="none">
            <a:spAutoFit/>
          </a:bodyPr>
          <a:lstStyle/>
          <a:p>
            <a:endParaRPr lang="zh-CN" altLang="en-US"/>
          </a:p>
        </p:txBody>
      </p:sp>
      <p:sp>
        <p:nvSpPr>
          <p:cNvPr id="569355" name="Rectangle 12"/>
          <p:cNvSpPr>
            <a:spLocks noChangeArrowheads="1"/>
          </p:cNvSpPr>
          <p:nvPr/>
        </p:nvSpPr>
        <p:spPr bwMode="auto">
          <a:xfrm>
            <a:off x="1571625" y="1912938"/>
            <a:ext cx="684213" cy="0"/>
          </a:xfrm>
          <a:prstGeom prst="rect">
            <a:avLst/>
          </a:prstGeom>
          <a:noFill/>
          <a:ln w="9525">
            <a:noFill/>
            <a:miter lim="800000"/>
            <a:headEnd/>
            <a:tailEnd/>
          </a:ln>
        </p:spPr>
        <p:txBody>
          <a:bodyPr wrap="none">
            <a:spAutoFit/>
          </a:bodyPr>
          <a:lstStyle/>
          <a:p>
            <a:endParaRPr lang="zh-CN" altLang="en-US"/>
          </a:p>
        </p:txBody>
      </p:sp>
      <p:sp>
        <p:nvSpPr>
          <p:cNvPr id="569356" name="Rectangle 13"/>
          <p:cNvSpPr>
            <a:spLocks noChangeArrowheads="1"/>
          </p:cNvSpPr>
          <p:nvPr/>
        </p:nvSpPr>
        <p:spPr bwMode="auto">
          <a:xfrm>
            <a:off x="1571625" y="1912938"/>
            <a:ext cx="639763" cy="0"/>
          </a:xfrm>
          <a:prstGeom prst="rect">
            <a:avLst/>
          </a:prstGeom>
          <a:noFill/>
          <a:ln w="9525">
            <a:noFill/>
            <a:miter lim="800000"/>
            <a:headEnd/>
            <a:tailEnd/>
          </a:ln>
        </p:spPr>
        <p:txBody>
          <a:bodyPr wrap="none">
            <a:spAutoFit/>
          </a:bodyPr>
          <a:lstStyle/>
          <a:p>
            <a:endParaRPr lang="zh-CN" altLang="en-US"/>
          </a:p>
        </p:txBody>
      </p:sp>
      <p:sp>
        <p:nvSpPr>
          <p:cNvPr id="569357" name="Rectangle 14"/>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358" name="Rectangle 15"/>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359" name="Rectangle 16"/>
          <p:cNvSpPr>
            <a:spLocks noChangeArrowheads="1"/>
          </p:cNvSpPr>
          <p:nvPr/>
        </p:nvSpPr>
        <p:spPr bwMode="auto">
          <a:xfrm>
            <a:off x="1571625" y="1912938"/>
            <a:ext cx="701675" cy="0"/>
          </a:xfrm>
          <a:prstGeom prst="rect">
            <a:avLst/>
          </a:prstGeom>
          <a:noFill/>
          <a:ln w="9525">
            <a:noFill/>
            <a:miter lim="800000"/>
            <a:headEnd/>
            <a:tailEnd/>
          </a:ln>
        </p:spPr>
        <p:txBody>
          <a:bodyPr wrap="none">
            <a:spAutoFit/>
          </a:bodyPr>
          <a:lstStyle/>
          <a:p>
            <a:endParaRPr lang="zh-CN" altLang="en-US"/>
          </a:p>
        </p:txBody>
      </p:sp>
      <p:sp>
        <p:nvSpPr>
          <p:cNvPr id="569360" name="Rectangle 17"/>
          <p:cNvSpPr>
            <a:spLocks noChangeArrowheads="1"/>
          </p:cNvSpPr>
          <p:nvPr/>
        </p:nvSpPr>
        <p:spPr bwMode="auto">
          <a:xfrm>
            <a:off x="1571625" y="1912938"/>
            <a:ext cx="657225" cy="0"/>
          </a:xfrm>
          <a:prstGeom prst="rect">
            <a:avLst/>
          </a:prstGeom>
          <a:noFill/>
          <a:ln w="9525">
            <a:noFill/>
            <a:miter lim="800000"/>
            <a:headEnd/>
            <a:tailEnd/>
          </a:ln>
        </p:spPr>
        <p:txBody>
          <a:bodyPr wrap="none">
            <a:spAutoFit/>
          </a:bodyPr>
          <a:lstStyle/>
          <a:p>
            <a:endParaRPr lang="zh-CN" altLang="en-US"/>
          </a:p>
        </p:txBody>
      </p:sp>
      <p:sp>
        <p:nvSpPr>
          <p:cNvPr id="569361" name="Rectangle 18"/>
          <p:cNvSpPr>
            <a:spLocks noChangeArrowheads="1"/>
          </p:cNvSpPr>
          <p:nvPr/>
        </p:nvSpPr>
        <p:spPr bwMode="auto">
          <a:xfrm>
            <a:off x="1571625" y="1912938"/>
            <a:ext cx="746125" cy="0"/>
          </a:xfrm>
          <a:prstGeom prst="rect">
            <a:avLst/>
          </a:prstGeom>
          <a:noFill/>
          <a:ln w="9525">
            <a:noFill/>
            <a:miter lim="800000"/>
            <a:headEnd/>
            <a:tailEnd/>
          </a:ln>
        </p:spPr>
        <p:txBody>
          <a:bodyPr wrap="none">
            <a:spAutoFit/>
          </a:bodyPr>
          <a:lstStyle/>
          <a:p>
            <a:endParaRPr lang="zh-CN" altLang="en-US"/>
          </a:p>
        </p:txBody>
      </p:sp>
      <p:sp>
        <p:nvSpPr>
          <p:cNvPr id="569362" name="Rectangle 19"/>
          <p:cNvSpPr>
            <a:spLocks noChangeArrowheads="1"/>
          </p:cNvSpPr>
          <p:nvPr/>
        </p:nvSpPr>
        <p:spPr bwMode="auto">
          <a:xfrm>
            <a:off x="1571625" y="1912938"/>
            <a:ext cx="684213" cy="0"/>
          </a:xfrm>
          <a:prstGeom prst="rect">
            <a:avLst/>
          </a:prstGeom>
          <a:noFill/>
          <a:ln w="9525">
            <a:noFill/>
            <a:miter lim="800000"/>
            <a:headEnd/>
            <a:tailEnd/>
          </a:ln>
        </p:spPr>
        <p:txBody>
          <a:bodyPr wrap="none">
            <a:spAutoFit/>
          </a:bodyPr>
          <a:lstStyle/>
          <a:p>
            <a:endParaRPr lang="zh-CN" altLang="en-US"/>
          </a:p>
        </p:txBody>
      </p:sp>
      <p:sp>
        <p:nvSpPr>
          <p:cNvPr id="569363" name="Rectangle 20"/>
          <p:cNvSpPr>
            <a:spLocks noChangeArrowheads="1"/>
          </p:cNvSpPr>
          <p:nvPr/>
        </p:nvSpPr>
        <p:spPr bwMode="auto">
          <a:xfrm>
            <a:off x="1571625" y="1912938"/>
            <a:ext cx="639763" cy="0"/>
          </a:xfrm>
          <a:prstGeom prst="rect">
            <a:avLst/>
          </a:prstGeom>
          <a:noFill/>
          <a:ln w="9525">
            <a:noFill/>
            <a:miter lim="800000"/>
            <a:headEnd/>
            <a:tailEnd/>
          </a:ln>
        </p:spPr>
        <p:txBody>
          <a:bodyPr wrap="none">
            <a:spAutoFit/>
          </a:bodyPr>
          <a:lstStyle/>
          <a:p>
            <a:endParaRPr lang="zh-CN" altLang="en-US"/>
          </a:p>
        </p:txBody>
      </p:sp>
      <p:sp>
        <p:nvSpPr>
          <p:cNvPr id="569364" name="Rectangle 21"/>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365" name="Rectangle 22"/>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366" name="Rectangle 23"/>
          <p:cNvSpPr>
            <a:spLocks noChangeArrowheads="1"/>
          </p:cNvSpPr>
          <p:nvPr/>
        </p:nvSpPr>
        <p:spPr bwMode="auto">
          <a:xfrm>
            <a:off x="1571625" y="1912938"/>
            <a:ext cx="701675" cy="0"/>
          </a:xfrm>
          <a:prstGeom prst="rect">
            <a:avLst/>
          </a:prstGeom>
          <a:noFill/>
          <a:ln w="9525">
            <a:noFill/>
            <a:miter lim="800000"/>
            <a:headEnd/>
            <a:tailEnd/>
          </a:ln>
        </p:spPr>
        <p:txBody>
          <a:bodyPr wrap="none">
            <a:spAutoFit/>
          </a:bodyPr>
          <a:lstStyle/>
          <a:p>
            <a:endParaRPr lang="zh-CN" altLang="en-US"/>
          </a:p>
        </p:txBody>
      </p:sp>
      <p:sp>
        <p:nvSpPr>
          <p:cNvPr id="569367" name="Rectangle 24"/>
          <p:cNvSpPr>
            <a:spLocks noChangeArrowheads="1"/>
          </p:cNvSpPr>
          <p:nvPr/>
        </p:nvSpPr>
        <p:spPr bwMode="auto">
          <a:xfrm>
            <a:off x="1571625" y="1912938"/>
            <a:ext cx="657225" cy="0"/>
          </a:xfrm>
          <a:prstGeom prst="rect">
            <a:avLst/>
          </a:prstGeom>
          <a:noFill/>
          <a:ln w="9525">
            <a:noFill/>
            <a:miter lim="800000"/>
            <a:headEnd/>
            <a:tailEnd/>
          </a:ln>
        </p:spPr>
        <p:txBody>
          <a:bodyPr wrap="none">
            <a:spAutoFit/>
          </a:bodyPr>
          <a:lstStyle/>
          <a:p>
            <a:endParaRPr lang="zh-CN" altLang="en-US"/>
          </a:p>
        </p:txBody>
      </p:sp>
      <p:sp>
        <p:nvSpPr>
          <p:cNvPr id="569368" name="Rectangle 25"/>
          <p:cNvSpPr>
            <a:spLocks noChangeArrowheads="1"/>
          </p:cNvSpPr>
          <p:nvPr/>
        </p:nvSpPr>
        <p:spPr bwMode="auto">
          <a:xfrm>
            <a:off x="1571625" y="1912938"/>
            <a:ext cx="746125" cy="0"/>
          </a:xfrm>
          <a:prstGeom prst="rect">
            <a:avLst/>
          </a:prstGeom>
          <a:noFill/>
          <a:ln w="9525">
            <a:noFill/>
            <a:miter lim="800000"/>
            <a:headEnd/>
            <a:tailEnd/>
          </a:ln>
        </p:spPr>
        <p:txBody>
          <a:bodyPr wrap="none">
            <a:spAutoFit/>
          </a:bodyPr>
          <a:lstStyle/>
          <a:p>
            <a:endParaRPr lang="zh-CN" altLang="en-US"/>
          </a:p>
        </p:txBody>
      </p:sp>
      <p:sp>
        <p:nvSpPr>
          <p:cNvPr id="569369" name="Rectangle 26"/>
          <p:cNvSpPr>
            <a:spLocks noChangeArrowheads="1"/>
          </p:cNvSpPr>
          <p:nvPr/>
        </p:nvSpPr>
        <p:spPr bwMode="auto">
          <a:xfrm>
            <a:off x="1571625" y="1912938"/>
            <a:ext cx="684213" cy="0"/>
          </a:xfrm>
          <a:prstGeom prst="rect">
            <a:avLst/>
          </a:prstGeom>
          <a:noFill/>
          <a:ln w="9525">
            <a:noFill/>
            <a:miter lim="800000"/>
            <a:headEnd/>
            <a:tailEnd/>
          </a:ln>
        </p:spPr>
        <p:txBody>
          <a:bodyPr wrap="none">
            <a:spAutoFit/>
          </a:bodyPr>
          <a:lstStyle/>
          <a:p>
            <a:endParaRPr lang="zh-CN" altLang="en-US"/>
          </a:p>
        </p:txBody>
      </p:sp>
      <p:sp>
        <p:nvSpPr>
          <p:cNvPr id="569370" name="Rectangle 27"/>
          <p:cNvSpPr>
            <a:spLocks noChangeArrowheads="1"/>
          </p:cNvSpPr>
          <p:nvPr/>
        </p:nvSpPr>
        <p:spPr bwMode="auto">
          <a:xfrm>
            <a:off x="1571625" y="1912938"/>
            <a:ext cx="639763" cy="0"/>
          </a:xfrm>
          <a:prstGeom prst="rect">
            <a:avLst/>
          </a:prstGeom>
          <a:noFill/>
          <a:ln w="9525">
            <a:noFill/>
            <a:miter lim="800000"/>
            <a:headEnd/>
            <a:tailEnd/>
          </a:ln>
        </p:spPr>
        <p:txBody>
          <a:bodyPr wrap="none">
            <a:spAutoFit/>
          </a:bodyPr>
          <a:lstStyle/>
          <a:p>
            <a:endParaRPr lang="zh-CN" altLang="en-US"/>
          </a:p>
        </p:txBody>
      </p:sp>
      <p:sp>
        <p:nvSpPr>
          <p:cNvPr id="569371" name="Rectangle 28"/>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372" name="Rectangle 29"/>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373" name="Rectangle 30"/>
          <p:cNvSpPr>
            <a:spLocks noChangeArrowheads="1"/>
          </p:cNvSpPr>
          <p:nvPr/>
        </p:nvSpPr>
        <p:spPr bwMode="auto">
          <a:xfrm>
            <a:off x="1571625" y="1912938"/>
            <a:ext cx="701675" cy="0"/>
          </a:xfrm>
          <a:prstGeom prst="rect">
            <a:avLst/>
          </a:prstGeom>
          <a:noFill/>
          <a:ln w="9525">
            <a:noFill/>
            <a:miter lim="800000"/>
            <a:headEnd/>
            <a:tailEnd/>
          </a:ln>
        </p:spPr>
        <p:txBody>
          <a:bodyPr wrap="none">
            <a:spAutoFit/>
          </a:bodyPr>
          <a:lstStyle/>
          <a:p>
            <a:endParaRPr lang="zh-CN" altLang="en-US"/>
          </a:p>
        </p:txBody>
      </p:sp>
      <p:sp>
        <p:nvSpPr>
          <p:cNvPr id="569374" name="Rectangle 31"/>
          <p:cNvSpPr>
            <a:spLocks noChangeArrowheads="1"/>
          </p:cNvSpPr>
          <p:nvPr/>
        </p:nvSpPr>
        <p:spPr bwMode="auto">
          <a:xfrm>
            <a:off x="1571625" y="1912938"/>
            <a:ext cx="657225" cy="0"/>
          </a:xfrm>
          <a:prstGeom prst="rect">
            <a:avLst/>
          </a:prstGeom>
          <a:noFill/>
          <a:ln w="9525">
            <a:noFill/>
            <a:miter lim="800000"/>
            <a:headEnd/>
            <a:tailEnd/>
          </a:ln>
        </p:spPr>
        <p:txBody>
          <a:bodyPr wrap="none">
            <a:spAutoFit/>
          </a:bodyPr>
          <a:lstStyle/>
          <a:p>
            <a:endParaRPr lang="zh-CN" altLang="en-US"/>
          </a:p>
        </p:txBody>
      </p:sp>
      <p:sp>
        <p:nvSpPr>
          <p:cNvPr id="569375" name="Rectangle 32"/>
          <p:cNvSpPr>
            <a:spLocks noChangeArrowheads="1"/>
          </p:cNvSpPr>
          <p:nvPr/>
        </p:nvSpPr>
        <p:spPr bwMode="auto">
          <a:xfrm>
            <a:off x="1571625" y="1912938"/>
            <a:ext cx="746125" cy="0"/>
          </a:xfrm>
          <a:prstGeom prst="rect">
            <a:avLst/>
          </a:prstGeom>
          <a:noFill/>
          <a:ln w="9525">
            <a:noFill/>
            <a:miter lim="800000"/>
            <a:headEnd/>
            <a:tailEnd/>
          </a:ln>
        </p:spPr>
        <p:txBody>
          <a:bodyPr wrap="none">
            <a:spAutoFit/>
          </a:bodyPr>
          <a:lstStyle/>
          <a:p>
            <a:endParaRPr lang="zh-CN" altLang="en-US"/>
          </a:p>
        </p:txBody>
      </p:sp>
      <p:sp>
        <p:nvSpPr>
          <p:cNvPr id="569376" name="Rectangle 33"/>
          <p:cNvSpPr>
            <a:spLocks noChangeArrowheads="1"/>
          </p:cNvSpPr>
          <p:nvPr/>
        </p:nvSpPr>
        <p:spPr bwMode="auto">
          <a:xfrm>
            <a:off x="1571625" y="1912938"/>
            <a:ext cx="684213" cy="0"/>
          </a:xfrm>
          <a:prstGeom prst="rect">
            <a:avLst/>
          </a:prstGeom>
          <a:noFill/>
          <a:ln w="9525">
            <a:noFill/>
            <a:miter lim="800000"/>
            <a:headEnd/>
            <a:tailEnd/>
          </a:ln>
        </p:spPr>
        <p:txBody>
          <a:bodyPr wrap="none">
            <a:spAutoFit/>
          </a:bodyPr>
          <a:lstStyle/>
          <a:p>
            <a:endParaRPr lang="zh-CN" altLang="en-US"/>
          </a:p>
        </p:txBody>
      </p:sp>
      <p:sp>
        <p:nvSpPr>
          <p:cNvPr id="569377" name="Rectangle 34"/>
          <p:cNvSpPr>
            <a:spLocks noChangeArrowheads="1"/>
          </p:cNvSpPr>
          <p:nvPr/>
        </p:nvSpPr>
        <p:spPr bwMode="auto">
          <a:xfrm>
            <a:off x="1571625" y="1912938"/>
            <a:ext cx="639763" cy="0"/>
          </a:xfrm>
          <a:prstGeom prst="rect">
            <a:avLst/>
          </a:prstGeom>
          <a:noFill/>
          <a:ln w="9525">
            <a:noFill/>
            <a:miter lim="800000"/>
            <a:headEnd/>
            <a:tailEnd/>
          </a:ln>
        </p:spPr>
        <p:txBody>
          <a:bodyPr wrap="none">
            <a:spAutoFit/>
          </a:bodyPr>
          <a:lstStyle/>
          <a:p>
            <a:endParaRPr lang="zh-CN" altLang="en-US"/>
          </a:p>
        </p:txBody>
      </p:sp>
      <p:sp>
        <p:nvSpPr>
          <p:cNvPr id="569378" name="Rectangle 35"/>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379" name="Rectangle 36"/>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380" name="Rectangle 37"/>
          <p:cNvSpPr>
            <a:spLocks noChangeArrowheads="1"/>
          </p:cNvSpPr>
          <p:nvPr/>
        </p:nvSpPr>
        <p:spPr bwMode="auto">
          <a:xfrm>
            <a:off x="1571625" y="1912938"/>
            <a:ext cx="701675" cy="0"/>
          </a:xfrm>
          <a:prstGeom prst="rect">
            <a:avLst/>
          </a:prstGeom>
          <a:noFill/>
          <a:ln w="9525">
            <a:noFill/>
            <a:miter lim="800000"/>
            <a:headEnd/>
            <a:tailEnd/>
          </a:ln>
        </p:spPr>
        <p:txBody>
          <a:bodyPr wrap="none">
            <a:spAutoFit/>
          </a:bodyPr>
          <a:lstStyle/>
          <a:p>
            <a:endParaRPr lang="zh-CN" altLang="en-US"/>
          </a:p>
        </p:txBody>
      </p:sp>
      <p:sp>
        <p:nvSpPr>
          <p:cNvPr id="569381" name="Rectangle 38"/>
          <p:cNvSpPr>
            <a:spLocks noChangeArrowheads="1"/>
          </p:cNvSpPr>
          <p:nvPr/>
        </p:nvSpPr>
        <p:spPr bwMode="auto">
          <a:xfrm>
            <a:off x="1571625" y="1912938"/>
            <a:ext cx="657225" cy="0"/>
          </a:xfrm>
          <a:prstGeom prst="rect">
            <a:avLst/>
          </a:prstGeom>
          <a:noFill/>
          <a:ln w="9525">
            <a:noFill/>
            <a:miter lim="800000"/>
            <a:headEnd/>
            <a:tailEnd/>
          </a:ln>
        </p:spPr>
        <p:txBody>
          <a:bodyPr wrap="none">
            <a:spAutoFit/>
          </a:bodyPr>
          <a:lstStyle/>
          <a:p>
            <a:endParaRPr lang="zh-CN" altLang="en-US"/>
          </a:p>
        </p:txBody>
      </p:sp>
      <p:sp>
        <p:nvSpPr>
          <p:cNvPr id="569382" name="Rectangle 39"/>
          <p:cNvSpPr>
            <a:spLocks noChangeArrowheads="1"/>
          </p:cNvSpPr>
          <p:nvPr/>
        </p:nvSpPr>
        <p:spPr bwMode="auto">
          <a:xfrm>
            <a:off x="1571625" y="1912938"/>
            <a:ext cx="746125" cy="0"/>
          </a:xfrm>
          <a:prstGeom prst="rect">
            <a:avLst/>
          </a:prstGeom>
          <a:noFill/>
          <a:ln w="9525">
            <a:noFill/>
            <a:miter lim="800000"/>
            <a:headEnd/>
            <a:tailEnd/>
          </a:ln>
        </p:spPr>
        <p:txBody>
          <a:bodyPr wrap="none">
            <a:spAutoFit/>
          </a:bodyPr>
          <a:lstStyle/>
          <a:p>
            <a:endParaRPr lang="zh-CN" altLang="en-US"/>
          </a:p>
        </p:txBody>
      </p:sp>
      <p:sp>
        <p:nvSpPr>
          <p:cNvPr id="569383" name="Rectangle 40"/>
          <p:cNvSpPr>
            <a:spLocks noChangeArrowheads="1"/>
          </p:cNvSpPr>
          <p:nvPr/>
        </p:nvSpPr>
        <p:spPr bwMode="auto">
          <a:xfrm>
            <a:off x="1571625" y="1912938"/>
            <a:ext cx="684213" cy="0"/>
          </a:xfrm>
          <a:prstGeom prst="rect">
            <a:avLst/>
          </a:prstGeom>
          <a:noFill/>
          <a:ln w="9525">
            <a:noFill/>
            <a:miter lim="800000"/>
            <a:headEnd/>
            <a:tailEnd/>
          </a:ln>
        </p:spPr>
        <p:txBody>
          <a:bodyPr wrap="none">
            <a:spAutoFit/>
          </a:bodyPr>
          <a:lstStyle/>
          <a:p>
            <a:endParaRPr lang="zh-CN" altLang="en-US"/>
          </a:p>
        </p:txBody>
      </p:sp>
      <p:sp>
        <p:nvSpPr>
          <p:cNvPr id="569384" name="Rectangle 41"/>
          <p:cNvSpPr>
            <a:spLocks noChangeArrowheads="1"/>
          </p:cNvSpPr>
          <p:nvPr/>
        </p:nvSpPr>
        <p:spPr bwMode="auto">
          <a:xfrm>
            <a:off x="1571625" y="1912938"/>
            <a:ext cx="639763" cy="0"/>
          </a:xfrm>
          <a:prstGeom prst="rect">
            <a:avLst/>
          </a:prstGeom>
          <a:noFill/>
          <a:ln w="9525">
            <a:noFill/>
            <a:miter lim="800000"/>
            <a:headEnd/>
            <a:tailEnd/>
          </a:ln>
        </p:spPr>
        <p:txBody>
          <a:bodyPr wrap="none">
            <a:spAutoFit/>
          </a:bodyPr>
          <a:lstStyle/>
          <a:p>
            <a:endParaRPr lang="zh-CN" altLang="en-US"/>
          </a:p>
        </p:txBody>
      </p:sp>
      <p:sp>
        <p:nvSpPr>
          <p:cNvPr id="569385" name="Rectangle 42"/>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386" name="Rectangle 43"/>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387" name="Rectangle 44"/>
          <p:cNvSpPr>
            <a:spLocks noChangeArrowheads="1"/>
          </p:cNvSpPr>
          <p:nvPr/>
        </p:nvSpPr>
        <p:spPr bwMode="auto">
          <a:xfrm>
            <a:off x="1571625" y="1912938"/>
            <a:ext cx="701675" cy="0"/>
          </a:xfrm>
          <a:prstGeom prst="rect">
            <a:avLst/>
          </a:prstGeom>
          <a:noFill/>
          <a:ln w="9525">
            <a:noFill/>
            <a:miter lim="800000"/>
            <a:headEnd/>
            <a:tailEnd/>
          </a:ln>
        </p:spPr>
        <p:txBody>
          <a:bodyPr wrap="none">
            <a:spAutoFit/>
          </a:bodyPr>
          <a:lstStyle/>
          <a:p>
            <a:endParaRPr lang="zh-CN" altLang="en-US"/>
          </a:p>
        </p:txBody>
      </p:sp>
      <p:sp>
        <p:nvSpPr>
          <p:cNvPr id="569388" name="Rectangle 45"/>
          <p:cNvSpPr>
            <a:spLocks noChangeArrowheads="1"/>
          </p:cNvSpPr>
          <p:nvPr/>
        </p:nvSpPr>
        <p:spPr bwMode="auto">
          <a:xfrm>
            <a:off x="1571625" y="1912938"/>
            <a:ext cx="657225" cy="0"/>
          </a:xfrm>
          <a:prstGeom prst="rect">
            <a:avLst/>
          </a:prstGeom>
          <a:noFill/>
          <a:ln w="9525">
            <a:noFill/>
            <a:miter lim="800000"/>
            <a:headEnd/>
            <a:tailEnd/>
          </a:ln>
        </p:spPr>
        <p:txBody>
          <a:bodyPr wrap="none">
            <a:spAutoFit/>
          </a:bodyPr>
          <a:lstStyle/>
          <a:p>
            <a:endParaRPr lang="zh-CN" altLang="en-US"/>
          </a:p>
        </p:txBody>
      </p:sp>
      <p:sp>
        <p:nvSpPr>
          <p:cNvPr id="569389" name="Rectangle 46"/>
          <p:cNvSpPr>
            <a:spLocks noChangeArrowheads="1"/>
          </p:cNvSpPr>
          <p:nvPr/>
        </p:nvSpPr>
        <p:spPr bwMode="auto">
          <a:xfrm>
            <a:off x="1571625" y="1912938"/>
            <a:ext cx="746125" cy="0"/>
          </a:xfrm>
          <a:prstGeom prst="rect">
            <a:avLst/>
          </a:prstGeom>
          <a:noFill/>
          <a:ln w="9525">
            <a:noFill/>
            <a:miter lim="800000"/>
            <a:headEnd/>
            <a:tailEnd/>
          </a:ln>
        </p:spPr>
        <p:txBody>
          <a:bodyPr wrap="none">
            <a:spAutoFit/>
          </a:bodyPr>
          <a:lstStyle/>
          <a:p>
            <a:endParaRPr lang="zh-CN" altLang="en-US"/>
          </a:p>
        </p:txBody>
      </p:sp>
      <p:sp>
        <p:nvSpPr>
          <p:cNvPr id="569390" name="Rectangle 47"/>
          <p:cNvSpPr>
            <a:spLocks noChangeArrowheads="1"/>
          </p:cNvSpPr>
          <p:nvPr/>
        </p:nvSpPr>
        <p:spPr bwMode="auto">
          <a:xfrm>
            <a:off x="1571625" y="1912938"/>
            <a:ext cx="684213" cy="0"/>
          </a:xfrm>
          <a:prstGeom prst="rect">
            <a:avLst/>
          </a:prstGeom>
          <a:noFill/>
          <a:ln w="9525">
            <a:noFill/>
            <a:miter lim="800000"/>
            <a:headEnd/>
            <a:tailEnd/>
          </a:ln>
        </p:spPr>
        <p:txBody>
          <a:bodyPr wrap="none">
            <a:spAutoFit/>
          </a:bodyPr>
          <a:lstStyle/>
          <a:p>
            <a:endParaRPr lang="zh-CN" altLang="en-US"/>
          </a:p>
        </p:txBody>
      </p:sp>
      <p:sp>
        <p:nvSpPr>
          <p:cNvPr id="569391" name="Rectangle 48"/>
          <p:cNvSpPr>
            <a:spLocks noChangeArrowheads="1"/>
          </p:cNvSpPr>
          <p:nvPr/>
        </p:nvSpPr>
        <p:spPr bwMode="auto">
          <a:xfrm>
            <a:off x="1571625" y="1912938"/>
            <a:ext cx="639763" cy="0"/>
          </a:xfrm>
          <a:prstGeom prst="rect">
            <a:avLst/>
          </a:prstGeom>
          <a:noFill/>
          <a:ln w="9525">
            <a:noFill/>
            <a:miter lim="800000"/>
            <a:headEnd/>
            <a:tailEnd/>
          </a:ln>
        </p:spPr>
        <p:txBody>
          <a:bodyPr wrap="none">
            <a:spAutoFit/>
          </a:bodyPr>
          <a:lstStyle/>
          <a:p>
            <a:endParaRPr lang="zh-CN" altLang="en-US"/>
          </a:p>
        </p:txBody>
      </p:sp>
      <p:sp>
        <p:nvSpPr>
          <p:cNvPr id="569392" name="Rectangle 49"/>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393" name="Rectangle 50"/>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394" name="Rectangle 51"/>
          <p:cNvSpPr>
            <a:spLocks noChangeArrowheads="1"/>
          </p:cNvSpPr>
          <p:nvPr/>
        </p:nvSpPr>
        <p:spPr bwMode="auto">
          <a:xfrm>
            <a:off x="1571625" y="1912938"/>
            <a:ext cx="701675" cy="0"/>
          </a:xfrm>
          <a:prstGeom prst="rect">
            <a:avLst/>
          </a:prstGeom>
          <a:noFill/>
          <a:ln w="9525">
            <a:noFill/>
            <a:miter lim="800000"/>
            <a:headEnd/>
            <a:tailEnd/>
          </a:ln>
        </p:spPr>
        <p:txBody>
          <a:bodyPr wrap="none">
            <a:spAutoFit/>
          </a:bodyPr>
          <a:lstStyle/>
          <a:p>
            <a:endParaRPr lang="zh-CN" altLang="en-US"/>
          </a:p>
        </p:txBody>
      </p:sp>
      <p:sp>
        <p:nvSpPr>
          <p:cNvPr id="569395" name="Rectangle 52"/>
          <p:cNvSpPr>
            <a:spLocks noChangeArrowheads="1"/>
          </p:cNvSpPr>
          <p:nvPr/>
        </p:nvSpPr>
        <p:spPr bwMode="auto">
          <a:xfrm>
            <a:off x="1571625" y="1912938"/>
            <a:ext cx="657225" cy="0"/>
          </a:xfrm>
          <a:prstGeom prst="rect">
            <a:avLst/>
          </a:prstGeom>
          <a:noFill/>
          <a:ln w="9525">
            <a:noFill/>
            <a:miter lim="800000"/>
            <a:headEnd/>
            <a:tailEnd/>
          </a:ln>
        </p:spPr>
        <p:txBody>
          <a:bodyPr wrap="none">
            <a:spAutoFit/>
          </a:bodyPr>
          <a:lstStyle/>
          <a:p>
            <a:endParaRPr lang="zh-CN" altLang="en-US"/>
          </a:p>
        </p:txBody>
      </p:sp>
      <p:sp>
        <p:nvSpPr>
          <p:cNvPr id="569396" name="Rectangle 53"/>
          <p:cNvSpPr>
            <a:spLocks noChangeArrowheads="1"/>
          </p:cNvSpPr>
          <p:nvPr/>
        </p:nvSpPr>
        <p:spPr bwMode="auto">
          <a:xfrm>
            <a:off x="1571625" y="1912938"/>
            <a:ext cx="746125" cy="0"/>
          </a:xfrm>
          <a:prstGeom prst="rect">
            <a:avLst/>
          </a:prstGeom>
          <a:noFill/>
          <a:ln w="9525">
            <a:noFill/>
            <a:miter lim="800000"/>
            <a:headEnd/>
            <a:tailEnd/>
          </a:ln>
        </p:spPr>
        <p:txBody>
          <a:bodyPr wrap="none">
            <a:spAutoFit/>
          </a:bodyPr>
          <a:lstStyle/>
          <a:p>
            <a:endParaRPr lang="zh-CN" altLang="en-US"/>
          </a:p>
        </p:txBody>
      </p:sp>
      <p:sp>
        <p:nvSpPr>
          <p:cNvPr id="569397" name="Rectangle 54"/>
          <p:cNvSpPr>
            <a:spLocks noChangeArrowheads="1"/>
          </p:cNvSpPr>
          <p:nvPr/>
        </p:nvSpPr>
        <p:spPr bwMode="auto">
          <a:xfrm>
            <a:off x="1571625" y="1912938"/>
            <a:ext cx="684213" cy="0"/>
          </a:xfrm>
          <a:prstGeom prst="rect">
            <a:avLst/>
          </a:prstGeom>
          <a:noFill/>
          <a:ln w="9525">
            <a:noFill/>
            <a:miter lim="800000"/>
            <a:headEnd/>
            <a:tailEnd/>
          </a:ln>
        </p:spPr>
        <p:txBody>
          <a:bodyPr wrap="none">
            <a:spAutoFit/>
          </a:bodyPr>
          <a:lstStyle/>
          <a:p>
            <a:endParaRPr lang="zh-CN" altLang="en-US"/>
          </a:p>
        </p:txBody>
      </p:sp>
      <p:sp>
        <p:nvSpPr>
          <p:cNvPr id="569398" name="Rectangle 55"/>
          <p:cNvSpPr>
            <a:spLocks noChangeArrowheads="1"/>
          </p:cNvSpPr>
          <p:nvPr/>
        </p:nvSpPr>
        <p:spPr bwMode="auto">
          <a:xfrm>
            <a:off x="1571625" y="1912938"/>
            <a:ext cx="639763" cy="0"/>
          </a:xfrm>
          <a:prstGeom prst="rect">
            <a:avLst/>
          </a:prstGeom>
          <a:noFill/>
          <a:ln w="9525">
            <a:noFill/>
            <a:miter lim="800000"/>
            <a:headEnd/>
            <a:tailEnd/>
          </a:ln>
        </p:spPr>
        <p:txBody>
          <a:bodyPr wrap="none">
            <a:spAutoFit/>
          </a:bodyPr>
          <a:lstStyle/>
          <a:p>
            <a:endParaRPr lang="zh-CN" altLang="en-US"/>
          </a:p>
        </p:txBody>
      </p:sp>
      <p:sp>
        <p:nvSpPr>
          <p:cNvPr id="569399" name="Rectangle 56"/>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400" name="Rectangle 57"/>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401" name="Rectangle 58"/>
          <p:cNvSpPr>
            <a:spLocks noChangeArrowheads="1"/>
          </p:cNvSpPr>
          <p:nvPr/>
        </p:nvSpPr>
        <p:spPr bwMode="auto">
          <a:xfrm>
            <a:off x="1571625" y="1912938"/>
            <a:ext cx="701675" cy="0"/>
          </a:xfrm>
          <a:prstGeom prst="rect">
            <a:avLst/>
          </a:prstGeom>
          <a:noFill/>
          <a:ln w="9525">
            <a:noFill/>
            <a:miter lim="800000"/>
            <a:headEnd/>
            <a:tailEnd/>
          </a:ln>
        </p:spPr>
        <p:txBody>
          <a:bodyPr wrap="none">
            <a:spAutoFit/>
          </a:bodyPr>
          <a:lstStyle/>
          <a:p>
            <a:endParaRPr lang="zh-CN" altLang="en-US"/>
          </a:p>
        </p:txBody>
      </p:sp>
      <p:sp>
        <p:nvSpPr>
          <p:cNvPr id="569402" name="Rectangle 59"/>
          <p:cNvSpPr>
            <a:spLocks noChangeArrowheads="1"/>
          </p:cNvSpPr>
          <p:nvPr/>
        </p:nvSpPr>
        <p:spPr bwMode="auto">
          <a:xfrm>
            <a:off x="1571625" y="1912938"/>
            <a:ext cx="657225" cy="0"/>
          </a:xfrm>
          <a:prstGeom prst="rect">
            <a:avLst/>
          </a:prstGeom>
          <a:noFill/>
          <a:ln w="9525">
            <a:noFill/>
            <a:miter lim="800000"/>
            <a:headEnd/>
            <a:tailEnd/>
          </a:ln>
        </p:spPr>
        <p:txBody>
          <a:bodyPr wrap="none">
            <a:spAutoFit/>
          </a:bodyPr>
          <a:lstStyle/>
          <a:p>
            <a:endParaRPr lang="zh-CN" altLang="en-US"/>
          </a:p>
        </p:txBody>
      </p:sp>
      <p:sp>
        <p:nvSpPr>
          <p:cNvPr id="569403" name="Rectangle 60"/>
          <p:cNvSpPr>
            <a:spLocks noChangeArrowheads="1"/>
          </p:cNvSpPr>
          <p:nvPr/>
        </p:nvSpPr>
        <p:spPr bwMode="auto">
          <a:xfrm>
            <a:off x="1571625" y="1912938"/>
            <a:ext cx="746125" cy="0"/>
          </a:xfrm>
          <a:prstGeom prst="rect">
            <a:avLst/>
          </a:prstGeom>
          <a:noFill/>
          <a:ln w="9525">
            <a:noFill/>
            <a:miter lim="800000"/>
            <a:headEnd/>
            <a:tailEnd/>
          </a:ln>
        </p:spPr>
        <p:txBody>
          <a:bodyPr wrap="none">
            <a:spAutoFit/>
          </a:bodyPr>
          <a:lstStyle/>
          <a:p>
            <a:endParaRPr lang="zh-CN" altLang="en-US"/>
          </a:p>
        </p:txBody>
      </p:sp>
      <p:sp>
        <p:nvSpPr>
          <p:cNvPr id="569404" name="Rectangle 61"/>
          <p:cNvSpPr>
            <a:spLocks noChangeArrowheads="1"/>
          </p:cNvSpPr>
          <p:nvPr/>
        </p:nvSpPr>
        <p:spPr bwMode="auto">
          <a:xfrm>
            <a:off x="1571625" y="1912938"/>
            <a:ext cx="684213" cy="0"/>
          </a:xfrm>
          <a:prstGeom prst="rect">
            <a:avLst/>
          </a:prstGeom>
          <a:noFill/>
          <a:ln w="9525">
            <a:noFill/>
            <a:miter lim="800000"/>
            <a:headEnd/>
            <a:tailEnd/>
          </a:ln>
        </p:spPr>
        <p:txBody>
          <a:bodyPr wrap="none">
            <a:spAutoFit/>
          </a:bodyPr>
          <a:lstStyle/>
          <a:p>
            <a:endParaRPr lang="zh-CN" altLang="en-US"/>
          </a:p>
        </p:txBody>
      </p:sp>
      <p:sp>
        <p:nvSpPr>
          <p:cNvPr id="569405" name="Rectangle 62"/>
          <p:cNvSpPr>
            <a:spLocks noChangeArrowheads="1"/>
          </p:cNvSpPr>
          <p:nvPr/>
        </p:nvSpPr>
        <p:spPr bwMode="auto">
          <a:xfrm>
            <a:off x="1571625" y="1912938"/>
            <a:ext cx="639763" cy="0"/>
          </a:xfrm>
          <a:prstGeom prst="rect">
            <a:avLst/>
          </a:prstGeom>
          <a:noFill/>
          <a:ln w="9525">
            <a:noFill/>
            <a:miter lim="800000"/>
            <a:headEnd/>
            <a:tailEnd/>
          </a:ln>
        </p:spPr>
        <p:txBody>
          <a:bodyPr wrap="none">
            <a:spAutoFit/>
          </a:bodyPr>
          <a:lstStyle/>
          <a:p>
            <a:endParaRPr lang="zh-CN" altLang="en-US"/>
          </a:p>
        </p:txBody>
      </p:sp>
      <p:sp>
        <p:nvSpPr>
          <p:cNvPr id="569406" name="Rectangle 63"/>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407" name="Rectangle 64"/>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408" name="Rectangle 65"/>
          <p:cNvSpPr>
            <a:spLocks noChangeArrowheads="1"/>
          </p:cNvSpPr>
          <p:nvPr/>
        </p:nvSpPr>
        <p:spPr bwMode="auto">
          <a:xfrm>
            <a:off x="1571625" y="1912938"/>
            <a:ext cx="701675" cy="0"/>
          </a:xfrm>
          <a:prstGeom prst="rect">
            <a:avLst/>
          </a:prstGeom>
          <a:noFill/>
          <a:ln w="9525">
            <a:noFill/>
            <a:miter lim="800000"/>
            <a:headEnd/>
            <a:tailEnd/>
          </a:ln>
        </p:spPr>
        <p:txBody>
          <a:bodyPr wrap="none">
            <a:spAutoFit/>
          </a:bodyPr>
          <a:lstStyle/>
          <a:p>
            <a:endParaRPr lang="zh-CN" altLang="en-US"/>
          </a:p>
        </p:txBody>
      </p:sp>
      <p:sp>
        <p:nvSpPr>
          <p:cNvPr id="569409" name="Rectangle 66"/>
          <p:cNvSpPr>
            <a:spLocks noChangeArrowheads="1"/>
          </p:cNvSpPr>
          <p:nvPr/>
        </p:nvSpPr>
        <p:spPr bwMode="auto">
          <a:xfrm>
            <a:off x="1571625" y="1912938"/>
            <a:ext cx="657225" cy="0"/>
          </a:xfrm>
          <a:prstGeom prst="rect">
            <a:avLst/>
          </a:prstGeom>
          <a:noFill/>
          <a:ln w="9525">
            <a:noFill/>
            <a:miter lim="800000"/>
            <a:headEnd/>
            <a:tailEnd/>
          </a:ln>
        </p:spPr>
        <p:txBody>
          <a:bodyPr wrap="none">
            <a:spAutoFit/>
          </a:bodyPr>
          <a:lstStyle/>
          <a:p>
            <a:endParaRPr lang="zh-CN" altLang="en-US"/>
          </a:p>
        </p:txBody>
      </p:sp>
      <p:sp>
        <p:nvSpPr>
          <p:cNvPr id="569410" name="Rectangle 67"/>
          <p:cNvSpPr>
            <a:spLocks noChangeArrowheads="1"/>
          </p:cNvSpPr>
          <p:nvPr/>
        </p:nvSpPr>
        <p:spPr bwMode="auto">
          <a:xfrm>
            <a:off x="1571625" y="1912938"/>
            <a:ext cx="746125" cy="0"/>
          </a:xfrm>
          <a:prstGeom prst="rect">
            <a:avLst/>
          </a:prstGeom>
          <a:noFill/>
          <a:ln w="9525">
            <a:noFill/>
            <a:miter lim="800000"/>
            <a:headEnd/>
            <a:tailEnd/>
          </a:ln>
        </p:spPr>
        <p:txBody>
          <a:bodyPr wrap="none">
            <a:spAutoFit/>
          </a:bodyPr>
          <a:lstStyle/>
          <a:p>
            <a:endParaRPr lang="zh-CN" altLang="en-US"/>
          </a:p>
        </p:txBody>
      </p:sp>
      <p:sp>
        <p:nvSpPr>
          <p:cNvPr id="569411" name="Rectangle 68"/>
          <p:cNvSpPr>
            <a:spLocks noChangeArrowheads="1"/>
          </p:cNvSpPr>
          <p:nvPr/>
        </p:nvSpPr>
        <p:spPr bwMode="auto">
          <a:xfrm>
            <a:off x="1571625" y="1912938"/>
            <a:ext cx="684213" cy="0"/>
          </a:xfrm>
          <a:prstGeom prst="rect">
            <a:avLst/>
          </a:prstGeom>
          <a:noFill/>
          <a:ln w="9525">
            <a:noFill/>
            <a:miter lim="800000"/>
            <a:headEnd/>
            <a:tailEnd/>
          </a:ln>
        </p:spPr>
        <p:txBody>
          <a:bodyPr wrap="none">
            <a:spAutoFit/>
          </a:bodyPr>
          <a:lstStyle/>
          <a:p>
            <a:endParaRPr lang="zh-CN" altLang="en-US"/>
          </a:p>
        </p:txBody>
      </p:sp>
      <p:sp>
        <p:nvSpPr>
          <p:cNvPr id="569412" name="Rectangle 69"/>
          <p:cNvSpPr>
            <a:spLocks noChangeArrowheads="1"/>
          </p:cNvSpPr>
          <p:nvPr/>
        </p:nvSpPr>
        <p:spPr bwMode="auto">
          <a:xfrm>
            <a:off x="1571625" y="1912938"/>
            <a:ext cx="639763" cy="0"/>
          </a:xfrm>
          <a:prstGeom prst="rect">
            <a:avLst/>
          </a:prstGeom>
          <a:noFill/>
          <a:ln w="9525">
            <a:noFill/>
            <a:miter lim="800000"/>
            <a:headEnd/>
            <a:tailEnd/>
          </a:ln>
        </p:spPr>
        <p:txBody>
          <a:bodyPr wrap="none">
            <a:spAutoFit/>
          </a:bodyPr>
          <a:lstStyle/>
          <a:p>
            <a:endParaRPr lang="zh-CN" altLang="en-US"/>
          </a:p>
        </p:txBody>
      </p:sp>
      <p:sp>
        <p:nvSpPr>
          <p:cNvPr id="569413" name="Rectangle 70"/>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414" name="Rectangle 71"/>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415" name="Rectangle 72"/>
          <p:cNvSpPr>
            <a:spLocks noChangeArrowheads="1"/>
          </p:cNvSpPr>
          <p:nvPr/>
        </p:nvSpPr>
        <p:spPr bwMode="auto">
          <a:xfrm>
            <a:off x="1571625" y="1912938"/>
            <a:ext cx="701675" cy="0"/>
          </a:xfrm>
          <a:prstGeom prst="rect">
            <a:avLst/>
          </a:prstGeom>
          <a:noFill/>
          <a:ln w="9525">
            <a:noFill/>
            <a:miter lim="800000"/>
            <a:headEnd/>
            <a:tailEnd/>
          </a:ln>
        </p:spPr>
        <p:txBody>
          <a:bodyPr wrap="none">
            <a:spAutoFit/>
          </a:bodyPr>
          <a:lstStyle/>
          <a:p>
            <a:endParaRPr lang="zh-CN" altLang="en-US"/>
          </a:p>
        </p:txBody>
      </p:sp>
      <p:sp>
        <p:nvSpPr>
          <p:cNvPr id="569416" name="Rectangle 73"/>
          <p:cNvSpPr>
            <a:spLocks noChangeArrowheads="1"/>
          </p:cNvSpPr>
          <p:nvPr/>
        </p:nvSpPr>
        <p:spPr bwMode="auto">
          <a:xfrm>
            <a:off x="1571625" y="1912938"/>
            <a:ext cx="657225" cy="0"/>
          </a:xfrm>
          <a:prstGeom prst="rect">
            <a:avLst/>
          </a:prstGeom>
          <a:noFill/>
          <a:ln w="9525">
            <a:noFill/>
            <a:miter lim="800000"/>
            <a:headEnd/>
            <a:tailEnd/>
          </a:ln>
        </p:spPr>
        <p:txBody>
          <a:bodyPr wrap="none">
            <a:spAutoFit/>
          </a:bodyPr>
          <a:lstStyle/>
          <a:p>
            <a:endParaRPr lang="zh-CN" altLang="en-US"/>
          </a:p>
        </p:txBody>
      </p:sp>
      <p:sp>
        <p:nvSpPr>
          <p:cNvPr id="569417" name="Rectangle 74"/>
          <p:cNvSpPr>
            <a:spLocks noChangeArrowheads="1"/>
          </p:cNvSpPr>
          <p:nvPr/>
        </p:nvSpPr>
        <p:spPr bwMode="auto">
          <a:xfrm>
            <a:off x="1571625" y="1912938"/>
            <a:ext cx="746125" cy="0"/>
          </a:xfrm>
          <a:prstGeom prst="rect">
            <a:avLst/>
          </a:prstGeom>
          <a:noFill/>
          <a:ln w="9525">
            <a:noFill/>
            <a:miter lim="800000"/>
            <a:headEnd/>
            <a:tailEnd/>
          </a:ln>
        </p:spPr>
        <p:txBody>
          <a:bodyPr wrap="none">
            <a:spAutoFit/>
          </a:bodyPr>
          <a:lstStyle/>
          <a:p>
            <a:endParaRPr lang="zh-CN" altLang="en-US"/>
          </a:p>
        </p:txBody>
      </p:sp>
      <p:sp>
        <p:nvSpPr>
          <p:cNvPr id="569418" name="Rectangle 75"/>
          <p:cNvSpPr>
            <a:spLocks noChangeArrowheads="1"/>
          </p:cNvSpPr>
          <p:nvPr/>
        </p:nvSpPr>
        <p:spPr bwMode="auto">
          <a:xfrm>
            <a:off x="1571625" y="1912938"/>
            <a:ext cx="684213" cy="0"/>
          </a:xfrm>
          <a:prstGeom prst="rect">
            <a:avLst/>
          </a:prstGeom>
          <a:noFill/>
          <a:ln w="9525">
            <a:noFill/>
            <a:miter lim="800000"/>
            <a:headEnd/>
            <a:tailEnd/>
          </a:ln>
        </p:spPr>
        <p:txBody>
          <a:bodyPr wrap="none">
            <a:spAutoFit/>
          </a:bodyPr>
          <a:lstStyle/>
          <a:p>
            <a:endParaRPr lang="zh-CN" altLang="en-US"/>
          </a:p>
        </p:txBody>
      </p:sp>
      <p:sp>
        <p:nvSpPr>
          <p:cNvPr id="569419" name="Rectangle 76"/>
          <p:cNvSpPr>
            <a:spLocks noChangeArrowheads="1"/>
          </p:cNvSpPr>
          <p:nvPr/>
        </p:nvSpPr>
        <p:spPr bwMode="auto">
          <a:xfrm>
            <a:off x="1571625" y="1912938"/>
            <a:ext cx="639763" cy="0"/>
          </a:xfrm>
          <a:prstGeom prst="rect">
            <a:avLst/>
          </a:prstGeom>
          <a:noFill/>
          <a:ln w="9525">
            <a:noFill/>
            <a:miter lim="800000"/>
            <a:headEnd/>
            <a:tailEnd/>
          </a:ln>
        </p:spPr>
        <p:txBody>
          <a:bodyPr wrap="none">
            <a:spAutoFit/>
          </a:bodyPr>
          <a:lstStyle/>
          <a:p>
            <a:endParaRPr lang="zh-CN" altLang="en-US"/>
          </a:p>
        </p:txBody>
      </p:sp>
      <p:sp>
        <p:nvSpPr>
          <p:cNvPr id="569420" name="Rectangle 77"/>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421" name="Rectangle 78"/>
          <p:cNvSpPr>
            <a:spLocks noChangeArrowheads="1"/>
          </p:cNvSpPr>
          <p:nvPr/>
        </p:nvSpPr>
        <p:spPr bwMode="auto">
          <a:xfrm>
            <a:off x="1571625" y="1912938"/>
            <a:ext cx="577850" cy="0"/>
          </a:xfrm>
          <a:prstGeom prst="rect">
            <a:avLst/>
          </a:prstGeom>
          <a:noFill/>
          <a:ln w="9525">
            <a:noFill/>
            <a:miter lim="800000"/>
            <a:headEnd/>
            <a:tailEnd/>
          </a:ln>
        </p:spPr>
        <p:txBody>
          <a:bodyPr wrap="none">
            <a:spAutoFit/>
          </a:bodyPr>
          <a:lstStyle/>
          <a:p>
            <a:endParaRPr lang="zh-CN" altLang="en-US"/>
          </a:p>
        </p:txBody>
      </p:sp>
      <p:sp>
        <p:nvSpPr>
          <p:cNvPr id="569422" name="Rectangle 79"/>
          <p:cNvSpPr>
            <a:spLocks noChangeArrowheads="1"/>
          </p:cNvSpPr>
          <p:nvPr/>
        </p:nvSpPr>
        <p:spPr bwMode="auto">
          <a:xfrm>
            <a:off x="1571625" y="1912938"/>
            <a:ext cx="701675" cy="0"/>
          </a:xfrm>
          <a:prstGeom prst="rect">
            <a:avLst/>
          </a:prstGeom>
          <a:noFill/>
          <a:ln w="9525">
            <a:noFill/>
            <a:miter lim="800000"/>
            <a:headEnd/>
            <a:tailEnd/>
          </a:ln>
        </p:spPr>
        <p:txBody>
          <a:bodyPr wrap="none">
            <a:spAutoFit/>
          </a:bodyPr>
          <a:lstStyle/>
          <a:p>
            <a:endParaRPr lang="zh-CN" altLang="en-US"/>
          </a:p>
        </p:txBody>
      </p:sp>
      <p:sp>
        <p:nvSpPr>
          <p:cNvPr id="569423" name="Rectangle 80"/>
          <p:cNvSpPr>
            <a:spLocks noChangeArrowheads="1"/>
          </p:cNvSpPr>
          <p:nvPr/>
        </p:nvSpPr>
        <p:spPr bwMode="auto">
          <a:xfrm>
            <a:off x="1571625" y="1912938"/>
            <a:ext cx="657225" cy="0"/>
          </a:xfrm>
          <a:prstGeom prst="rect">
            <a:avLst/>
          </a:prstGeom>
          <a:noFill/>
          <a:ln w="9525">
            <a:noFill/>
            <a:miter lim="800000"/>
            <a:headEnd/>
            <a:tailEnd/>
          </a:ln>
        </p:spPr>
        <p:txBody>
          <a:bodyPr wrap="none">
            <a:spAutoFit/>
          </a:bodyPr>
          <a:lstStyle/>
          <a:p>
            <a:endParaRPr lang="zh-CN" altLang="en-US"/>
          </a:p>
        </p:txBody>
      </p:sp>
      <p:sp>
        <p:nvSpPr>
          <p:cNvPr id="569424" name="Rectangle 81"/>
          <p:cNvSpPr>
            <a:spLocks noChangeArrowheads="1"/>
          </p:cNvSpPr>
          <p:nvPr/>
        </p:nvSpPr>
        <p:spPr bwMode="auto">
          <a:xfrm>
            <a:off x="1571625" y="1912938"/>
            <a:ext cx="746125" cy="0"/>
          </a:xfrm>
          <a:prstGeom prst="rect">
            <a:avLst/>
          </a:prstGeom>
          <a:noFill/>
          <a:ln w="9525">
            <a:noFill/>
            <a:miter lim="800000"/>
            <a:headEnd/>
            <a:tailEnd/>
          </a:ln>
        </p:spPr>
        <p:txBody>
          <a:bodyPr wrap="none">
            <a:spAutoFit/>
          </a:bodyPr>
          <a:lstStyle/>
          <a:p>
            <a:endParaRPr lang="zh-CN" altLang="en-US"/>
          </a:p>
        </p:txBody>
      </p:sp>
      <p:sp>
        <p:nvSpPr>
          <p:cNvPr id="569425" name="Rectangle 82"/>
          <p:cNvSpPr>
            <a:spLocks noChangeArrowheads="1"/>
          </p:cNvSpPr>
          <p:nvPr/>
        </p:nvSpPr>
        <p:spPr bwMode="auto">
          <a:xfrm>
            <a:off x="1571625" y="1912938"/>
            <a:ext cx="684213" cy="0"/>
          </a:xfrm>
          <a:prstGeom prst="rect">
            <a:avLst/>
          </a:prstGeom>
          <a:noFill/>
          <a:ln w="9525">
            <a:noFill/>
            <a:miter lim="800000"/>
            <a:headEnd/>
            <a:tailEnd/>
          </a:ln>
        </p:spPr>
        <p:txBody>
          <a:bodyPr wrap="none">
            <a:spAutoFit/>
          </a:bodyPr>
          <a:lstStyle/>
          <a:p>
            <a:endParaRPr lang="zh-CN" altLang="en-US"/>
          </a:p>
        </p:txBody>
      </p:sp>
      <p:graphicFrame>
        <p:nvGraphicFramePr>
          <p:cNvPr id="520395" name="Group 203"/>
          <p:cNvGraphicFramePr>
            <a:graphicFrameLocks noGrp="1"/>
          </p:cNvGraphicFramePr>
          <p:nvPr>
            <p:ph idx="4294967295"/>
          </p:nvPr>
        </p:nvGraphicFramePr>
        <p:xfrm>
          <a:off x="611188" y="2133600"/>
          <a:ext cx="6483350" cy="4333875"/>
        </p:xfrm>
        <a:graphic>
          <a:graphicData uri="http://schemas.openxmlformats.org/drawingml/2006/table">
            <a:tbl>
              <a:tblPr/>
              <a:tblGrid>
                <a:gridCol w="358775"/>
                <a:gridCol w="498475"/>
                <a:gridCol w="854075"/>
                <a:gridCol w="854075"/>
                <a:gridCol w="996950"/>
                <a:gridCol w="1069975"/>
                <a:gridCol w="914400"/>
                <a:gridCol w="936625"/>
              </a:tblGrid>
              <a:tr h="358775">
                <a:tc rowSpan="2" gridSpan="2">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endParaRPr kumimoji="0" lang="zh-CN" altLang="en-US"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6">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持有期</a:t>
                      </a:r>
                      <a:endParaRPr kumimoji="0" lang="zh-CN" altLang="en-US"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90525">
                <a:tc gridSpan="2" vMerge="1">
                  <a:txBody>
                    <a:bodyPr/>
                    <a:lstStyle/>
                    <a:p>
                      <a:endParaRPr lang="zh-CN" altLang="en-US"/>
                    </a:p>
                  </a:txBody>
                  <a:tcPr/>
                </a:tc>
                <a:tc hMerge="1" vMerge="1">
                  <a:txBody>
                    <a:bodyPr/>
                    <a:lstStyle/>
                    <a:p>
                      <a:endParaRPr lang="zh-CN" altLang="en-US"/>
                    </a:p>
                  </a:txBody>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3</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5</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7</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9</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12</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7188">
                <a:tc rowSpan="10">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形</a:t>
                      </a:r>
                    </a:p>
                    <a:p>
                      <a:pPr marL="342900" marR="0" lvl="0" indent="-342900" algn="ctr" defTabSz="914400" rtl="0" eaLnBrk="1" fontAlgn="base" latinLnBrk="0" hangingPunct="1">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成</a:t>
                      </a:r>
                    </a:p>
                    <a:p>
                      <a:pPr marL="342900" marR="0" lvl="0" indent="-342900" algn="ctr" defTabSz="914400" rtl="0" eaLnBrk="1" fontAlgn="base" latinLnBrk="0" hangingPunct="1">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2"/>
                          </a:solidFill>
                          <a:effectLst/>
                          <a:latin typeface="Times New Roman" pitchFamily="18" charset="0"/>
                          <a:ea typeface="宋体" charset="-122"/>
                          <a:cs typeface="Times New Roman" pitchFamily="18" charset="0"/>
                        </a:rPr>
                        <a:t>20.76%</a:t>
                      </a:r>
                      <a:endParaRPr kumimoji="0" lang="en-US" altLang="zh-CN" sz="1400" b="0" i="0" u="none" strike="noStrike" cap="none" normalizeH="0" baseline="0" smtClean="0">
                        <a:ln>
                          <a:noFill/>
                        </a:ln>
                        <a:solidFill>
                          <a:schemeClr val="tx2"/>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2"/>
                          </a:solidFill>
                          <a:effectLst/>
                          <a:latin typeface="Times New Roman" pitchFamily="18" charset="0"/>
                          <a:ea typeface="宋体" charset="-122"/>
                          <a:cs typeface="Times New Roman" pitchFamily="18" charset="0"/>
                        </a:rPr>
                        <a:t>18.76%</a:t>
                      </a:r>
                      <a:endParaRPr kumimoji="0" lang="en-US" altLang="zh-CN" sz="1400" b="0" i="0" u="none" strike="noStrike" cap="none" normalizeH="0" baseline="0" smtClean="0">
                        <a:ln>
                          <a:noFill/>
                        </a:ln>
                        <a:solidFill>
                          <a:schemeClr val="tx2"/>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22.96%</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22.11%</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22.65%</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22.92%</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3</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2"/>
                          </a:solidFill>
                          <a:effectLst/>
                          <a:latin typeface="Times New Roman" pitchFamily="18" charset="0"/>
                          <a:ea typeface="宋体" charset="-122"/>
                          <a:cs typeface="Times New Roman" pitchFamily="18" charset="0"/>
                        </a:rPr>
                        <a:t>19.93%</a:t>
                      </a:r>
                      <a:endParaRPr kumimoji="0" lang="en-US" altLang="zh-CN" sz="1400" b="0" i="0" u="none" strike="noStrike" cap="none" normalizeH="0" baseline="0" smtClean="0">
                        <a:ln>
                          <a:noFill/>
                        </a:ln>
                        <a:solidFill>
                          <a:schemeClr val="tx2"/>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2"/>
                          </a:solidFill>
                          <a:effectLst/>
                          <a:latin typeface="Times New Roman" pitchFamily="18" charset="0"/>
                          <a:ea typeface="宋体" charset="-122"/>
                          <a:cs typeface="Times New Roman" pitchFamily="18" charset="0"/>
                        </a:rPr>
                        <a:t>20.94%</a:t>
                      </a:r>
                      <a:endParaRPr kumimoji="0" lang="en-US" altLang="zh-CN" sz="1400" b="0" i="0" u="none" strike="noStrike" cap="none" normalizeH="0" baseline="0" smtClean="0">
                        <a:ln>
                          <a:noFill/>
                        </a:ln>
                        <a:solidFill>
                          <a:schemeClr val="tx2"/>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22.90%</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23.00%</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22.02%</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22.89%</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38">
                <a:tc vMerge="1">
                  <a:txBody>
                    <a:bodyPr/>
                    <a:lstStyle/>
                    <a:p>
                      <a:endParaRPr lang="zh-CN" altLang="en-US"/>
                    </a:p>
                  </a:txBody>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5</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17.16%</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18.28%</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22.25%</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22.17%</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21.97%</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24.61%</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775">
                <a:tc vMerge="1">
                  <a:txBody>
                    <a:bodyPr/>
                    <a:lstStyle/>
                    <a:p>
                      <a:endParaRPr lang="zh-CN" altLang="en-US"/>
                    </a:p>
                  </a:txBody>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7</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0.40%</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15.28%</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18.16%</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19.40%</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21.64%</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23.93%</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7188">
                <a:tc vMerge="1">
                  <a:txBody>
                    <a:bodyPr/>
                    <a:lstStyle/>
                    <a:p>
                      <a:endParaRPr lang="zh-CN" altLang="en-US"/>
                    </a:p>
                  </a:txBody>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9</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-14.07%</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9.26%</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15.56%</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17.80%</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20.32%</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22.64%</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38">
                <a:tc vMerge="1">
                  <a:txBody>
                    <a:bodyPr/>
                    <a:lstStyle/>
                    <a:p>
                      <a:endParaRPr lang="zh-CN" altLang="en-US"/>
                    </a:p>
                  </a:txBody>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12</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-38.31%</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3.32%</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12.57%</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16.99%</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19.29%</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21.07%</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775">
                <a:tc vMerge="1">
                  <a:txBody>
                    <a:bodyPr/>
                    <a:lstStyle/>
                    <a:p>
                      <a:endParaRPr lang="zh-CN" altLang="en-US"/>
                    </a:p>
                  </a:txBody>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14</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-47.46%</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1.70%</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12.86%</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17.31%</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19.24%</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21.16%</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775">
                <a:tc vMerge="1">
                  <a:txBody>
                    <a:bodyPr/>
                    <a:lstStyle/>
                    <a:p>
                      <a:endParaRPr lang="zh-CN" altLang="en-US"/>
                    </a:p>
                  </a:txBody>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18</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-28.99%</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8.74%</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17.86%</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19.54%</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20.67%</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21.81%</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7188">
                <a:tc vMerge="1">
                  <a:txBody>
                    <a:bodyPr/>
                    <a:lstStyle/>
                    <a:p>
                      <a:endParaRPr lang="zh-CN" altLang="en-US"/>
                    </a:p>
                  </a:txBody>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22</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-1.35%</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16.83%</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22.51%</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24.63%</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24.59%</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26.22%</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vMerge="1">
                  <a:txBody>
                    <a:bodyPr/>
                    <a:lstStyle/>
                    <a:p>
                      <a:endParaRPr lang="zh-CN" altLang="en-US"/>
                    </a:p>
                  </a:txBody>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24</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8.77%</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21.02%</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24.45%</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24.46%</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24.83%</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26.61%</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idx="4294967295"/>
          </p:nvPr>
        </p:nvSpPr>
        <p:spPr>
          <a:xfrm>
            <a:off x="250825" y="404813"/>
            <a:ext cx="8540750" cy="844550"/>
          </a:xfrm>
        </p:spPr>
        <p:txBody>
          <a:bodyPr/>
          <a:lstStyle/>
          <a:p>
            <a:r>
              <a:rPr lang="zh-CN" altLang="en-US" smtClean="0"/>
              <a:t>多因子模型</a:t>
            </a:r>
          </a:p>
        </p:txBody>
      </p:sp>
      <p:sp>
        <p:nvSpPr>
          <p:cNvPr id="21506" name="Rectangle 3"/>
          <p:cNvSpPr>
            <a:spLocks noGrp="1"/>
          </p:cNvSpPr>
          <p:nvPr>
            <p:ph type="body" idx="4294967295"/>
          </p:nvPr>
        </p:nvSpPr>
        <p:spPr>
          <a:xfrm>
            <a:off x="323850" y="1196975"/>
            <a:ext cx="8540750" cy="5184775"/>
          </a:xfrm>
        </p:spPr>
        <p:txBody>
          <a:bodyPr/>
          <a:lstStyle/>
          <a:p>
            <a:r>
              <a:rPr lang="zh-CN" altLang="en-US" b="1" smtClean="0"/>
              <a:t>经济学解释</a:t>
            </a:r>
          </a:p>
          <a:p>
            <a:r>
              <a:rPr lang="zh-CN" altLang="en-US" smtClean="0"/>
              <a:t>多因子模型是应用最广泛的一种选</a:t>
            </a:r>
            <a:br>
              <a:rPr lang="zh-CN" altLang="en-US" smtClean="0"/>
            </a:br>
            <a:r>
              <a:rPr lang="zh-CN" altLang="en-US" smtClean="0"/>
              <a:t>股模型，基本原理是采用一系列的</a:t>
            </a:r>
            <a:br>
              <a:rPr lang="zh-CN" altLang="en-US" smtClean="0"/>
            </a:br>
            <a:r>
              <a:rPr lang="zh-CN" altLang="en-US" smtClean="0"/>
              <a:t>因子作为选股标准，满足这些因子</a:t>
            </a:r>
            <a:br>
              <a:rPr lang="zh-CN" altLang="en-US" smtClean="0"/>
            </a:br>
            <a:r>
              <a:rPr lang="zh-CN" altLang="en-US" smtClean="0"/>
              <a:t>的股票则被买入，不满足的则卖出。</a:t>
            </a:r>
          </a:p>
          <a:p>
            <a:r>
              <a:rPr lang="zh-CN" altLang="en-US" smtClean="0"/>
              <a:t>例如，当很多投资者认为低</a:t>
            </a:r>
            <a:r>
              <a:rPr lang="en-US" altLang="zh-CN" smtClean="0"/>
              <a:t>PE</a:t>
            </a:r>
            <a:r>
              <a:rPr lang="zh-CN" altLang="en-US" smtClean="0"/>
              <a:t>的价值型的股票是好的投资标时，他们纷纷买入低</a:t>
            </a:r>
            <a:r>
              <a:rPr lang="en-US" altLang="zh-CN" smtClean="0"/>
              <a:t>PE</a:t>
            </a:r>
            <a:r>
              <a:rPr lang="zh-CN" altLang="en-US" smtClean="0"/>
              <a:t>的股票，会使得该股票出现上涨，或者超越大市。这样就使得低</a:t>
            </a:r>
            <a:r>
              <a:rPr lang="en-US" altLang="zh-CN" smtClean="0"/>
              <a:t>PE</a:t>
            </a:r>
            <a:r>
              <a:rPr lang="zh-CN" altLang="en-US" smtClean="0"/>
              <a:t>这个因子的有效性得到体现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69" name="Rectangle 2"/>
          <p:cNvSpPr>
            <a:spLocks noGrp="1" noRot="1" noChangeArrowheads="1"/>
          </p:cNvSpPr>
          <p:nvPr>
            <p:ph type="title" idx="4294967295"/>
          </p:nvPr>
        </p:nvSpPr>
        <p:spPr/>
        <p:txBody>
          <a:bodyPr/>
          <a:lstStyle/>
          <a:p>
            <a:r>
              <a:rPr lang="zh-CN" altLang="en-US" smtClean="0"/>
              <a:t>动量反转</a:t>
            </a:r>
          </a:p>
        </p:txBody>
      </p:sp>
      <p:sp>
        <p:nvSpPr>
          <p:cNvPr id="570370" name="Rectangle 3"/>
          <p:cNvSpPr>
            <a:spLocks noGrp="1" noRot="1" noChangeArrowheads="1"/>
          </p:cNvSpPr>
          <p:nvPr>
            <p:ph type="body" idx="4294967295"/>
          </p:nvPr>
        </p:nvSpPr>
        <p:spPr/>
        <p:txBody>
          <a:bodyPr/>
          <a:lstStyle/>
          <a:p>
            <a:pPr>
              <a:lnSpc>
                <a:spcPct val="90000"/>
              </a:lnSpc>
            </a:pPr>
            <a:r>
              <a:rPr lang="zh-CN" altLang="en-US" sz="3600" smtClean="0"/>
              <a:t>（</a:t>
            </a:r>
            <a:r>
              <a:rPr lang="en-US" altLang="zh-CN" sz="3600" smtClean="0"/>
              <a:t>1</a:t>
            </a:r>
            <a:r>
              <a:rPr lang="zh-CN" altLang="en-US" sz="3600" smtClean="0"/>
              <a:t>）形成期</a:t>
            </a:r>
            <a:r>
              <a:rPr lang="en-US" altLang="zh-CN" sz="3600" i="1" smtClean="0"/>
              <a:t>P</a:t>
            </a:r>
            <a:r>
              <a:rPr lang="zh-CN" altLang="en-US" sz="3600" smtClean="0"/>
              <a:t>为</a:t>
            </a:r>
            <a:r>
              <a:rPr lang="en-US" altLang="zh-CN" sz="3600" smtClean="0"/>
              <a:t>1</a:t>
            </a:r>
            <a:r>
              <a:rPr lang="zh-CN" altLang="en-US" sz="3600" smtClean="0"/>
              <a:t>或</a:t>
            </a:r>
            <a:r>
              <a:rPr lang="en-US" altLang="zh-CN" sz="3600" smtClean="0"/>
              <a:t>2</a:t>
            </a:r>
            <a:r>
              <a:rPr lang="zh-CN" altLang="en-US" sz="3600" smtClean="0"/>
              <a:t>个月、</a:t>
            </a:r>
            <a:br>
              <a:rPr lang="zh-CN" altLang="en-US" sz="3600" smtClean="0"/>
            </a:br>
            <a:r>
              <a:rPr lang="zh-CN" altLang="en-US" sz="3600" smtClean="0"/>
              <a:t>持有期</a:t>
            </a:r>
            <a:r>
              <a:rPr lang="en-US" altLang="zh-CN" sz="3600" i="1" smtClean="0"/>
              <a:t>Q</a:t>
            </a:r>
            <a:r>
              <a:rPr lang="zh-CN" altLang="en-US" sz="3600" smtClean="0"/>
              <a:t>为</a:t>
            </a:r>
            <a:r>
              <a:rPr lang="en-US" altLang="zh-CN" sz="3600" smtClean="0"/>
              <a:t>1</a:t>
            </a:r>
            <a:r>
              <a:rPr lang="zh-CN" altLang="en-US" sz="3600" smtClean="0"/>
              <a:t>个月或者</a:t>
            </a:r>
            <a:r>
              <a:rPr lang="en-US" altLang="zh-CN" sz="3600" smtClean="0"/>
              <a:t>3</a:t>
            </a:r>
            <a:r>
              <a:rPr lang="zh-CN" altLang="en-US" sz="3600" smtClean="0"/>
              <a:t>个月时，</a:t>
            </a:r>
            <a:br>
              <a:rPr lang="zh-CN" altLang="en-US" sz="3600" smtClean="0"/>
            </a:br>
            <a:r>
              <a:rPr lang="zh-CN" altLang="en-US" sz="3600" smtClean="0"/>
              <a:t>反转组合可以取得较高的超额收益（年化后</a:t>
            </a:r>
            <a:r>
              <a:rPr lang="en-US" altLang="zh-CN" sz="3600" smtClean="0"/>
              <a:t>15%</a:t>
            </a:r>
            <a:r>
              <a:rPr lang="zh-CN" altLang="en-US" sz="3600" smtClean="0"/>
              <a:t>以上）</a:t>
            </a:r>
          </a:p>
          <a:p>
            <a:pPr>
              <a:lnSpc>
                <a:spcPct val="90000"/>
              </a:lnSpc>
            </a:pPr>
            <a:r>
              <a:rPr lang="zh-CN" altLang="en-US" sz="3600" smtClean="0"/>
              <a:t>（</a:t>
            </a:r>
            <a:r>
              <a:rPr lang="en-US" altLang="zh-CN" sz="3600" smtClean="0"/>
              <a:t>2</a:t>
            </a:r>
            <a:r>
              <a:rPr lang="zh-CN" altLang="en-US" sz="3600" smtClean="0"/>
              <a:t>）与成熟市场不同的是，</a:t>
            </a:r>
            <a:r>
              <a:rPr lang="en-US" altLang="zh-CN" sz="3600" smtClean="0"/>
              <a:t>A</a:t>
            </a:r>
            <a:r>
              <a:rPr lang="zh-CN" altLang="en-US" sz="3600" smtClean="0"/>
              <a:t>股市场表现出明显的反转效应</a:t>
            </a:r>
          </a:p>
          <a:p>
            <a:pPr>
              <a:lnSpc>
                <a:spcPct val="90000"/>
              </a:lnSpc>
            </a:pPr>
            <a:r>
              <a:rPr lang="zh-CN" altLang="en-US" sz="3600" smtClean="0">
                <a:solidFill>
                  <a:schemeClr val="hlink"/>
                </a:solidFill>
              </a:rPr>
              <a:t>可能与</a:t>
            </a:r>
            <a:r>
              <a:rPr lang="en-US" altLang="zh-CN" sz="3600" smtClean="0">
                <a:solidFill>
                  <a:schemeClr val="hlink"/>
                </a:solidFill>
              </a:rPr>
              <a:t>A</a:t>
            </a:r>
            <a:r>
              <a:rPr lang="zh-CN" altLang="en-US" sz="3600" smtClean="0">
                <a:solidFill>
                  <a:schemeClr val="hlink"/>
                </a:solidFill>
              </a:rPr>
              <a:t>股市场结构有关（散户比重过大）</a:t>
            </a:r>
          </a:p>
          <a:p>
            <a:pPr>
              <a:lnSpc>
                <a:spcPct val="90000"/>
              </a:lnSpc>
            </a:pPr>
            <a:endParaRPr lang="zh-CN" altLang="en-US" sz="360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3" name="Rectangle 2"/>
          <p:cNvSpPr>
            <a:spLocks noGrp="1"/>
          </p:cNvSpPr>
          <p:nvPr>
            <p:ph type="title" idx="4294967295"/>
          </p:nvPr>
        </p:nvSpPr>
        <p:spPr>
          <a:xfrm>
            <a:off x="323850" y="260350"/>
            <a:ext cx="8540750" cy="844550"/>
          </a:xfrm>
        </p:spPr>
        <p:txBody>
          <a:bodyPr/>
          <a:lstStyle/>
          <a:p>
            <a:r>
              <a:rPr lang="zh-CN" altLang="en-US" smtClean="0"/>
              <a:t>动量翻转</a:t>
            </a:r>
          </a:p>
        </p:txBody>
      </p:sp>
      <p:sp>
        <p:nvSpPr>
          <p:cNvPr id="571394" name="Rectangle 3"/>
          <p:cNvSpPr>
            <a:spLocks noGrp="1"/>
          </p:cNvSpPr>
          <p:nvPr>
            <p:ph type="body" idx="4294967295"/>
          </p:nvPr>
        </p:nvSpPr>
        <p:spPr>
          <a:xfrm>
            <a:off x="323850" y="1268413"/>
            <a:ext cx="8540750" cy="4608512"/>
          </a:xfrm>
        </p:spPr>
        <p:txBody>
          <a:bodyPr/>
          <a:lstStyle/>
          <a:p>
            <a:pPr>
              <a:lnSpc>
                <a:spcPct val="80000"/>
              </a:lnSpc>
            </a:pPr>
            <a:r>
              <a:rPr lang="zh-CN" altLang="en-US" sz="2800" b="1" smtClean="0"/>
              <a:t>动量组合策略</a:t>
            </a:r>
          </a:p>
          <a:p>
            <a:pPr>
              <a:lnSpc>
                <a:spcPct val="80000"/>
              </a:lnSpc>
            </a:pPr>
            <a:endParaRPr lang="zh-CN" altLang="en-US" sz="2800" b="1" smtClean="0"/>
          </a:p>
          <a:p>
            <a:r>
              <a:rPr lang="zh-CN" altLang="en-US" sz="2800" smtClean="0"/>
              <a:t>（</a:t>
            </a:r>
            <a:r>
              <a:rPr lang="en-US" altLang="zh-CN" sz="2800" smtClean="0"/>
              <a:t>1</a:t>
            </a:r>
            <a:r>
              <a:rPr lang="zh-CN" altLang="en-US" sz="2800" smtClean="0"/>
              <a:t>）以</a:t>
            </a:r>
            <a:r>
              <a:rPr lang="en-US" altLang="zh-CN" sz="2800" smtClean="0"/>
              <a:t>2006</a:t>
            </a:r>
            <a:r>
              <a:rPr lang="zh-CN" altLang="en-US" sz="2800" smtClean="0"/>
              <a:t>年</a:t>
            </a:r>
            <a:r>
              <a:rPr lang="en-US" altLang="zh-CN" sz="2800" smtClean="0"/>
              <a:t>9</a:t>
            </a:r>
            <a:r>
              <a:rPr lang="zh-CN" altLang="en-US" sz="2800" smtClean="0"/>
              <a:t>月</a:t>
            </a:r>
            <a:r>
              <a:rPr lang="en-US" altLang="zh-CN" sz="2800" smtClean="0"/>
              <a:t>7</a:t>
            </a:r>
            <a:r>
              <a:rPr lang="zh-CN" altLang="en-US" sz="2800" smtClean="0"/>
              <a:t>日为初始投资</a:t>
            </a:r>
            <a:br>
              <a:rPr lang="zh-CN" altLang="en-US" sz="2800" smtClean="0"/>
            </a:br>
            <a:r>
              <a:rPr lang="zh-CN" altLang="en-US" sz="2800" smtClean="0"/>
              <a:t>组合构建日，选择待选股票池中</a:t>
            </a:r>
            <a:r>
              <a:rPr lang="en-US" altLang="zh-CN" sz="2800" smtClean="0"/>
              <a:t>2006</a:t>
            </a:r>
            <a:br>
              <a:rPr lang="en-US" altLang="zh-CN" sz="2800" smtClean="0"/>
            </a:br>
            <a:r>
              <a:rPr lang="zh-CN" altLang="en-US" sz="2800" smtClean="0"/>
              <a:t>年</a:t>
            </a:r>
            <a:r>
              <a:rPr lang="en-US" altLang="zh-CN" sz="2800" smtClean="0"/>
              <a:t>9</a:t>
            </a:r>
            <a:r>
              <a:rPr lang="zh-CN" altLang="en-US" sz="2800" smtClean="0"/>
              <a:t>月</a:t>
            </a:r>
            <a:r>
              <a:rPr lang="en-US" altLang="zh-CN" sz="2800" smtClean="0"/>
              <a:t>7</a:t>
            </a:r>
            <a:r>
              <a:rPr lang="zh-CN" altLang="en-US" sz="2800" smtClean="0"/>
              <a:t>日至</a:t>
            </a:r>
            <a:r>
              <a:rPr lang="en-US" altLang="zh-CN" sz="2800" smtClean="0"/>
              <a:t>2011</a:t>
            </a:r>
            <a:r>
              <a:rPr lang="zh-CN" altLang="en-US" sz="2800" smtClean="0"/>
              <a:t>年</a:t>
            </a:r>
            <a:r>
              <a:rPr lang="en-US" altLang="zh-CN" sz="2800" smtClean="0"/>
              <a:t>12</a:t>
            </a:r>
            <a:r>
              <a:rPr lang="zh-CN" altLang="en-US" sz="2800" smtClean="0"/>
              <a:t>月</a:t>
            </a:r>
            <a:r>
              <a:rPr lang="en-US" altLang="zh-CN" sz="2800" smtClean="0"/>
              <a:t>5</a:t>
            </a:r>
            <a:r>
              <a:rPr lang="zh-CN" altLang="en-US" sz="2800" smtClean="0"/>
              <a:t>日间累计涨幅最大的前</a:t>
            </a:r>
            <a:r>
              <a:rPr lang="en-US" altLang="zh-CN" sz="2800" smtClean="0"/>
              <a:t>10</a:t>
            </a:r>
            <a:r>
              <a:rPr lang="zh-CN" altLang="en-US" sz="2800" smtClean="0"/>
              <a:t>％股票，等权重配置作初始投资组合。</a:t>
            </a:r>
          </a:p>
          <a:p>
            <a:r>
              <a:rPr lang="zh-CN" altLang="en-US" sz="2800" smtClean="0"/>
              <a:t>（</a:t>
            </a:r>
            <a:r>
              <a:rPr lang="en-US" altLang="zh-CN" sz="2800" smtClean="0"/>
              <a:t>2</a:t>
            </a:r>
            <a:r>
              <a:rPr lang="zh-CN" altLang="en-US" sz="2800" smtClean="0"/>
              <a:t>）持有投资组合</a:t>
            </a:r>
            <a:r>
              <a:rPr lang="en-US" altLang="zh-CN" sz="2800" smtClean="0"/>
              <a:t>15</a:t>
            </a:r>
            <a:r>
              <a:rPr lang="zh-CN" altLang="en-US" sz="2800" smtClean="0"/>
              <a:t>天，以到期后的第一个交易日为再平衡日，将投资组合中的股票调整为再平衡日前</a:t>
            </a:r>
            <a:r>
              <a:rPr lang="en-US" altLang="zh-CN" sz="2800" smtClean="0"/>
              <a:t>15</a:t>
            </a:r>
            <a:r>
              <a:rPr lang="zh-CN" altLang="en-US" sz="2800" smtClean="0"/>
              <a:t>天内累计涨幅最大的前</a:t>
            </a:r>
            <a:r>
              <a:rPr lang="en-US" altLang="zh-CN" sz="2800" smtClean="0"/>
              <a:t>10</a:t>
            </a:r>
            <a:r>
              <a:rPr lang="zh-CN" altLang="en-US" sz="2800" smtClean="0"/>
              <a:t>％的股票，同时将新投资组合内样本股的权重调整至相等。</a:t>
            </a:r>
          </a:p>
          <a:p>
            <a:r>
              <a:rPr lang="zh-CN" altLang="en-US" sz="2800" smtClean="0"/>
              <a:t>（</a:t>
            </a:r>
            <a:r>
              <a:rPr lang="en-US" altLang="zh-CN" sz="2800" smtClean="0"/>
              <a:t>3</a:t>
            </a:r>
            <a:r>
              <a:rPr lang="zh-CN" altLang="en-US" sz="2800" smtClean="0"/>
              <a:t>）重复上述过程，直至</a:t>
            </a:r>
            <a:r>
              <a:rPr lang="en-US" altLang="zh-CN" sz="2800" smtClean="0"/>
              <a:t>2011</a:t>
            </a:r>
            <a:r>
              <a:rPr lang="zh-CN" altLang="en-US" sz="2800" smtClean="0"/>
              <a:t>年</a:t>
            </a:r>
            <a:r>
              <a:rPr lang="en-US" altLang="zh-CN" sz="2800" smtClean="0"/>
              <a:t>12</a:t>
            </a:r>
            <a:r>
              <a:rPr lang="zh-CN" altLang="en-US" sz="2800" smtClean="0"/>
              <a:t>月</a:t>
            </a:r>
            <a:r>
              <a:rPr lang="en-US" altLang="zh-CN" sz="2800" smtClean="0"/>
              <a:t>5</a:t>
            </a:r>
            <a:r>
              <a:rPr lang="zh-CN" altLang="en-US" sz="2800" smtClean="0"/>
              <a:t>日 。</a:t>
            </a:r>
          </a:p>
        </p:txBody>
      </p:sp>
      <p:sp>
        <p:nvSpPr>
          <p:cNvPr id="571395" name="Rectangle 4"/>
          <p:cNvSpPr>
            <a:spLocks noChangeArrowheads="1"/>
          </p:cNvSpPr>
          <p:nvPr/>
        </p:nvSpPr>
        <p:spPr bwMode="auto">
          <a:xfrm>
            <a:off x="0" y="2525713"/>
            <a:ext cx="184150" cy="366712"/>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7" name="Rectangle 2"/>
          <p:cNvSpPr>
            <a:spLocks noGrp="1"/>
          </p:cNvSpPr>
          <p:nvPr>
            <p:ph type="title" idx="4294967295"/>
          </p:nvPr>
        </p:nvSpPr>
        <p:spPr>
          <a:xfrm>
            <a:off x="468313" y="333375"/>
            <a:ext cx="8540750" cy="844550"/>
          </a:xfrm>
        </p:spPr>
        <p:txBody>
          <a:bodyPr/>
          <a:lstStyle/>
          <a:p>
            <a:r>
              <a:rPr lang="zh-CN" altLang="en-US" smtClean="0"/>
              <a:t>动量翻转</a:t>
            </a:r>
          </a:p>
        </p:txBody>
      </p:sp>
      <p:sp>
        <p:nvSpPr>
          <p:cNvPr id="572418" name="Rectangle 3"/>
          <p:cNvSpPr>
            <a:spLocks noGrp="1"/>
          </p:cNvSpPr>
          <p:nvPr>
            <p:ph type="body" sz="half" idx="4294967295"/>
          </p:nvPr>
        </p:nvSpPr>
        <p:spPr>
          <a:xfrm>
            <a:off x="468313" y="1412875"/>
            <a:ext cx="8086725" cy="2520950"/>
          </a:xfrm>
        </p:spPr>
        <p:txBody>
          <a:bodyPr/>
          <a:lstStyle/>
          <a:p>
            <a:pPr>
              <a:lnSpc>
                <a:spcPct val="90000"/>
              </a:lnSpc>
            </a:pPr>
            <a:r>
              <a:rPr lang="zh-CN" altLang="en-US" sz="2800" smtClean="0"/>
              <a:t>（</a:t>
            </a:r>
            <a:r>
              <a:rPr lang="en-US" altLang="zh-CN" sz="2800" smtClean="0"/>
              <a:t>1</a:t>
            </a:r>
            <a:r>
              <a:rPr lang="zh-CN" altLang="en-US" sz="2800" smtClean="0"/>
              <a:t>）动量策略取得了</a:t>
            </a:r>
            <a:r>
              <a:rPr lang="en-US" altLang="zh-CN" sz="2800" smtClean="0"/>
              <a:t>258</a:t>
            </a:r>
            <a:r>
              <a:rPr lang="zh-CN" altLang="en-US" sz="2800" smtClean="0"/>
              <a:t>％的累计</a:t>
            </a:r>
            <a:br>
              <a:rPr lang="zh-CN" altLang="en-US" sz="2800" smtClean="0"/>
            </a:br>
            <a:r>
              <a:rPr lang="zh-CN" altLang="en-US" sz="2800" smtClean="0"/>
              <a:t>收益，远高于同期沪深</a:t>
            </a:r>
            <a:r>
              <a:rPr lang="en-US" altLang="zh-CN" sz="2800" smtClean="0"/>
              <a:t>300</a:t>
            </a:r>
            <a:r>
              <a:rPr lang="zh-CN" altLang="en-US" sz="2800" smtClean="0"/>
              <a:t>指数取得</a:t>
            </a:r>
            <a:br>
              <a:rPr lang="zh-CN" altLang="en-US" sz="2800" smtClean="0"/>
            </a:br>
            <a:r>
              <a:rPr lang="zh-CN" altLang="en-US" sz="2800" smtClean="0"/>
              <a:t>的</a:t>
            </a:r>
            <a:r>
              <a:rPr lang="en-US" altLang="zh-CN" sz="2800" smtClean="0"/>
              <a:t>89</a:t>
            </a:r>
            <a:r>
              <a:rPr lang="zh-CN" altLang="en-US" sz="2800" smtClean="0"/>
              <a:t>％的累计收益。</a:t>
            </a:r>
          </a:p>
          <a:p>
            <a:pPr>
              <a:lnSpc>
                <a:spcPct val="90000"/>
              </a:lnSpc>
            </a:pPr>
            <a:r>
              <a:rPr lang="zh-CN" altLang="en-US" sz="2800" smtClean="0"/>
              <a:t>（</a:t>
            </a:r>
            <a:r>
              <a:rPr lang="en-US" altLang="zh-CN" sz="2800" smtClean="0"/>
              <a:t>2</a:t>
            </a:r>
            <a:r>
              <a:rPr lang="zh-CN" altLang="en-US" sz="2800" smtClean="0"/>
              <a:t>）回测期内的这一动量策略的年</a:t>
            </a:r>
            <a:br>
              <a:rPr lang="zh-CN" altLang="en-US" sz="2800" smtClean="0"/>
            </a:br>
            <a:r>
              <a:rPr lang="zh-CN" altLang="en-US" sz="2800" smtClean="0"/>
              <a:t>化复合增长率为</a:t>
            </a:r>
            <a:r>
              <a:rPr lang="en-US" altLang="zh-CN" sz="2800" smtClean="0"/>
              <a:t>26.07%</a:t>
            </a:r>
            <a:r>
              <a:rPr lang="zh-CN" altLang="en-US" sz="2800" smtClean="0"/>
              <a:t>，同期沪深</a:t>
            </a:r>
            <a:r>
              <a:rPr lang="en-US" altLang="zh-CN" sz="2800" smtClean="0"/>
              <a:t>300</a:t>
            </a:r>
            <a:r>
              <a:rPr lang="zh-CN" altLang="en-US" sz="2800" smtClean="0"/>
              <a:t>指数的年化复合增长率为</a:t>
            </a:r>
            <a:r>
              <a:rPr lang="en-US" altLang="zh-CN" sz="2800" smtClean="0"/>
              <a:t>12.35% </a:t>
            </a:r>
          </a:p>
        </p:txBody>
      </p:sp>
      <p:graphicFrame>
        <p:nvGraphicFramePr>
          <p:cNvPr id="212021" name="Group 53"/>
          <p:cNvGraphicFramePr>
            <a:graphicFrameLocks noGrp="1"/>
          </p:cNvGraphicFramePr>
          <p:nvPr/>
        </p:nvGraphicFramePr>
        <p:xfrm>
          <a:off x="539750" y="4292600"/>
          <a:ext cx="7920038" cy="1554163"/>
        </p:xfrm>
        <a:graphic>
          <a:graphicData uri="http://schemas.openxmlformats.org/drawingml/2006/table">
            <a:tbl>
              <a:tblPr/>
              <a:tblGrid>
                <a:gridCol w="736600"/>
                <a:gridCol w="1687512"/>
                <a:gridCol w="1487488"/>
                <a:gridCol w="1109662"/>
                <a:gridCol w="1050925"/>
                <a:gridCol w="793750"/>
                <a:gridCol w="1054100"/>
              </a:tblGrid>
              <a:tr h="198438">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楷体_GB2312"/>
                        </a:rPr>
                        <a:t>组合累计收益率</a:t>
                      </a:r>
                      <a:r>
                        <a:rPr kumimoji="0" lang="en-US" altLang="zh-CN" sz="1800" b="0" i="0" u="none" strike="noStrike" cap="none" normalizeH="0" baseline="0" smtClean="0">
                          <a:ln>
                            <a:noFill/>
                          </a:ln>
                          <a:solidFill>
                            <a:schemeClr val="tx1"/>
                          </a:solidFill>
                          <a:effectLst/>
                          <a:latin typeface="Times New Roman" pitchFamily="18" charset="0"/>
                          <a:ea typeface="黑体" pitchFamily="49" charset="-122"/>
                          <a:cs typeface="Arial" charset="0"/>
                        </a:rPr>
                        <a:t>(</a:t>
                      </a: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楷体_GB2312"/>
                        </a:rPr>
                        <a:t>考虑交易成本</a:t>
                      </a:r>
                      <a:r>
                        <a:rPr kumimoji="0" lang="en-US" altLang="zh-CN" sz="1800" b="0" i="0" u="none" strike="noStrike" cap="none" normalizeH="0" baseline="0" smtClean="0">
                          <a:ln>
                            <a:noFill/>
                          </a:ln>
                          <a:solidFill>
                            <a:schemeClr val="tx1"/>
                          </a:solidFill>
                          <a:effectLst/>
                          <a:latin typeface="Times New Roman" pitchFamily="18" charset="0"/>
                          <a:ea typeface="黑体" pitchFamily="49" charset="-122"/>
                          <a:cs typeface="Arial"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楷体_GB2312"/>
                        </a:rPr>
                        <a:t>组合年化收益率（考虑交易成本）</a:t>
                      </a:r>
                      <a:endParaRPr kumimoji="0" lang="zh-CN" altLang="en-US" sz="1800" b="0" i="0" u="none" strike="noStrike" cap="none" normalizeH="0" baseline="0" smtClean="0">
                        <a:ln>
                          <a:noFill/>
                        </a:ln>
                        <a:solidFill>
                          <a:schemeClr val="tx1"/>
                        </a:solidFill>
                        <a:effectLst/>
                        <a:latin typeface="Arial" charset="0"/>
                        <a:ea typeface="黑体" pitchFamily="49" charset="-122"/>
                        <a:cs typeface="楷体_GB231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楷体_GB2312"/>
                        </a:rPr>
                        <a:t>沪深</a:t>
                      </a:r>
                      <a:r>
                        <a:rPr kumimoji="0" lang="en-US" altLang="zh-CN" sz="1800" b="0" i="0" u="none" strike="noStrike" cap="none" normalizeH="0" baseline="0" smtClean="0">
                          <a:ln>
                            <a:noFill/>
                          </a:ln>
                          <a:solidFill>
                            <a:schemeClr val="tx1"/>
                          </a:solidFill>
                          <a:effectLst/>
                          <a:latin typeface="Times New Roman" pitchFamily="18" charset="0"/>
                          <a:ea typeface="黑体" pitchFamily="49" charset="-122"/>
                          <a:cs typeface="楷体_GB2312"/>
                        </a:rPr>
                        <a:t>300</a:t>
                      </a: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楷体_GB2312"/>
                        </a:rPr>
                        <a:t>累计收益率</a:t>
                      </a:r>
                      <a:endParaRPr kumimoji="0" lang="zh-CN" altLang="en-US" sz="1800" b="0" i="0" u="none" strike="noStrike" cap="none" normalizeH="0" baseline="0" smtClean="0">
                        <a:ln>
                          <a:noFill/>
                        </a:ln>
                        <a:solidFill>
                          <a:schemeClr val="tx1"/>
                        </a:solidFill>
                        <a:effectLst/>
                        <a:latin typeface="Arial" charset="0"/>
                        <a:ea typeface="黑体" pitchFamily="49" charset="-122"/>
                        <a:cs typeface="楷体_GB231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楷体_GB2312"/>
                        </a:rPr>
                        <a:t>沪深</a:t>
                      </a:r>
                      <a:r>
                        <a:rPr kumimoji="0" lang="en-US" altLang="zh-CN" sz="1800" b="0" i="0" u="none" strike="noStrike" cap="none" normalizeH="0" baseline="0" smtClean="0">
                          <a:ln>
                            <a:noFill/>
                          </a:ln>
                          <a:solidFill>
                            <a:schemeClr val="tx1"/>
                          </a:solidFill>
                          <a:effectLst/>
                          <a:latin typeface="Times New Roman" pitchFamily="18" charset="0"/>
                          <a:ea typeface="黑体" pitchFamily="49" charset="-122"/>
                          <a:cs typeface="Arial" charset="0"/>
                        </a:rPr>
                        <a:t>300</a:t>
                      </a: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Arial" charset="0"/>
                        </a:rPr>
                        <a:t>年化</a:t>
                      </a: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楷体_GB2312"/>
                        </a:rPr>
                        <a:t>收益率</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楷体_GB2312"/>
                        </a:rPr>
                        <a:t>组合夏普率</a:t>
                      </a:r>
                      <a:endParaRPr kumimoji="0" lang="zh-CN" altLang="en-US" sz="1800" b="0" i="0" u="none" strike="noStrike" cap="none" normalizeH="0" baseline="0" smtClean="0">
                        <a:ln>
                          <a:noFill/>
                        </a:ln>
                        <a:solidFill>
                          <a:schemeClr val="tx1"/>
                        </a:solidFill>
                        <a:effectLst/>
                        <a:latin typeface="Arial" charset="0"/>
                        <a:ea typeface="黑体" pitchFamily="49" charset="-122"/>
                        <a:cs typeface="楷体_GB231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楷体_GB2312"/>
                        </a:rPr>
                        <a:t>沪深</a:t>
                      </a:r>
                      <a:r>
                        <a:rPr kumimoji="0" lang="en-US" altLang="zh-CN" sz="1800" b="0" i="0" u="none" strike="noStrike" cap="none" normalizeH="0" baseline="0" smtClean="0">
                          <a:ln>
                            <a:noFill/>
                          </a:ln>
                          <a:solidFill>
                            <a:schemeClr val="tx1"/>
                          </a:solidFill>
                          <a:effectLst/>
                          <a:latin typeface="Times New Roman" pitchFamily="18" charset="0"/>
                          <a:ea typeface="黑体" pitchFamily="49" charset="-122"/>
                          <a:cs typeface="楷体_GB2312"/>
                        </a:rPr>
                        <a:t>300</a:t>
                      </a: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楷体_GB2312"/>
                        </a:rPr>
                        <a:t>夏普率</a:t>
                      </a:r>
                      <a:endParaRPr kumimoji="0" lang="zh-CN" altLang="en-US" sz="1800" b="0" i="0" u="none" strike="noStrike" cap="none" normalizeH="0" baseline="0" smtClean="0">
                        <a:ln>
                          <a:noFill/>
                        </a:ln>
                        <a:solidFill>
                          <a:schemeClr val="tx1"/>
                        </a:solidFill>
                        <a:effectLst/>
                        <a:latin typeface="Arial" charset="0"/>
                        <a:ea typeface="黑体" pitchFamily="49" charset="-122"/>
                        <a:cs typeface="楷体_GB231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198438">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全阶段</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Arial" charset="0"/>
                        </a:rPr>
                        <a:t>258%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Arial" charset="0"/>
                        </a:rPr>
                        <a:t>26.07%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Arial" charset="0"/>
                        </a:rPr>
                        <a:t>89%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Arial" charset="0"/>
                        </a:rPr>
                        <a:t>12.35%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Arial" charset="0"/>
                        </a:rPr>
                        <a:t>1.22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0.78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72445" name="Rectangle 80"/>
          <p:cNvSpPr>
            <a:spLocks noChangeArrowheads="1"/>
          </p:cNvSpPr>
          <p:nvPr/>
        </p:nvSpPr>
        <p:spPr bwMode="auto">
          <a:xfrm>
            <a:off x="2803525" y="5949950"/>
            <a:ext cx="3054350" cy="366713"/>
          </a:xfrm>
          <a:prstGeom prst="rect">
            <a:avLst/>
          </a:prstGeom>
          <a:noFill/>
          <a:ln w="9525">
            <a:noFill/>
            <a:miter lim="800000"/>
            <a:headEnd/>
            <a:tailEnd/>
          </a:ln>
        </p:spPr>
        <p:txBody>
          <a:bodyPr wrap="none" anchor="ctr">
            <a:spAutoFit/>
          </a:bodyPr>
          <a:lstStyle/>
          <a:p>
            <a:pPr algn="ctr"/>
            <a:r>
              <a:rPr lang="zh-CN" altLang="en-US"/>
              <a:t>表</a:t>
            </a:r>
            <a:r>
              <a:rPr lang="en-US" altLang="zh-CN"/>
              <a:t>  </a:t>
            </a:r>
            <a:r>
              <a:rPr lang="zh-CN" altLang="en-US"/>
              <a:t>动量策略风险收益率分析</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1" name="Rectangle 2"/>
          <p:cNvSpPr>
            <a:spLocks noGrp="1" noRot="1" noChangeArrowheads="1"/>
          </p:cNvSpPr>
          <p:nvPr>
            <p:ph type="title" idx="4294967295"/>
          </p:nvPr>
        </p:nvSpPr>
        <p:spPr/>
        <p:txBody>
          <a:bodyPr/>
          <a:lstStyle/>
          <a:p>
            <a:r>
              <a:rPr lang="zh-CN" altLang="en-US" smtClean="0"/>
              <a:t>动量反转</a:t>
            </a:r>
          </a:p>
        </p:txBody>
      </p:sp>
      <p:sp>
        <p:nvSpPr>
          <p:cNvPr id="573442" name="Rectangle 3"/>
          <p:cNvSpPr>
            <a:spLocks noGrp="1" noRot="1" noChangeArrowheads="1"/>
          </p:cNvSpPr>
          <p:nvPr>
            <p:ph type="body" idx="4294967295"/>
          </p:nvPr>
        </p:nvSpPr>
        <p:spPr>
          <a:xfrm>
            <a:off x="609600" y="1125538"/>
            <a:ext cx="8153400" cy="4973637"/>
          </a:xfrm>
        </p:spPr>
        <p:txBody>
          <a:bodyPr/>
          <a:lstStyle/>
          <a:p>
            <a:pPr>
              <a:lnSpc>
                <a:spcPct val="90000"/>
              </a:lnSpc>
            </a:pPr>
            <a:r>
              <a:rPr lang="zh-CN" altLang="en-US" sz="2400" smtClean="0"/>
              <a:t>（</a:t>
            </a:r>
            <a:r>
              <a:rPr lang="en-US" altLang="zh-CN" sz="2400" smtClean="0"/>
              <a:t>1</a:t>
            </a:r>
            <a:r>
              <a:rPr lang="zh-CN" altLang="en-US" sz="2400" smtClean="0"/>
              <a:t>）动量策略在熊市阶段表现出色。</a:t>
            </a:r>
          </a:p>
          <a:p>
            <a:pPr>
              <a:lnSpc>
                <a:spcPct val="90000"/>
              </a:lnSpc>
            </a:pPr>
            <a:r>
              <a:rPr lang="zh-CN" altLang="en-US" sz="2400" smtClean="0"/>
              <a:t>（</a:t>
            </a:r>
            <a:r>
              <a:rPr lang="en-US" altLang="zh-CN" sz="2400" smtClean="0"/>
              <a:t>2</a:t>
            </a:r>
            <a:r>
              <a:rPr lang="zh-CN" altLang="en-US" sz="2400" smtClean="0"/>
              <a:t>）在熊市阶段，动量策略相对于沪</a:t>
            </a:r>
            <a:br>
              <a:rPr lang="zh-CN" altLang="en-US" sz="2400" smtClean="0"/>
            </a:br>
            <a:r>
              <a:rPr lang="zh-CN" altLang="en-US" sz="2400" smtClean="0"/>
              <a:t>深</a:t>
            </a:r>
            <a:r>
              <a:rPr lang="en-US" altLang="zh-CN" sz="2400" smtClean="0"/>
              <a:t>300</a:t>
            </a:r>
            <a:r>
              <a:rPr lang="zh-CN" altLang="en-US" sz="2400" smtClean="0"/>
              <a:t>平均每个月可以取得</a:t>
            </a:r>
            <a:r>
              <a:rPr lang="en-US" altLang="zh-CN" sz="2400" smtClean="0"/>
              <a:t>1.18</a:t>
            </a:r>
            <a:r>
              <a:rPr lang="zh-CN" altLang="en-US" sz="2400" smtClean="0"/>
              <a:t>％左右</a:t>
            </a:r>
            <a:br>
              <a:rPr lang="zh-CN" altLang="en-US" sz="2400" smtClean="0"/>
            </a:br>
            <a:r>
              <a:rPr lang="zh-CN" altLang="en-US" sz="2400" smtClean="0"/>
              <a:t>的超额收益</a:t>
            </a:r>
          </a:p>
          <a:p>
            <a:pPr>
              <a:lnSpc>
                <a:spcPct val="90000"/>
              </a:lnSpc>
            </a:pPr>
            <a:r>
              <a:rPr lang="zh-CN" altLang="en-US" sz="2400" smtClean="0"/>
              <a:t>（</a:t>
            </a:r>
            <a:r>
              <a:rPr lang="en-US" altLang="zh-CN" sz="2400" smtClean="0"/>
              <a:t>3</a:t>
            </a:r>
            <a:r>
              <a:rPr lang="zh-CN" altLang="en-US" sz="2400" smtClean="0"/>
              <a:t>）战胜基准的频率在</a:t>
            </a:r>
            <a:r>
              <a:rPr lang="en-US" altLang="zh-CN" sz="2400" smtClean="0"/>
              <a:t>67</a:t>
            </a:r>
            <a:r>
              <a:rPr lang="zh-CN" altLang="en-US" sz="2400" smtClean="0"/>
              <a:t>％以上，但是</a:t>
            </a:r>
            <a:br>
              <a:rPr lang="zh-CN" altLang="en-US" sz="2400" smtClean="0"/>
            </a:br>
            <a:r>
              <a:rPr lang="zh-CN" altLang="en-US" sz="2400" smtClean="0"/>
              <a:t>这一策略在牛市和震荡市中并不能显著战胜基准 </a:t>
            </a:r>
          </a:p>
          <a:p>
            <a:endParaRPr lang="zh-CN" altLang="en-US" smtClean="0"/>
          </a:p>
        </p:txBody>
      </p:sp>
      <p:pic>
        <p:nvPicPr>
          <p:cNvPr id="573443" name="Picture 5"/>
          <p:cNvPicPr>
            <a:picLocks noChangeAspect="1" noChangeArrowheads="1"/>
          </p:cNvPicPr>
          <p:nvPr/>
        </p:nvPicPr>
        <p:blipFill>
          <a:blip r:embed="rId2"/>
          <a:srcRect/>
          <a:stretch>
            <a:fillRect/>
          </a:stretch>
        </p:blipFill>
        <p:spPr bwMode="auto">
          <a:xfrm>
            <a:off x="1187450" y="3357563"/>
            <a:ext cx="6049963" cy="3257550"/>
          </a:xfrm>
          <a:prstGeom prst="rect">
            <a:avLst/>
          </a:prstGeom>
          <a:noFill/>
          <a:ln w="9525">
            <a:noFill/>
            <a:miter lim="800000"/>
            <a:headEnd/>
            <a:tailEnd/>
          </a:ln>
        </p:spPr>
      </p:pic>
      <p:sp>
        <p:nvSpPr>
          <p:cNvPr id="573444" name="Rectangle 3"/>
          <p:cNvSpPr>
            <a:spLocks/>
          </p:cNvSpPr>
          <p:nvPr/>
        </p:nvSpPr>
        <p:spPr bwMode="auto">
          <a:xfrm>
            <a:off x="603250" y="3429000"/>
            <a:ext cx="8540750" cy="1595438"/>
          </a:xfrm>
          <a:prstGeom prst="rect">
            <a:avLst/>
          </a:prstGeom>
          <a:noFill/>
          <a:ln w="9525">
            <a:noFill/>
            <a:miter lim="800000"/>
            <a:headEnd/>
            <a:tailEnd/>
          </a:ln>
        </p:spPr>
        <p:txBody>
          <a:bodyPr/>
          <a:lstStyle/>
          <a:p>
            <a:pPr marL="342900" indent="-342900" eaLnBrk="0" hangingPunct="0">
              <a:lnSpc>
                <a:spcPct val="80000"/>
              </a:lnSpc>
              <a:spcBef>
                <a:spcPct val="20000"/>
              </a:spcBef>
              <a:buClr>
                <a:schemeClr val="hlink"/>
              </a:buClr>
              <a:buFont typeface="Wingdings" pitchFamily="2" charset="2"/>
              <a:buChar char="§"/>
            </a:pPr>
            <a:endParaRPr lang="zh-CN" altLang="en-US" sz="2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5" name="Rectangle 2"/>
          <p:cNvSpPr>
            <a:spLocks noGrp="1"/>
          </p:cNvSpPr>
          <p:nvPr>
            <p:ph type="title" idx="4294967295"/>
          </p:nvPr>
        </p:nvSpPr>
        <p:spPr>
          <a:xfrm>
            <a:off x="323850" y="260350"/>
            <a:ext cx="8540750" cy="771525"/>
          </a:xfrm>
        </p:spPr>
        <p:txBody>
          <a:bodyPr/>
          <a:lstStyle/>
          <a:p>
            <a:r>
              <a:rPr lang="zh-CN" altLang="en-US" smtClean="0"/>
              <a:t>动量翻转</a:t>
            </a:r>
          </a:p>
        </p:txBody>
      </p:sp>
      <p:sp>
        <p:nvSpPr>
          <p:cNvPr id="574466" name="Rectangle 3"/>
          <p:cNvSpPr>
            <a:spLocks noGrp="1"/>
          </p:cNvSpPr>
          <p:nvPr>
            <p:ph type="body" idx="4294967295"/>
          </p:nvPr>
        </p:nvSpPr>
        <p:spPr>
          <a:xfrm>
            <a:off x="250825" y="981075"/>
            <a:ext cx="8540750" cy="4679950"/>
          </a:xfrm>
        </p:spPr>
        <p:txBody>
          <a:bodyPr/>
          <a:lstStyle/>
          <a:p>
            <a:pPr>
              <a:lnSpc>
                <a:spcPct val="80000"/>
              </a:lnSpc>
            </a:pPr>
            <a:r>
              <a:rPr lang="zh-CN" altLang="en-US" sz="2800" b="1" smtClean="0"/>
              <a:t>翻转组合构建</a:t>
            </a:r>
          </a:p>
          <a:p>
            <a:pPr>
              <a:lnSpc>
                <a:spcPct val="80000"/>
              </a:lnSpc>
            </a:pPr>
            <a:r>
              <a:rPr lang="zh-CN" altLang="en-US" sz="2800" smtClean="0"/>
              <a:t>（</a:t>
            </a:r>
            <a:r>
              <a:rPr lang="en-US" altLang="zh-CN" sz="2800" smtClean="0"/>
              <a:t>1</a:t>
            </a:r>
            <a:r>
              <a:rPr lang="zh-CN" altLang="en-US" sz="2800" smtClean="0"/>
              <a:t>）以</a:t>
            </a:r>
            <a:r>
              <a:rPr lang="en-US" altLang="zh-CN" sz="2800" smtClean="0"/>
              <a:t>2006 </a:t>
            </a:r>
            <a:r>
              <a:rPr lang="zh-CN" altLang="en-US" sz="2800" smtClean="0"/>
              <a:t>年</a:t>
            </a:r>
            <a:r>
              <a:rPr lang="en-US" altLang="zh-CN" sz="2800" smtClean="0"/>
              <a:t>3 </a:t>
            </a:r>
            <a:r>
              <a:rPr lang="zh-CN" altLang="en-US" sz="2800" smtClean="0"/>
              <a:t>月</a:t>
            </a:r>
            <a:r>
              <a:rPr lang="en-US" altLang="zh-CN" sz="2800" smtClean="0"/>
              <a:t>8</a:t>
            </a:r>
            <a:r>
              <a:rPr lang="zh-CN" altLang="en-US" sz="2800" smtClean="0"/>
              <a:t>日为初始投资</a:t>
            </a:r>
            <a:br>
              <a:rPr lang="zh-CN" altLang="en-US" sz="2800" smtClean="0"/>
            </a:br>
            <a:r>
              <a:rPr lang="zh-CN" altLang="en-US" sz="2800" smtClean="0"/>
              <a:t>组合构建日</a:t>
            </a:r>
          </a:p>
          <a:p>
            <a:pPr>
              <a:lnSpc>
                <a:spcPct val="80000"/>
              </a:lnSpc>
            </a:pPr>
            <a:r>
              <a:rPr lang="zh-CN" altLang="en-US" sz="2800" smtClean="0"/>
              <a:t>（</a:t>
            </a:r>
            <a:r>
              <a:rPr lang="en-US" altLang="zh-CN" sz="2800" smtClean="0"/>
              <a:t>2</a:t>
            </a:r>
            <a:r>
              <a:rPr lang="zh-CN" altLang="en-US" sz="2800" smtClean="0"/>
              <a:t>）选择待选股票池中</a:t>
            </a:r>
            <a:r>
              <a:rPr lang="en-US" altLang="zh-CN" sz="2800" smtClean="0"/>
              <a:t>2006</a:t>
            </a:r>
            <a:r>
              <a:rPr lang="zh-CN" altLang="en-US" sz="2800" smtClean="0"/>
              <a:t>年</a:t>
            </a:r>
            <a:r>
              <a:rPr lang="en-US" altLang="zh-CN" sz="2800" smtClean="0"/>
              <a:t>3</a:t>
            </a:r>
            <a:r>
              <a:rPr lang="zh-CN" altLang="en-US" sz="2800" smtClean="0"/>
              <a:t>月</a:t>
            </a:r>
            <a:r>
              <a:rPr lang="en-US" altLang="zh-CN" sz="2800" smtClean="0"/>
              <a:t>8</a:t>
            </a:r>
            <a:br>
              <a:rPr lang="en-US" altLang="zh-CN" sz="2800" smtClean="0"/>
            </a:br>
            <a:r>
              <a:rPr lang="zh-CN" altLang="en-US" sz="2800" smtClean="0"/>
              <a:t>日前</a:t>
            </a:r>
            <a:r>
              <a:rPr lang="en-US" altLang="zh-CN" sz="2800" smtClean="0"/>
              <a:t>22</a:t>
            </a:r>
            <a:r>
              <a:rPr lang="zh-CN" altLang="en-US" sz="2800" smtClean="0"/>
              <a:t>个交易日内累计涨幅最小的</a:t>
            </a:r>
            <a:br>
              <a:rPr lang="zh-CN" altLang="en-US" sz="2800" smtClean="0"/>
            </a:br>
            <a:r>
              <a:rPr lang="zh-CN" altLang="en-US" sz="2800" smtClean="0"/>
              <a:t>前</a:t>
            </a:r>
            <a:r>
              <a:rPr lang="en-US" altLang="zh-CN" sz="2800" smtClean="0"/>
              <a:t>30</a:t>
            </a:r>
            <a:r>
              <a:rPr lang="zh-CN" altLang="en-US" sz="2800" smtClean="0"/>
              <a:t>只股票进行等权重配置作为初始投资组合。</a:t>
            </a:r>
          </a:p>
          <a:p>
            <a:pPr>
              <a:lnSpc>
                <a:spcPct val="80000"/>
              </a:lnSpc>
            </a:pPr>
            <a:r>
              <a:rPr lang="zh-CN" altLang="en-US" sz="2800" smtClean="0"/>
              <a:t>（</a:t>
            </a:r>
            <a:r>
              <a:rPr lang="en-US" altLang="zh-CN" sz="2800" smtClean="0"/>
              <a:t>3</a:t>
            </a:r>
            <a:r>
              <a:rPr lang="zh-CN" altLang="en-US" sz="2800" smtClean="0"/>
              <a:t>）组合的再平衡：持有投资组合</a:t>
            </a:r>
            <a:r>
              <a:rPr lang="en-US" altLang="zh-CN" sz="2800" smtClean="0"/>
              <a:t>22</a:t>
            </a:r>
            <a:r>
              <a:rPr lang="zh-CN" altLang="en-US" sz="2800" smtClean="0"/>
              <a:t>个交易日，以到期后当月的第一个交易日为再平衡日</a:t>
            </a:r>
          </a:p>
          <a:p>
            <a:pPr>
              <a:lnSpc>
                <a:spcPct val="80000"/>
              </a:lnSpc>
            </a:pPr>
            <a:r>
              <a:rPr lang="zh-CN" altLang="en-US" sz="2800" smtClean="0"/>
              <a:t>（</a:t>
            </a:r>
            <a:r>
              <a:rPr lang="en-US" altLang="zh-CN" sz="2800" smtClean="0"/>
              <a:t>4</a:t>
            </a:r>
            <a:r>
              <a:rPr lang="zh-CN" altLang="en-US" sz="2800" smtClean="0"/>
              <a:t>）将投资组合中的股票调整为再平衡日前</a:t>
            </a:r>
            <a:r>
              <a:rPr lang="en-US" altLang="zh-CN" sz="2800" smtClean="0"/>
              <a:t>22</a:t>
            </a:r>
            <a:r>
              <a:rPr lang="zh-CN" altLang="en-US" sz="2800" smtClean="0"/>
              <a:t>个交易日内累计涨幅最大的前</a:t>
            </a:r>
            <a:r>
              <a:rPr lang="en-US" altLang="zh-CN" sz="2800" smtClean="0"/>
              <a:t>30</a:t>
            </a:r>
            <a:r>
              <a:rPr lang="zh-CN" altLang="en-US" sz="2800" smtClean="0"/>
              <a:t>只股票，同时将新投资组合内样本股的权重调整至相等。</a:t>
            </a:r>
          </a:p>
          <a:p>
            <a:pPr>
              <a:lnSpc>
                <a:spcPct val="80000"/>
              </a:lnSpc>
            </a:pPr>
            <a:r>
              <a:rPr lang="zh-CN" altLang="en-US" sz="2800" smtClean="0"/>
              <a:t>（</a:t>
            </a:r>
            <a:r>
              <a:rPr lang="en-US" altLang="zh-CN" sz="2800" smtClean="0"/>
              <a:t>5</a:t>
            </a:r>
            <a:r>
              <a:rPr lang="zh-CN" altLang="en-US" sz="2800" smtClean="0"/>
              <a:t>）重复上述过程，直至</a:t>
            </a:r>
            <a:r>
              <a:rPr lang="en-US" altLang="zh-CN" sz="2800" smtClean="0"/>
              <a:t>2011</a:t>
            </a:r>
            <a:r>
              <a:rPr lang="zh-CN" altLang="en-US" sz="2800" smtClean="0"/>
              <a:t>年</a:t>
            </a:r>
            <a:r>
              <a:rPr lang="en-US" altLang="zh-CN" sz="2800" smtClean="0"/>
              <a:t>12</a:t>
            </a:r>
            <a:r>
              <a:rPr lang="zh-CN" altLang="en-US" sz="2800" smtClean="0"/>
              <a:t>月</a:t>
            </a:r>
            <a:r>
              <a:rPr lang="en-US" altLang="zh-CN" sz="2800" smtClean="0"/>
              <a:t>13</a:t>
            </a:r>
            <a:r>
              <a:rPr lang="zh-CN" altLang="en-US" sz="2800" smtClean="0"/>
              <a:t>日。</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89" name="Rectangle 2"/>
          <p:cNvSpPr>
            <a:spLocks noGrp="1"/>
          </p:cNvSpPr>
          <p:nvPr>
            <p:ph type="title" idx="4294967295"/>
          </p:nvPr>
        </p:nvSpPr>
        <p:spPr>
          <a:xfrm>
            <a:off x="603250" y="476250"/>
            <a:ext cx="8540750" cy="731838"/>
          </a:xfrm>
        </p:spPr>
        <p:txBody>
          <a:bodyPr/>
          <a:lstStyle/>
          <a:p>
            <a:r>
              <a:rPr lang="zh-CN" altLang="en-US" sz="4000" smtClean="0"/>
              <a:t>动量翻转</a:t>
            </a:r>
          </a:p>
        </p:txBody>
      </p:sp>
      <p:sp>
        <p:nvSpPr>
          <p:cNvPr id="575490" name="Rectangle 3"/>
          <p:cNvSpPr>
            <a:spLocks noGrp="1"/>
          </p:cNvSpPr>
          <p:nvPr>
            <p:ph type="body" idx="4294967295"/>
          </p:nvPr>
        </p:nvSpPr>
        <p:spPr>
          <a:xfrm>
            <a:off x="395288" y="1196975"/>
            <a:ext cx="8469312" cy="2160588"/>
          </a:xfrm>
        </p:spPr>
        <p:txBody>
          <a:bodyPr/>
          <a:lstStyle/>
          <a:p>
            <a:pPr>
              <a:lnSpc>
                <a:spcPct val="90000"/>
              </a:lnSpc>
            </a:pPr>
            <a:r>
              <a:rPr lang="zh-CN" altLang="en-US" sz="2400" smtClean="0"/>
              <a:t>（</a:t>
            </a:r>
            <a:r>
              <a:rPr lang="en-US" altLang="zh-CN" sz="2400" smtClean="0"/>
              <a:t>1</a:t>
            </a:r>
            <a:r>
              <a:rPr lang="zh-CN" altLang="en-US" sz="2400" smtClean="0"/>
              <a:t>）</a:t>
            </a:r>
            <a:r>
              <a:rPr lang="en-US" altLang="zh-CN" sz="2400" smtClean="0"/>
              <a:t>(2,1)</a:t>
            </a:r>
            <a:r>
              <a:rPr lang="zh-CN" altLang="en-US" sz="2400" smtClean="0"/>
              <a:t>反转策略取得了</a:t>
            </a:r>
            <a:r>
              <a:rPr lang="en-US" altLang="zh-CN" sz="2400" smtClean="0"/>
              <a:t>356.16</a:t>
            </a:r>
            <a:r>
              <a:rPr lang="zh-CN" altLang="en-US" sz="2400" smtClean="0"/>
              <a:t>％</a:t>
            </a:r>
            <a:br>
              <a:rPr lang="zh-CN" altLang="en-US" sz="2400" smtClean="0"/>
            </a:br>
            <a:r>
              <a:rPr lang="zh-CN" altLang="en-US" sz="2400" smtClean="0"/>
              <a:t>的累计收益，远高于同期沪深</a:t>
            </a:r>
            <a:r>
              <a:rPr lang="en-US" altLang="zh-CN" sz="2400" smtClean="0"/>
              <a:t>300</a:t>
            </a:r>
            <a:r>
              <a:rPr lang="zh-CN" altLang="en-US" sz="2400" smtClean="0"/>
              <a:t>指</a:t>
            </a:r>
            <a:br>
              <a:rPr lang="zh-CN" altLang="en-US" sz="2400" smtClean="0"/>
            </a:br>
            <a:r>
              <a:rPr lang="zh-CN" altLang="en-US" sz="2400" smtClean="0"/>
              <a:t>数取得的</a:t>
            </a:r>
            <a:r>
              <a:rPr lang="en-US" altLang="zh-CN" sz="2400" smtClean="0"/>
              <a:t>139.96</a:t>
            </a:r>
            <a:r>
              <a:rPr lang="zh-CN" altLang="en-US" sz="2400" smtClean="0"/>
              <a:t>％的累计收益。</a:t>
            </a:r>
          </a:p>
          <a:p>
            <a:pPr>
              <a:lnSpc>
                <a:spcPct val="90000"/>
              </a:lnSpc>
            </a:pPr>
            <a:r>
              <a:rPr lang="zh-CN" altLang="en-US" sz="2400" smtClean="0"/>
              <a:t>（</a:t>
            </a:r>
            <a:r>
              <a:rPr lang="en-US" altLang="zh-CN" sz="2400" smtClean="0"/>
              <a:t>2</a:t>
            </a:r>
            <a:r>
              <a:rPr lang="zh-CN" altLang="en-US" sz="2400" smtClean="0"/>
              <a:t>）回测期内的这一反转策略的年化复合</a:t>
            </a:r>
            <a:br>
              <a:rPr lang="zh-CN" altLang="en-US" sz="2400" smtClean="0"/>
            </a:br>
            <a:r>
              <a:rPr lang="zh-CN" altLang="en-US" sz="2400" smtClean="0"/>
              <a:t>增长率为</a:t>
            </a:r>
            <a:r>
              <a:rPr lang="en-US" altLang="zh-CN" sz="2400" smtClean="0"/>
              <a:t>31.77%</a:t>
            </a:r>
            <a:r>
              <a:rPr lang="zh-CN" altLang="en-US" sz="2400" smtClean="0"/>
              <a:t>，同期沪深</a:t>
            </a:r>
            <a:r>
              <a:rPr lang="en-US" altLang="zh-CN" sz="2400" smtClean="0"/>
              <a:t>300</a:t>
            </a:r>
            <a:r>
              <a:rPr lang="zh-CN" altLang="en-US" sz="2400" smtClean="0"/>
              <a:t>指数的年化</a:t>
            </a:r>
            <a:br>
              <a:rPr lang="zh-CN" altLang="en-US" sz="2400" smtClean="0"/>
            </a:br>
            <a:r>
              <a:rPr lang="zh-CN" altLang="en-US" sz="2400" smtClean="0"/>
              <a:t>复合增长率为</a:t>
            </a:r>
            <a:r>
              <a:rPr lang="en-US" altLang="zh-CN" sz="2400" smtClean="0"/>
              <a:t>17.25%</a:t>
            </a:r>
            <a:r>
              <a:rPr lang="zh-CN" altLang="en-US" sz="2400" smtClean="0"/>
              <a:t>。</a:t>
            </a:r>
          </a:p>
        </p:txBody>
      </p:sp>
      <p:graphicFrame>
        <p:nvGraphicFramePr>
          <p:cNvPr id="525344" name="Group 32"/>
          <p:cNvGraphicFramePr>
            <a:graphicFrameLocks noGrp="1"/>
          </p:cNvGraphicFramePr>
          <p:nvPr/>
        </p:nvGraphicFramePr>
        <p:xfrm>
          <a:off x="468313" y="3933825"/>
          <a:ext cx="8280400" cy="2016125"/>
        </p:xfrm>
        <a:graphic>
          <a:graphicData uri="http://schemas.openxmlformats.org/drawingml/2006/table">
            <a:tbl>
              <a:tblPr/>
              <a:tblGrid>
                <a:gridCol w="769937"/>
                <a:gridCol w="1765300"/>
                <a:gridCol w="1552575"/>
                <a:gridCol w="1162050"/>
                <a:gridCol w="1098550"/>
                <a:gridCol w="830263"/>
                <a:gridCol w="1101725"/>
              </a:tblGrid>
              <a:tr h="1311275">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楷体_GB2312"/>
                      </a:endParaRPr>
                    </a:p>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楷体_GB2312"/>
                        </a:rPr>
                        <a:t>组合累计收益率</a:t>
                      </a:r>
                      <a:r>
                        <a:rPr kumimoji="0" lang="en-US" altLang="zh-CN" sz="1800" b="0" i="0" u="none" strike="noStrike" cap="none" normalizeH="0" baseline="0" smtClean="0">
                          <a:ln>
                            <a:noFill/>
                          </a:ln>
                          <a:solidFill>
                            <a:schemeClr val="tx1"/>
                          </a:solidFill>
                          <a:effectLst/>
                          <a:latin typeface="Times New Roman" pitchFamily="18" charset="0"/>
                          <a:ea typeface="黑体" pitchFamily="49" charset="-122"/>
                          <a:cs typeface="Arial" charset="0"/>
                        </a:rPr>
                        <a:t>(</a:t>
                      </a: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楷体_GB2312"/>
                        </a:rPr>
                        <a:t>考虑交易成本</a:t>
                      </a:r>
                      <a:r>
                        <a:rPr kumimoji="0" lang="en-US" altLang="zh-CN" sz="1800" b="0" i="0" u="none" strike="noStrike" cap="none" normalizeH="0" baseline="0" smtClean="0">
                          <a:ln>
                            <a:noFill/>
                          </a:ln>
                          <a:solidFill>
                            <a:schemeClr val="tx1"/>
                          </a:solidFill>
                          <a:effectLst/>
                          <a:latin typeface="Times New Roman" pitchFamily="18" charset="0"/>
                          <a:ea typeface="黑体" pitchFamily="49" charset="-122"/>
                          <a:cs typeface="Arial" charset="0"/>
                        </a:rPr>
                        <a:t>)</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楷体_GB2312"/>
                        </a:rPr>
                        <a:t>组合年化收益率（考虑交易成本）</a:t>
                      </a:r>
                      <a:endParaRPr kumimoji="0" lang="zh-CN" altLang="en-US" sz="1800" b="0" i="0" u="none" strike="noStrike" cap="none" normalizeH="0" baseline="0" smtClean="0">
                        <a:ln>
                          <a:noFill/>
                        </a:ln>
                        <a:solidFill>
                          <a:schemeClr val="tx1"/>
                        </a:solidFill>
                        <a:effectLst/>
                        <a:latin typeface="Arial" charset="0"/>
                        <a:ea typeface="黑体" pitchFamily="49" charset="-122"/>
                        <a:cs typeface="楷体_GB231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楷体_GB2312"/>
                        </a:rPr>
                        <a:t>沪深</a:t>
                      </a:r>
                      <a:r>
                        <a:rPr kumimoji="0" lang="en-US" altLang="zh-CN" sz="1800" b="0" i="0" u="none" strike="noStrike" cap="none" normalizeH="0" baseline="0" smtClean="0">
                          <a:ln>
                            <a:noFill/>
                          </a:ln>
                          <a:solidFill>
                            <a:schemeClr val="tx1"/>
                          </a:solidFill>
                          <a:effectLst/>
                          <a:latin typeface="Times New Roman" pitchFamily="18" charset="0"/>
                          <a:ea typeface="黑体" pitchFamily="49" charset="-122"/>
                          <a:cs typeface="楷体_GB2312"/>
                        </a:rPr>
                        <a:t>300</a:t>
                      </a: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楷体_GB2312"/>
                        </a:rPr>
                        <a:t>累计收益率</a:t>
                      </a:r>
                      <a:endParaRPr kumimoji="0" lang="zh-CN" altLang="en-US" sz="1800" b="0" i="0" u="none" strike="noStrike" cap="none" normalizeH="0" baseline="0" smtClean="0">
                        <a:ln>
                          <a:noFill/>
                        </a:ln>
                        <a:solidFill>
                          <a:schemeClr val="tx1"/>
                        </a:solidFill>
                        <a:effectLst/>
                        <a:latin typeface="Arial" charset="0"/>
                        <a:ea typeface="黑体" pitchFamily="49" charset="-122"/>
                        <a:cs typeface="楷体_GB231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楷体_GB2312"/>
                        </a:rPr>
                        <a:t>沪深</a:t>
                      </a:r>
                      <a:r>
                        <a:rPr kumimoji="0" lang="en-US" altLang="zh-CN" sz="1800" b="0" i="0" u="none" strike="noStrike" cap="none" normalizeH="0" baseline="0" smtClean="0">
                          <a:ln>
                            <a:noFill/>
                          </a:ln>
                          <a:solidFill>
                            <a:schemeClr val="tx1"/>
                          </a:solidFill>
                          <a:effectLst/>
                          <a:latin typeface="Times New Roman" pitchFamily="18" charset="0"/>
                          <a:ea typeface="黑体" pitchFamily="49" charset="-122"/>
                          <a:cs typeface="Arial" charset="0"/>
                        </a:rPr>
                        <a:t>300</a:t>
                      </a: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Arial" charset="0"/>
                        </a:rPr>
                        <a:t>年化</a:t>
                      </a: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楷体_GB2312"/>
                        </a:rPr>
                        <a:t>收益率</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楷体_GB2312"/>
                        </a:rPr>
                        <a:t>组合夏普率</a:t>
                      </a:r>
                      <a:endParaRPr kumimoji="0" lang="zh-CN" altLang="en-US" sz="1800" b="0" i="0" u="none" strike="noStrike" cap="none" normalizeH="0" baseline="0" smtClean="0">
                        <a:ln>
                          <a:noFill/>
                        </a:ln>
                        <a:solidFill>
                          <a:schemeClr val="tx1"/>
                        </a:solidFill>
                        <a:effectLst/>
                        <a:latin typeface="Arial" charset="0"/>
                        <a:ea typeface="黑体" pitchFamily="49" charset="-122"/>
                        <a:cs typeface="楷体_GB231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楷体_GB2312"/>
                        </a:rPr>
                        <a:t>沪深</a:t>
                      </a:r>
                      <a:r>
                        <a:rPr kumimoji="0" lang="en-US" altLang="zh-CN" sz="1800" b="0" i="0" u="none" strike="noStrike" cap="none" normalizeH="0" baseline="0" smtClean="0">
                          <a:ln>
                            <a:noFill/>
                          </a:ln>
                          <a:solidFill>
                            <a:schemeClr val="tx1"/>
                          </a:solidFill>
                          <a:effectLst/>
                          <a:latin typeface="Times New Roman" pitchFamily="18" charset="0"/>
                          <a:ea typeface="黑体" pitchFamily="49" charset="-122"/>
                          <a:cs typeface="楷体_GB2312"/>
                        </a:rPr>
                        <a:t>300</a:t>
                      </a:r>
                      <a:r>
                        <a:rPr kumimoji="0" lang="zh-CN" altLang="en-US" sz="1800" b="0" i="0" u="none" strike="noStrike" cap="none" normalizeH="0" baseline="0" smtClean="0">
                          <a:ln>
                            <a:noFill/>
                          </a:ln>
                          <a:solidFill>
                            <a:schemeClr val="tx1"/>
                          </a:solidFill>
                          <a:effectLst/>
                          <a:latin typeface="Times New Roman" pitchFamily="18" charset="0"/>
                          <a:ea typeface="黑体" pitchFamily="49" charset="-122"/>
                          <a:cs typeface="楷体_GB2312"/>
                        </a:rPr>
                        <a:t>夏普率</a:t>
                      </a:r>
                      <a:endParaRPr kumimoji="0" lang="zh-CN" altLang="en-US" sz="1800" b="0" i="0" u="none" strike="noStrike" cap="none" normalizeH="0" baseline="0" smtClean="0">
                        <a:ln>
                          <a:noFill/>
                        </a:ln>
                        <a:solidFill>
                          <a:schemeClr val="tx1"/>
                        </a:solidFill>
                        <a:effectLst/>
                        <a:latin typeface="Arial" charset="0"/>
                        <a:ea typeface="黑体" pitchFamily="49" charset="-122"/>
                        <a:cs typeface="楷体_GB231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704850">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全阶段</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Arial" charset="0"/>
                        </a:rPr>
                        <a:t>356.16%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Arial" charset="0"/>
                        </a:rPr>
                        <a:t>31.77%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Arial" charset="0"/>
                        </a:rPr>
                        <a:t>139.96%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Arial" charset="0"/>
                        </a:rPr>
                        <a:t>17.25%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Arial" charset="0"/>
                        </a:rPr>
                        <a:t>1.27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0.84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3" name="Rectangle 2"/>
          <p:cNvSpPr>
            <a:spLocks noGrp="1"/>
          </p:cNvSpPr>
          <p:nvPr>
            <p:ph type="title" idx="4294967295"/>
          </p:nvPr>
        </p:nvSpPr>
        <p:spPr>
          <a:xfrm>
            <a:off x="323850" y="333375"/>
            <a:ext cx="8540750" cy="771525"/>
          </a:xfrm>
        </p:spPr>
        <p:txBody>
          <a:bodyPr/>
          <a:lstStyle/>
          <a:p>
            <a:r>
              <a:rPr lang="zh-CN" altLang="en-US" smtClean="0"/>
              <a:t>动量翻转</a:t>
            </a:r>
          </a:p>
        </p:txBody>
      </p:sp>
      <p:sp>
        <p:nvSpPr>
          <p:cNvPr id="576514" name="Rectangle 3"/>
          <p:cNvSpPr>
            <a:spLocks noGrp="1"/>
          </p:cNvSpPr>
          <p:nvPr>
            <p:ph type="body" idx="4294967295"/>
          </p:nvPr>
        </p:nvSpPr>
        <p:spPr>
          <a:xfrm>
            <a:off x="323850" y="1125538"/>
            <a:ext cx="6911975" cy="1943100"/>
          </a:xfrm>
        </p:spPr>
        <p:txBody>
          <a:bodyPr/>
          <a:lstStyle/>
          <a:p>
            <a:pPr>
              <a:lnSpc>
                <a:spcPct val="80000"/>
              </a:lnSpc>
            </a:pPr>
            <a:r>
              <a:rPr lang="zh-CN" altLang="en-US" sz="2400" smtClean="0"/>
              <a:t>（</a:t>
            </a:r>
            <a:r>
              <a:rPr lang="en-US" altLang="zh-CN" sz="2400" smtClean="0"/>
              <a:t>1</a:t>
            </a:r>
            <a:r>
              <a:rPr lang="zh-CN" altLang="en-US" sz="2400" smtClean="0"/>
              <a:t>）反转策略在牛市阶段表现出色。</a:t>
            </a:r>
          </a:p>
          <a:p>
            <a:pPr>
              <a:lnSpc>
                <a:spcPct val="80000"/>
              </a:lnSpc>
            </a:pPr>
            <a:r>
              <a:rPr lang="zh-CN" altLang="en-US" sz="2400" smtClean="0"/>
              <a:t>（</a:t>
            </a:r>
            <a:r>
              <a:rPr lang="en-US" altLang="zh-CN" sz="2400" smtClean="0"/>
              <a:t>2</a:t>
            </a:r>
            <a:r>
              <a:rPr lang="zh-CN" altLang="en-US" sz="2400" smtClean="0"/>
              <a:t>）牛市阶段反转策略相对于沪深</a:t>
            </a:r>
            <a:r>
              <a:rPr lang="en-US" altLang="zh-CN" sz="2400" smtClean="0"/>
              <a:t>300 </a:t>
            </a:r>
            <a:br>
              <a:rPr lang="en-US" altLang="zh-CN" sz="2400" smtClean="0"/>
            </a:br>
            <a:r>
              <a:rPr lang="zh-CN" altLang="en-US" sz="2400" smtClean="0"/>
              <a:t>平均每个月可以取得接近于</a:t>
            </a:r>
            <a:r>
              <a:rPr lang="en-US" altLang="zh-CN" sz="2400" smtClean="0"/>
              <a:t>1.32</a:t>
            </a:r>
            <a:r>
              <a:rPr lang="zh-CN" altLang="en-US" sz="2400" smtClean="0"/>
              <a:t>％的超额</a:t>
            </a:r>
            <a:br>
              <a:rPr lang="zh-CN" altLang="en-US" sz="2400" smtClean="0"/>
            </a:br>
            <a:r>
              <a:rPr lang="zh-CN" altLang="en-US" sz="2400" smtClean="0"/>
              <a:t>收益，战胜指数的频率接近于</a:t>
            </a:r>
            <a:r>
              <a:rPr lang="en-US" altLang="zh-CN" sz="2400" smtClean="0"/>
              <a:t>64</a:t>
            </a:r>
            <a:r>
              <a:rPr lang="zh-CN" altLang="en-US" sz="2400" smtClean="0"/>
              <a:t>％。</a:t>
            </a:r>
          </a:p>
          <a:p>
            <a:pPr>
              <a:lnSpc>
                <a:spcPct val="80000"/>
              </a:lnSpc>
            </a:pPr>
            <a:r>
              <a:rPr lang="zh-CN" altLang="en-US" sz="2400" smtClean="0"/>
              <a:t>而在震荡市和熊市阶段，反转策略基本上不能战胜指数。 </a:t>
            </a:r>
          </a:p>
        </p:txBody>
      </p:sp>
      <p:sp>
        <p:nvSpPr>
          <p:cNvPr id="576515" name="Rectangle 4"/>
          <p:cNvSpPr>
            <a:spLocks noChangeArrowheads="1"/>
          </p:cNvSpPr>
          <p:nvPr/>
        </p:nvSpPr>
        <p:spPr bwMode="auto">
          <a:xfrm>
            <a:off x="1855788" y="2659063"/>
            <a:ext cx="506412" cy="0"/>
          </a:xfrm>
          <a:prstGeom prst="rect">
            <a:avLst/>
          </a:prstGeom>
          <a:solidFill>
            <a:srgbClr val="E0E0E0"/>
          </a:solidFill>
          <a:ln w="9525">
            <a:noFill/>
            <a:miter lim="800000"/>
            <a:headEnd/>
            <a:tailEnd/>
          </a:ln>
        </p:spPr>
        <p:txBody>
          <a:bodyPr wrap="none">
            <a:spAutoFit/>
          </a:bodyPr>
          <a:lstStyle/>
          <a:p>
            <a:endParaRPr lang="zh-CN" altLang="en-US"/>
          </a:p>
        </p:txBody>
      </p:sp>
      <p:sp>
        <p:nvSpPr>
          <p:cNvPr id="576516" name="Rectangle 5"/>
          <p:cNvSpPr>
            <a:spLocks noChangeArrowheads="1"/>
          </p:cNvSpPr>
          <p:nvPr/>
        </p:nvSpPr>
        <p:spPr bwMode="auto">
          <a:xfrm>
            <a:off x="1855788" y="2659063"/>
            <a:ext cx="942975" cy="0"/>
          </a:xfrm>
          <a:prstGeom prst="rect">
            <a:avLst/>
          </a:prstGeom>
          <a:solidFill>
            <a:srgbClr val="E0E0E0"/>
          </a:solidFill>
          <a:ln w="9525">
            <a:noFill/>
            <a:miter lim="800000"/>
            <a:headEnd/>
            <a:tailEnd/>
          </a:ln>
        </p:spPr>
        <p:txBody>
          <a:bodyPr wrap="none">
            <a:spAutoFit/>
          </a:bodyPr>
          <a:lstStyle/>
          <a:p>
            <a:endParaRPr lang="zh-CN" altLang="en-US"/>
          </a:p>
        </p:txBody>
      </p:sp>
      <p:sp>
        <p:nvSpPr>
          <p:cNvPr id="576517" name="Rectangle 6"/>
          <p:cNvSpPr>
            <a:spLocks noChangeArrowheads="1"/>
          </p:cNvSpPr>
          <p:nvPr/>
        </p:nvSpPr>
        <p:spPr bwMode="auto">
          <a:xfrm>
            <a:off x="1855788" y="2659063"/>
            <a:ext cx="889000" cy="0"/>
          </a:xfrm>
          <a:prstGeom prst="rect">
            <a:avLst/>
          </a:prstGeom>
          <a:solidFill>
            <a:srgbClr val="E0E0E0"/>
          </a:solidFill>
          <a:ln w="9525">
            <a:noFill/>
            <a:miter lim="800000"/>
            <a:headEnd/>
            <a:tailEnd/>
          </a:ln>
        </p:spPr>
        <p:txBody>
          <a:bodyPr wrap="none">
            <a:spAutoFit/>
          </a:bodyPr>
          <a:lstStyle/>
          <a:p>
            <a:endParaRPr lang="zh-CN" altLang="en-US"/>
          </a:p>
        </p:txBody>
      </p:sp>
      <p:sp>
        <p:nvSpPr>
          <p:cNvPr id="576518" name="Rectangle 7"/>
          <p:cNvSpPr>
            <a:spLocks noChangeArrowheads="1"/>
          </p:cNvSpPr>
          <p:nvPr/>
        </p:nvSpPr>
        <p:spPr bwMode="auto">
          <a:xfrm>
            <a:off x="1855788" y="2659063"/>
            <a:ext cx="711200" cy="0"/>
          </a:xfrm>
          <a:prstGeom prst="rect">
            <a:avLst/>
          </a:prstGeom>
          <a:solidFill>
            <a:srgbClr val="E0E0E0"/>
          </a:solidFill>
          <a:ln w="9525">
            <a:noFill/>
            <a:miter lim="800000"/>
            <a:headEnd/>
            <a:tailEnd/>
          </a:ln>
        </p:spPr>
        <p:txBody>
          <a:bodyPr wrap="none">
            <a:spAutoFit/>
          </a:bodyPr>
          <a:lstStyle/>
          <a:p>
            <a:endParaRPr lang="zh-CN" altLang="en-US"/>
          </a:p>
        </p:txBody>
      </p:sp>
      <p:sp>
        <p:nvSpPr>
          <p:cNvPr id="576519" name="Rectangle 8"/>
          <p:cNvSpPr>
            <a:spLocks noChangeArrowheads="1"/>
          </p:cNvSpPr>
          <p:nvPr/>
        </p:nvSpPr>
        <p:spPr bwMode="auto">
          <a:xfrm>
            <a:off x="1855788" y="2659063"/>
            <a:ext cx="755650" cy="0"/>
          </a:xfrm>
          <a:prstGeom prst="rect">
            <a:avLst/>
          </a:prstGeom>
          <a:solidFill>
            <a:srgbClr val="E0E0E0"/>
          </a:solidFill>
          <a:ln w="9525">
            <a:noFill/>
            <a:miter lim="800000"/>
            <a:headEnd/>
            <a:tailEnd/>
          </a:ln>
        </p:spPr>
        <p:txBody>
          <a:bodyPr wrap="none">
            <a:spAutoFit/>
          </a:bodyPr>
          <a:lstStyle/>
          <a:p>
            <a:endParaRPr lang="zh-CN" altLang="en-US"/>
          </a:p>
        </p:txBody>
      </p:sp>
      <p:sp>
        <p:nvSpPr>
          <p:cNvPr id="576520" name="Rectangle 9"/>
          <p:cNvSpPr>
            <a:spLocks noChangeArrowheads="1"/>
          </p:cNvSpPr>
          <p:nvPr/>
        </p:nvSpPr>
        <p:spPr bwMode="auto">
          <a:xfrm>
            <a:off x="1855788" y="2659063"/>
            <a:ext cx="406400" cy="0"/>
          </a:xfrm>
          <a:prstGeom prst="rect">
            <a:avLst/>
          </a:prstGeom>
          <a:solidFill>
            <a:srgbClr val="E0E0E0"/>
          </a:solidFill>
          <a:ln w="9525">
            <a:noFill/>
            <a:miter lim="800000"/>
            <a:headEnd/>
            <a:tailEnd/>
          </a:ln>
        </p:spPr>
        <p:txBody>
          <a:bodyPr wrap="none">
            <a:spAutoFit/>
          </a:bodyPr>
          <a:lstStyle/>
          <a:p>
            <a:endParaRPr lang="zh-CN" altLang="en-US"/>
          </a:p>
        </p:txBody>
      </p:sp>
      <p:sp>
        <p:nvSpPr>
          <p:cNvPr id="576521" name="Rectangle 10"/>
          <p:cNvSpPr>
            <a:spLocks noChangeArrowheads="1"/>
          </p:cNvSpPr>
          <p:nvPr/>
        </p:nvSpPr>
        <p:spPr bwMode="auto">
          <a:xfrm>
            <a:off x="1855788" y="2659063"/>
            <a:ext cx="641350" cy="0"/>
          </a:xfrm>
          <a:prstGeom prst="rect">
            <a:avLst/>
          </a:prstGeom>
          <a:solidFill>
            <a:srgbClr val="E0E0E0"/>
          </a:solidFill>
          <a:ln w="9525">
            <a:noFill/>
            <a:miter lim="800000"/>
            <a:headEnd/>
            <a:tailEnd/>
          </a:ln>
        </p:spPr>
        <p:txBody>
          <a:bodyPr wrap="none">
            <a:spAutoFit/>
          </a:bodyPr>
          <a:lstStyle/>
          <a:p>
            <a:endParaRPr lang="zh-CN" altLang="en-US"/>
          </a:p>
        </p:txBody>
      </p:sp>
      <p:sp>
        <p:nvSpPr>
          <p:cNvPr id="576522" name="Rectangle 11"/>
          <p:cNvSpPr>
            <a:spLocks noChangeArrowheads="1"/>
          </p:cNvSpPr>
          <p:nvPr/>
        </p:nvSpPr>
        <p:spPr bwMode="auto">
          <a:xfrm>
            <a:off x="1855788" y="2659063"/>
            <a:ext cx="506412" cy="0"/>
          </a:xfrm>
          <a:prstGeom prst="rect">
            <a:avLst/>
          </a:prstGeom>
          <a:noFill/>
          <a:ln w="9525">
            <a:noFill/>
            <a:miter lim="800000"/>
            <a:headEnd/>
            <a:tailEnd/>
          </a:ln>
        </p:spPr>
        <p:txBody>
          <a:bodyPr wrap="none">
            <a:spAutoFit/>
          </a:bodyPr>
          <a:lstStyle/>
          <a:p>
            <a:endParaRPr lang="zh-CN" altLang="en-US"/>
          </a:p>
        </p:txBody>
      </p:sp>
      <p:sp>
        <p:nvSpPr>
          <p:cNvPr id="576523" name="Rectangle 12"/>
          <p:cNvSpPr>
            <a:spLocks noChangeArrowheads="1"/>
          </p:cNvSpPr>
          <p:nvPr/>
        </p:nvSpPr>
        <p:spPr bwMode="auto">
          <a:xfrm>
            <a:off x="1855788" y="2659063"/>
            <a:ext cx="942975" cy="0"/>
          </a:xfrm>
          <a:prstGeom prst="rect">
            <a:avLst/>
          </a:prstGeom>
          <a:noFill/>
          <a:ln w="9525">
            <a:noFill/>
            <a:miter lim="800000"/>
            <a:headEnd/>
            <a:tailEnd/>
          </a:ln>
        </p:spPr>
        <p:txBody>
          <a:bodyPr wrap="none">
            <a:spAutoFit/>
          </a:bodyPr>
          <a:lstStyle/>
          <a:p>
            <a:endParaRPr lang="zh-CN" altLang="en-US"/>
          </a:p>
        </p:txBody>
      </p:sp>
      <p:sp>
        <p:nvSpPr>
          <p:cNvPr id="576524" name="Rectangle 13"/>
          <p:cNvSpPr>
            <a:spLocks noChangeArrowheads="1"/>
          </p:cNvSpPr>
          <p:nvPr/>
        </p:nvSpPr>
        <p:spPr bwMode="auto">
          <a:xfrm>
            <a:off x="1855788" y="2659063"/>
            <a:ext cx="889000" cy="0"/>
          </a:xfrm>
          <a:prstGeom prst="rect">
            <a:avLst/>
          </a:prstGeom>
          <a:noFill/>
          <a:ln w="9525">
            <a:noFill/>
            <a:miter lim="800000"/>
            <a:headEnd/>
            <a:tailEnd/>
          </a:ln>
        </p:spPr>
        <p:txBody>
          <a:bodyPr wrap="none">
            <a:spAutoFit/>
          </a:bodyPr>
          <a:lstStyle/>
          <a:p>
            <a:endParaRPr lang="zh-CN" altLang="en-US"/>
          </a:p>
        </p:txBody>
      </p:sp>
      <p:sp>
        <p:nvSpPr>
          <p:cNvPr id="576525" name="Rectangle 14"/>
          <p:cNvSpPr>
            <a:spLocks noChangeArrowheads="1"/>
          </p:cNvSpPr>
          <p:nvPr/>
        </p:nvSpPr>
        <p:spPr bwMode="auto">
          <a:xfrm>
            <a:off x="1855788" y="2659063"/>
            <a:ext cx="711200" cy="0"/>
          </a:xfrm>
          <a:prstGeom prst="rect">
            <a:avLst/>
          </a:prstGeom>
          <a:noFill/>
          <a:ln w="9525">
            <a:noFill/>
            <a:miter lim="800000"/>
            <a:headEnd/>
            <a:tailEnd/>
          </a:ln>
        </p:spPr>
        <p:txBody>
          <a:bodyPr wrap="none">
            <a:spAutoFit/>
          </a:bodyPr>
          <a:lstStyle/>
          <a:p>
            <a:endParaRPr lang="zh-CN" altLang="en-US"/>
          </a:p>
        </p:txBody>
      </p:sp>
      <p:sp>
        <p:nvSpPr>
          <p:cNvPr id="576526" name="Rectangle 15"/>
          <p:cNvSpPr>
            <a:spLocks noChangeArrowheads="1"/>
          </p:cNvSpPr>
          <p:nvPr/>
        </p:nvSpPr>
        <p:spPr bwMode="auto">
          <a:xfrm>
            <a:off x="1855788" y="2659063"/>
            <a:ext cx="755650" cy="0"/>
          </a:xfrm>
          <a:prstGeom prst="rect">
            <a:avLst/>
          </a:prstGeom>
          <a:noFill/>
          <a:ln w="9525">
            <a:noFill/>
            <a:miter lim="800000"/>
            <a:headEnd/>
            <a:tailEnd/>
          </a:ln>
        </p:spPr>
        <p:txBody>
          <a:bodyPr wrap="none">
            <a:spAutoFit/>
          </a:bodyPr>
          <a:lstStyle/>
          <a:p>
            <a:endParaRPr lang="zh-CN" altLang="en-US"/>
          </a:p>
        </p:txBody>
      </p:sp>
      <p:sp>
        <p:nvSpPr>
          <p:cNvPr id="576527" name="Rectangle 16"/>
          <p:cNvSpPr>
            <a:spLocks noChangeArrowheads="1"/>
          </p:cNvSpPr>
          <p:nvPr/>
        </p:nvSpPr>
        <p:spPr bwMode="auto">
          <a:xfrm>
            <a:off x="1855788" y="2659063"/>
            <a:ext cx="406400" cy="0"/>
          </a:xfrm>
          <a:prstGeom prst="rect">
            <a:avLst/>
          </a:prstGeom>
          <a:noFill/>
          <a:ln w="9525">
            <a:noFill/>
            <a:miter lim="800000"/>
            <a:headEnd/>
            <a:tailEnd/>
          </a:ln>
        </p:spPr>
        <p:txBody>
          <a:bodyPr wrap="none">
            <a:spAutoFit/>
          </a:bodyPr>
          <a:lstStyle/>
          <a:p>
            <a:endParaRPr lang="zh-CN" altLang="en-US"/>
          </a:p>
        </p:txBody>
      </p:sp>
      <p:sp>
        <p:nvSpPr>
          <p:cNvPr id="576528" name="Rectangle 17"/>
          <p:cNvSpPr>
            <a:spLocks noChangeArrowheads="1"/>
          </p:cNvSpPr>
          <p:nvPr/>
        </p:nvSpPr>
        <p:spPr bwMode="auto">
          <a:xfrm>
            <a:off x="1855788" y="2659063"/>
            <a:ext cx="641350" cy="0"/>
          </a:xfrm>
          <a:prstGeom prst="rect">
            <a:avLst/>
          </a:prstGeom>
          <a:noFill/>
          <a:ln w="9525">
            <a:noFill/>
            <a:miter lim="800000"/>
            <a:headEnd/>
            <a:tailEnd/>
          </a:ln>
        </p:spPr>
        <p:txBody>
          <a:bodyPr wrap="none">
            <a:spAutoFit/>
          </a:bodyPr>
          <a:lstStyle/>
          <a:p>
            <a:endParaRPr lang="zh-CN" altLang="en-US"/>
          </a:p>
        </p:txBody>
      </p:sp>
      <p:sp>
        <p:nvSpPr>
          <p:cNvPr id="576529" name="Rectangle 18"/>
          <p:cNvSpPr>
            <a:spLocks noChangeArrowheads="1"/>
          </p:cNvSpPr>
          <p:nvPr/>
        </p:nvSpPr>
        <p:spPr bwMode="auto">
          <a:xfrm>
            <a:off x="1855788" y="2659063"/>
            <a:ext cx="506412" cy="0"/>
          </a:xfrm>
          <a:prstGeom prst="rect">
            <a:avLst/>
          </a:prstGeom>
          <a:noFill/>
          <a:ln w="9525">
            <a:noFill/>
            <a:miter lim="800000"/>
            <a:headEnd/>
            <a:tailEnd/>
          </a:ln>
        </p:spPr>
        <p:txBody>
          <a:bodyPr wrap="none">
            <a:spAutoFit/>
          </a:bodyPr>
          <a:lstStyle/>
          <a:p>
            <a:endParaRPr lang="zh-CN" altLang="en-US"/>
          </a:p>
        </p:txBody>
      </p:sp>
      <p:sp>
        <p:nvSpPr>
          <p:cNvPr id="576530" name="Rectangle 19"/>
          <p:cNvSpPr>
            <a:spLocks noChangeArrowheads="1"/>
          </p:cNvSpPr>
          <p:nvPr/>
        </p:nvSpPr>
        <p:spPr bwMode="auto">
          <a:xfrm>
            <a:off x="1855788" y="2659063"/>
            <a:ext cx="942975" cy="0"/>
          </a:xfrm>
          <a:prstGeom prst="rect">
            <a:avLst/>
          </a:prstGeom>
          <a:noFill/>
          <a:ln w="9525">
            <a:noFill/>
            <a:miter lim="800000"/>
            <a:headEnd/>
            <a:tailEnd/>
          </a:ln>
        </p:spPr>
        <p:txBody>
          <a:bodyPr wrap="none">
            <a:spAutoFit/>
          </a:bodyPr>
          <a:lstStyle/>
          <a:p>
            <a:endParaRPr lang="zh-CN" altLang="en-US"/>
          </a:p>
        </p:txBody>
      </p:sp>
      <p:sp>
        <p:nvSpPr>
          <p:cNvPr id="576531" name="Rectangle 20"/>
          <p:cNvSpPr>
            <a:spLocks noChangeArrowheads="1"/>
          </p:cNvSpPr>
          <p:nvPr/>
        </p:nvSpPr>
        <p:spPr bwMode="auto">
          <a:xfrm>
            <a:off x="1855788" y="2659063"/>
            <a:ext cx="889000" cy="0"/>
          </a:xfrm>
          <a:prstGeom prst="rect">
            <a:avLst/>
          </a:prstGeom>
          <a:noFill/>
          <a:ln w="9525">
            <a:noFill/>
            <a:miter lim="800000"/>
            <a:headEnd/>
            <a:tailEnd/>
          </a:ln>
        </p:spPr>
        <p:txBody>
          <a:bodyPr wrap="none">
            <a:spAutoFit/>
          </a:bodyPr>
          <a:lstStyle/>
          <a:p>
            <a:endParaRPr lang="zh-CN" altLang="en-US"/>
          </a:p>
        </p:txBody>
      </p:sp>
      <p:sp>
        <p:nvSpPr>
          <p:cNvPr id="576532" name="Rectangle 21"/>
          <p:cNvSpPr>
            <a:spLocks noChangeArrowheads="1"/>
          </p:cNvSpPr>
          <p:nvPr/>
        </p:nvSpPr>
        <p:spPr bwMode="auto">
          <a:xfrm>
            <a:off x="1855788" y="2659063"/>
            <a:ext cx="711200" cy="0"/>
          </a:xfrm>
          <a:prstGeom prst="rect">
            <a:avLst/>
          </a:prstGeom>
          <a:noFill/>
          <a:ln w="9525">
            <a:noFill/>
            <a:miter lim="800000"/>
            <a:headEnd/>
            <a:tailEnd/>
          </a:ln>
        </p:spPr>
        <p:txBody>
          <a:bodyPr wrap="none">
            <a:spAutoFit/>
          </a:bodyPr>
          <a:lstStyle/>
          <a:p>
            <a:endParaRPr lang="zh-CN" altLang="en-US"/>
          </a:p>
        </p:txBody>
      </p:sp>
      <p:sp>
        <p:nvSpPr>
          <p:cNvPr id="576533" name="Rectangle 22"/>
          <p:cNvSpPr>
            <a:spLocks noChangeArrowheads="1"/>
          </p:cNvSpPr>
          <p:nvPr/>
        </p:nvSpPr>
        <p:spPr bwMode="auto">
          <a:xfrm>
            <a:off x="1855788" y="2659063"/>
            <a:ext cx="755650" cy="0"/>
          </a:xfrm>
          <a:prstGeom prst="rect">
            <a:avLst/>
          </a:prstGeom>
          <a:noFill/>
          <a:ln w="9525">
            <a:noFill/>
            <a:miter lim="800000"/>
            <a:headEnd/>
            <a:tailEnd/>
          </a:ln>
        </p:spPr>
        <p:txBody>
          <a:bodyPr wrap="none">
            <a:spAutoFit/>
          </a:bodyPr>
          <a:lstStyle/>
          <a:p>
            <a:endParaRPr lang="zh-CN" altLang="en-US"/>
          </a:p>
        </p:txBody>
      </p:sp>
      <p:sp>
        <p:nvSpPr>
          <p:cNvPr id="576534" name="Rectangle 23"/>
          <p:cNvSpPr>
            <a:spLocks noChangeArrowheads="1"/>
          </p:cNvSpPr>
          <p:nvPr/>
        </p:nvSpPr>
        <p:spPr bwMode="auto">
          <a:xfrm>
            <a:off x="1855788" y="2659063"/>
            <a:ext cx="406400" cy="0"/>
          </a:xfrm>
          <a:prstGeom prst="rect">
            <a:avLst/>
          </a:prstGeom>
          <a:noFill/>
          <a:ln w="9525">
            <a:noFill/>
            <a:miter lim="800000"/>
            <a:headEnd/>
            <a:tailEnd/>
          </a:ln>
        </p:spPr>
        <p:txBody>
          <a:bodyPr wrap="none">
            <a:spAutoFit/>
          </a:bodyPr>
          <a:lstStyle/>
          <a:p>
            <a:endParaRPr lang="zh-CN" altLang="en-US"/>
          </a:p>
        </p:txBody>
      </p:sp>
      <p:sp>
        <p:nvSpPr>
          <p:cNvPr id="576535" name="Rectangle 24"/>
          <p:cNvSpPr>
            <a:spLocks noChangeArrowheads="1"/>
          </p:cNvSpPr>
          <p:nvPr/>
        </p:nvSpPr>
        <p:spPr bwMode="auto">
          <a:xfrm>
            <a:off x="1855788" y="2659063"/>
            <a:ext cx="641350" cy="0"/>
          </a:xfrm>
          <a:prstGeom prst="rect">
            <a:avLst/>
          </a:prstGeom>
          <a:noFill/>
          <a:ln w="9525">
            <a:noFill/>
            <a:miter lim="800000"/>
            <a:headEnd/>
            <a:tailEnd/>
          </a:ln>
        </p:spPr>
        <p:txBody>
          <a:bodyPr wrap="none">
            <a:spAutoFit/>
          </a:bodyPr>
          <a:lstStyle/>
          <a:p>
            <a:endParaRPr lang="zh-CN" altLang="en-US"/>
          </a:p>
        </p:txBody>
      </p:sp>
      <p:sp>
        <p:nvSpPr>
          <p:cNvPr id="576536" name="Rectangle 25"/>
          <p:cNvSpPr>
            <a:spLocks noChangeArrowheads="1"/>
          </p:cNvSpPr>
          <p:nvPr/>
        </p:nvSpPr>
        <p:spPr bwMode="auto">
          <a:xfrm>
            <a:off x="1855788" y="2659063"/>
            <a:ext cx="506412" cy="0"/>
          </a:xfrm>
          <a:prstGeom prst="rect">
            <a:avLst/>
          </a:prstGeom>
          <a:noFill/>
          <a:ln w="9525">
            <a:noFill/>
            <a:miter lim="800000"/>
            <a:headEnd/>
            <a:tailEnd/>
          </a:ln>
        </p:spPr>
        <p:txBody>
          <a:bodyPr wrap="none">
            <a:spAutoFit/>
          </a:bodyPr>
          <a:lstStyle/>
          <a:p>
            <a:endParaRPr lang="zh-CN" altLang="en-US"/>
          </a:p>
        </p:txBody>
      </p:sp>
      <p:sp>
        <p:nvSpPr>
          <p:cNvPr id="576537" name="Rectangle 26"/>
          <p:cNvSpPr>
            <a:spLocks noChangeArrowheads="1"/>
          </p:cNvSpPr>
          <p:nvPr/>
        </p:nvSpPr>
        <p:spPr bwMode="auto">
          <a:xfrm>
            <a:off x="1855788" y="2659063"/>
            <a:ext cx="942975" cy="0"/>
          </a:xfrm>
          <a:prstGeom prst="rect">
            <a:avLst/>
          </a:prstGeom>
          <a:noFill/>
          <a:ln w="9525">
            <a:noFill/>
            <a:miter lim="800000"/>
            <a:headEnd/>
            <a:tailEnd/>
          </a:ln>
        </p:spPr>
        <p:txBody>
          <a:bodyPr wrap="none">
            <a:spAutoFit/>
          </a:bodyPr>
          <a:lstStyle/>
          <a:p>
            <a:endParaRPr lang="zh-CN" altLang="en-US"/>
          </a:p>
        </p:txBody>
      </p:sp>
      <p:sp>
        <p:nvSpPr>
          <p:cNvPr id="576538" name="Rectangle 27"/>
          <p:cNvSpPr>
            <a:spLocks noChangeArrowheads="1"/>
          </p:cNvSpPr>
          <p:nvPr/>
        </p:nvSpPr>
        <p:spPr bwMode="auto">
          <a:xfrm>
            <a:off x="1855788" y="2659063"/>
            <a:ext cx="889000" cy="0"/>
          </a:xfrm>
          <a:prstGeom prst="rect">
            <a:avLst/>
          </a:prstGeom>
          <a:noFill/>
          <a:ln w="9525">
            <a:noFill/>
            <a:miter lim="800000"/>
            <a:headEnd/>
            <a:tailEnd/>
          </a:ln>
        </p:spPr>
        <p:txBody>
          <a:bodyPr wrap="none">
            <a:spAutoFit/>
          </a:bodyPr>
          <a:lstStyle/>
          <a:p>
            <a:endParaRPr lang="zh-CN" altLang="en-US"/>
          </a:p>
        </p:txBody>
      </p:sp>
      <p:sp>
        <p:nvSpPr>
          <p:cNvPr id="576539" name="Rectangle 28"/>
          <p:cNvSpPr>
            <a:spLocks noChangeArrowheads="1"/>
          </p:cNvSpPr>
          <p:nvPr/>
        </p:nvSpPr>
        <p:spPr bwMode="auto">
          <a:xfrm>
            <a:off x="1855788" y="2659063"/>
            <a:ext cx="711200" cy="0"/>
          </a:xfrm>
          <a:prstGeom prst="rect">
            <a:avLst/>
          </a:prstGeom>
          <a:noFill/>
          <a:ln w="9525">
            <a:noFill/>
            <a:miter lim="800000"/>
            <a:headEnd/>
            <a:tailEnd/>
          </a:ln>
        </p:spPr>
        <p:txBody>
          <a:bodyPr wrap="none">
            <a:spAutoFit/>
          </a:bodyPr>
          <a:lstStyle/>
          <a:p>
            <a:endParaRPr lang="zh-CN" altLang="en-US"/>
          </a:p>
        </p:txBody>
      </p:sp>
      <p:sp>
        <p:nvSpPr>
          <p:cNvPr id="576540" name="Rectangle 29"/>
          <p:cNvSpPr>
            <a:spLocks noChangeArrowheads="1"/>
          </p:cNvSpPr>
          <p:nvPr/>
        </p:nvSpPr>
        <p:spPr bwMode="auto">
          <a:xfrm>
            <a:off x="1855788" y="2659063"/>
            <a:ext cx="755650" cy="0"/>
          </a:xfrm>
          <a:prstGeom prst="rect">
            <a:avLst/>
          </a:prstGeom>
          <a:noFill/>
          <a:ln w="9525">
            <a:noFill/>
            <a:miter lim="800000"/>
            <a:headEnd/>
            <a:tailEnd/>
          </a:ln>
        </p:spPr>
        <p:txBody>
          <a:bodyPr wrap="none">
            <a:spAutoFit/>
          </a:bodyPr>
          <a:lstStyle/>
          <a:p>
            <a:endParaRPr lang="zh-CN" altLang="en-US"/>
          </a:p>
        </p:txBody>
      </p:sp>
      <p:sp>
        <p:nvSpPr>
          <p:cNvPr id="576541" name="Rectangle 30"/>
          <p:cNvSpPr>
            <a:spLocks noChangeArrowheads="1"/>
          </p:cNvSpPr>
          <p:nvPr/>
        </p:nvSpPr>
        <p:spPr bwMode="auto">
          <a:xfrm>
            <a:off x="1855788" y="2659063"/>
            <a:ext cx="406400" cy="0"/>
          </a:xfrm>
          <a:prstGeom prst="rect">
            <a:avLst/>
          </a:prstGeom>
          <a:noFill/>
          <a:ln w="9525">
            <a:noFill/>
            <a:miter lim="800000"/>
            <a:headEnd/>
            <a:tailEnd/>
          </a:ln>
        </p:spPr>
        <p:txBody>
          <a:bodyPr wrap="none">
            <a:spAutoFit/>
          </a:bodyPr>
          <a:lstStyle/>
          <a:p>
            <a:endParaRPr lang="zh-CN" altLang="en-US"/>
          </a:p>
        </p:txBody>
      </p:sp>
      <p:sp>
        <p:nvSpPr>
          <p:cNvPr id="576542" name="Rectangle 31"/>
          <p:cNvSpPr>
            <a:spLocks noChangeArrowheads="1"/>
          </p:cNvSpPr>
          <p:nvPr/>
        </p:nvSpPr>
        <p:spPr bwMode="auto">
          <a:xfrm>
            <a:off x="1855788" y="2659063"/>
            <a:ext cx="641350" cy="0"/>
          </a:xfrm>
          <a:prstGeom prst="rect">
            <a:avLst/>
          </a:prstGeom>
          <a:noFill/>
          <a:ln w="9525">
            <a:noFill/>
            <a:miter lim="800000"/>
            <a:headEnd/>
            <a:tailEnd/>
          </a:ln>
        </p:spPr>
        <p:txBody>
          <a:bodyPr wrap="none">
            <a:spAutoFit/>
          </a:bodyPr>
          <a:lstStyle/>
          <a:p>
            <a:endParaRPr lang="zh-CN" altLang="en-US"/>
          </a:p>
        </p:txBody>
      </p:sp>
      <p:sp>
        <p:nvSpPr>
          <p:cNvPr id="576543" name="Rectangle 32"/>
          <p:cNvSpPr>
            <a:spLocks noChangeArrowheads="1"/>
          </p:cNvSpPr>
          <p:nvPr/>
        </p:nvSpPr>
        <p:spPr bwMode="auto">
          <a:xfrm>
            <a:off x="1855788" y="2659063"/>
            <a:ext cx="506412" cy="0"/>
          </a:xfrm>
          <a:prstGeom prst="rect">
            <a:avLst/>
          </a:prstGeom>
          <a:noFill/>
          <a:ln w="9525">
            <a:noFill/>
            <a:miter lim="800000"/>
            <a:headEnd/>
            <a:tailEnd/>
          </a:ln>
        </p:spPr>
        <p:txBody>
          <a:bodyPr wrap="none">
            <a:spAutoFit/>
          </a:bodyPr>
          <a:lstStyle/>
          <a:p>
            <a:endParaRPr lang="zh-CN" altLang="en-US"/>
          </a:p>
        </p:txBody>
      </p:sp>
      <p:sp>
        <p:nvSpPr>
          <p:cNvPr id="576544" name="Rectangle 33"/>
          <p:cNvSpPr>
            <a:spLocks noChangeArrowheads="1"/>
          </p:cNvSpPr>
          <p:nvPr/>
        </p:nvSpPr>
        <p:spPr bwMode="auto">
          <a:xfrm>
            <a:off x="1855788" y="2659063"/>
            <a:ext cx="942975" cy="0"/>
          </a:xfrm>
          <a:prstGeom prst="rect">
            <a:avLst/>
          </a:prstGeom>
          <a:noFill/>
          <a:ln w="9525">
            <a:noFill/>
            <a:miter lim="800000"/>
            <a:headEnd/>
            <a:tailEnd/>
          </a:ln>
        </p:spPr>
        <p:txBody>
          <a:bodyPr wrap="none">
            <a:spAutoFit/>
          </a:bodyPr>
          <a:lstStyle/>
          <a:p>
            <a:endParaRPr lang="zh-CN" altLang="en-US"/>
          </a:p>
        </p:txBody>
      </p:sp>
      <p:sp>
        <p:nvSpPr>
          <p:cNvPr id="576545" name="Rectangle 34"/>
          <p:cNvSpPr>
            <a:spLocks noChangeArrowheads="1"/>
          </p:cNvSpPr>
          <p:nvPr/>
        </p:nvSpPr>
        <p:spPr bwMode="auto">
          <a:xfrm>
            <a:off x="1855788" y="2659063"/>
            <a:ext cx="889000" cy="0"/>
          </a:xfrm>
          <a:prstGeom prst="rect">
            <a:avLst/>
          </a:prstGeom>
          <a:noFill/>
          <a:ln w="9525">
            <a:noFill/>
            <a:miter lim="800000"/>
            <a:headEnd/>
            <a:tailEnd/>
          </a:ln>
        </p:spPr>
        <p:txBody>
          <a:bodyPr wrap="none">
            <a:spAutoFit/>
          </a:bodyPr>
          <a:lstStyle/>
          <a:p>
            <a:endParaRPr lang="zh-CN" altLang="en-US"/>
          </a:p>
        </p:txBody>
      </p:sp>
      <p:sp>
        <p:nvSpPr>
          <p:cNvPr id="576546" name="Rectangle 35"/>
          <p:cNvSpPr>
            <a:spLocks noChangeArrowheads="1"/>
          </p:cNvSpPr>
          <p:nvPr/>
        </p:nvSpPr>
        <p:spPr bwMode="auto">
          <a:xfrm>
            <a:off x="1855788" y="2659063"/>
            <a:ext cx="711200" cy="0"/>
          </a:xfrm>
          <a:prstGeom prst="rect">
            <a:avLst/>
          </a:prstGeom>
          <a:noFill/>
          <a:ln w="9525">
            <a:noFill/>
            <a:miter lim="800000"/>
            <a:headEnd/>
            <a:tailEnd/>
          </a:ln>
        </p:spPr>
        <p:txBody>
          <a:bodyPr wrap="none">
            <a:spAutoFit/>
          </a:bodyPr>
          <a:lstStyle/>
          <a:p>
            <a:endParaRPr lang="zh-CN" altLang="en-US"/>
          </a:p>
        </p:txBody>
      </p:sp>
      <p:sp>
        <p:nvSpPr>
          <p:cNvPr id="576547" name="Rectangle 36"/>
          <p:cNvSpPr>
            <a:spLocks noChangeArrowheads="1"/>
          </p:cNvSpPr>
          <p:nvPr/>
        </p:nvSpPr>
        <p:spPr bwMode="auto">
          <a:xfrm>
            <a:off x="1855788" y="2659063"/>
            <a:ext cx="755650" cy="0"/>
          </a:xfrm>
          <a:prstGeom prst="rect">
            <a:avLst/>
          </a:prstGeom>
          <a:noFill/>
          <a:ln w="9525">
            <a:noFill/>
            <a:miter lim="800000"/>
            <a:headEnd/>
            <a:tailEnd/>
          </a:ln>
        </p:spPr>
        <p:txBody>
          <a:bodyPr wrap="none">
            <a:spAutoFit/>
          </a:bodyPr>
          <a:lstStyle/>
          <a:p>
            <a:endParaRPr lang="zh-CN" altLang="en-US"/>
          </a:p>
        </p:txBody>
      </p:sp>
      <p:sp>
        <p:nvSpPr>
          <p:cNvPr id="576548" name="Rectangle 37"/>
          <p:cNvSpPr>
            <a:spLocks noChangeArrowheads="1"/>
          </p:cNvSpPr>
          <p:nvPr/>
        </p:nvSpPr>
        <p:spPr bwMode="auto">
          <a:xfrm>
            <a:off x="1855788" y="2659063"/>
            <a:ext cx="406400" cy="0"/>
          </a:xfrm>
          <a:prstGeom prst="rect">
            <a:avLst/>
          </a:prstGeom>
          <a:noFill/>
          <a:ln w="9525">
            <a:noFill/>
            <a:miter lim="800000"/>
            <a:headEnd/>
            <a:tailEnd/>
          </a:ln>
        </p:spPr>
        <p:txBody>
          <a:bodyPr wrap="none">
            <a:spAutoFit/>
          </a:bodyPr>
          <a:lstStyle/>
          <a:p>
            <a:endParaRPr lang="zh-CN" altLang="en-US"/>
          </a:p>
        </p:txBody>
      </p:sp>
      <p:sp>
        <p:nvSpPr>
          <p:cNvPr id="576549" name="Rectangle 38"/>
          <p:cNvSpPr>
            <a:spLocks noChangeArrowheads="1"/>
          </p:cNvSpPr>
          <p:nvPr/>
        </p:nvSpPr>
        <p:spPr bwMode="auto">
          <a:xfrm>
            <a:off x="1855788" y="2659063"/>
            <a:ext cx="641350" cy="0"/>
          </a:xfrm>
          <a:prstGeom prst="rect">
            <a:avLst/>
          </a:prstGeom>
          <a:noFill/>
          <a:ln w="9525">
            <a:noFill/>
            <a:miter lim="800000"/>
            <a:headEnd/>
            <a:tailEnd/>
          </a:ln>
        </p:spPr>
        <p:txBody>
          <a:bodyPr wrap="none">
            <a:spAutoFit/>
          </a:bodyPr>
          <a:lstStyle/>
          <a:p>
            <a:endParaRPr lang="zh-CN" altLang="en-US"/>
          </a:p>
        </p:txBody>
      </p:sp>
      <p:sp>
        <p:nvSpPr>
          <p:cNvPr id="576550" name="Rectangle 40"/>
          <p:cNvSpPr>
            <a:spLocks noChangeArrowheads="1"/>
          </p:cNvSpPr>
          <p:nvPr/>
        </p:nvSpPr>
        <p:spPr bwMode="auto">
          <a:xfrm>
            <a:off x="1819275" y="2843213"/>
            <a:ext cx="454025" cy="0"/>
          </a:xfrm>
          <a:prstGeom prst="rect">
            <a:avLst/>
          </a:prstGeom>
          <a:solidFill>
            <a:srgbClr val="E0E0E0"/>
          </a:solidFill>
          <a:ln w="9525">
            <a:noFill/>
            <a:miter lim="800000"/>
            <a:headEnd/>
            <a:tailEnd/>
          </a:ln>
        </p:spPr>
        <p:txBody>
          <a:bodyPr wrap="none">
            <a:spAutoFit/>
          </a:bodyPr>
          <a:lstStyle/>
          <a:p>
            <a:endParaRPr lang="zh-CN" altLang="en-US"/>
          </a:p>
        </p:txBody>
      </p:sp>
      <p:sp>
        <p:nvSpPr>
          <p:cNvPr id="576551" name="Rectangle 41"/>
          <p:cNvSpPr>
            <a:spLocks noChangeArrowheads="1"/>
          </p:cNvSpPr>
          <p:nvPr/>
        </p:nvSpPr>
        <p:spPr bwMode="auto">
          <a:xfrm>
            <a:off x="1819275" y="2843213"/>
            <a:ext cx="1039813" cy="0"/>
          </a:xfrm>
          <a:prstGeom prst="rect">
            <a:avLst/>
          </a:prstGeom>
          <a:solidFill>
            <a:srgbClr val="E0E0E0"/>
          </a:solidFill>
          <a:ln w="9525">
            <a:noFill/>
            <a:miter lim="800000"/>
            <a:headEnd/>
            <a:tailEnd/>
          </a:ln>
        </p:spPr>
        <p:txBody>
          <a:bodyPr wrap="none">
            <a:spAutoFit/>
          </a:bodyPr>
          <a:lstStyle/>
          <a:p>
            <a:endParaRPr lang="zh-CN" altLang="en-US"/>
          </a:p>
        </p:txBody>
      </p:sp>
      <p:sp>
        <p:nvSpPr>
          <p:cNvPr id="576552" name="Rectangle 42"/>
          <p:cNvSpPr>
            <a:spLocks noChangeArrowheads="1"/>
          </p:cNvSpPr>
          <p:nvPr/>
        </p:nvSpPr>
        <p:spPr bwMode="auto">
          <a:xfrm>
            <a:off x="1819275" y="2843213"/>
            <a:ext cx="915988" cy="0"/>
          </a:xfrm>
          <a:prstGeom prst="rect">
            <a:avLst/>
          </a:prstGeom>
          <a:solidFill>
            <a:srgbClr val="E0E0E0"/>
          </a:solidFill>
          <a:ln w="9525">
            <a:noFill/>
            <a:miter lim="800000"/>
            <a:headEnd/>
            <a:tailEnd/>
          </a:ln>
        </p:spPr>
        <p:txBody>
          <a:bodyPr wrap="none">
            <a:spAutoFit/>
          </a:bodyPr>
          <a:lstStyle/>
          <a:p>
            <a:endParaRPr lang="zh-CN" altLang="en-US"/>
          </a:p>
        </p:txBody>
      </p:sp>
      <p:sp>
        <p:nvSpPr>
          <p:cNvPr id="576553" name="Rectangle 43"/>
          <p:cNvSpPr>
            <a:spLocks noChangeArrowheads="1"/>
          </p:cNvSpPr>
          <p:nvPr/>
        </p:nvSpPr>
        <p:spPr bwMode="auto">
          <a:xfrm>
            <a:off x="1819275" y="2843213"/>
            <a:ext cx="684213" cy="0"/>
          </a:xfrm>
          <a:prstGeom prst="rect">
            <a:avLst/>
          </a:prstGeom>
          <a:solidFill>
            <a:srgbClr val="E0E0E0"/>
          </a:solidFill>
          <a:ln w="9525">
            <a:noFill/>
            <a:miter lim="800000"/>
            <a:headEnd/>
            <a:tailEnd/>
          </a:ln>
        </p:spPr>
        <p:txBody>
          <a:bodyPr wrap="none">
            <a:spAutoFit/>
          </a:bodyPr>
          <a:lstStyle/>
          <a:p>
            <a:endParaRPr lang="zh-CN" altLang="en-US"/>
          </a:p>
        </p:txBody>
      </p:sp>
      <p:sp>
        <p:nvSpPr>
          <p:cNvPr id="576554" name="Rectangle 44"/>
          <p:cNvSpPr>
            <a:spLocks noChangeArrowheads="1"/>
          </p:cNvSpPr>
          <p:nvPr/>
        </p:nvSpPr>
        <p:spPr bwMode="auto">
          <a:xfrm>
            <a:off x="1819275" y="2843213"/>
            <a:ext cx="647700" cy="0"/>
          </a:xfrm>
          <a:prstGeom prst="rect">
            <a:avLst/>
          </a:prstGeom>
          <a:solidFill>
            <a:srgbClr val="E0E0E0"/>
          </a:solidFill>
          <a:ln w="9525">
            <a:noFill/>
            <a:miter lim="800000"/>
            <a:headEnd/>
            <a:tailEnd/>
          </a:ln>
        </p:spPr>
        <p:txBody>
          <a:bodyPr wrap="none">
            <a:spAutoFit/>
          </a:bodyPr>
          <a:lstStyle/>
          <a:p>
            <a:endParaRPr lang="zh-CN" altLang="en-US"/>
          </a:p>
        </p:txBody>
      </p:sp>
      <p:sp>
        <p:nvSpPr>
          <p:cNvPr id="576555" name="Rectangle 45"/>
          <p:cNvSpPr>
            <a:spLocks noChangeArrowheads="1"/>
          </p:cNvSpPr>
          <p:nvPr/>
        </p:nvSpPr>
        <p:spPr bwMode="auto">
          <a:xfrm>
            <a:off x="1819275" y="2843213"/>
            <a:ext cx="488950" cy="0"/>
          </a:xfrm>
          <a:prstGeom prst="rect">
            <a:avLst/>
          </a:prstGeom>
          <a:solidFill>
            <a:srgbClr val="E0E0E0"/>
          </a:solidFill>
          <a:ln w="9525">
            <a:noFill/>
            <a:miter lim="800000"/>
            <a:headEnd/>
            <a:tailEnd/>
          </a:ln>
        </p:spPr>
        <p:txBody>
          <a:bodyPr wrap="none">
            <a:spAutoFit/>
          </a:bodyPr>
          <a:lstStyle/>
          <a:p>
            <a:endParaRPr lang="zh-CN" altLang="en-US"/>
          </a:p>
        </p:txBody>
      </p:sp>
      <p:sp>
        <p:nvSpPr>
          <p:cNvPr id="576556" name="Rectangle 46"/>
          <p:cNvSpPr>
            <a:spLocks noChangeArrowheads="1"/>
          </p:cNvSpPr>
          <p:nvPr/>
        </p:nvSpPr>
        <p:spPr bwMode="auto">
          <a:xfrm>
            <a:off x="1819275" y="2843213"/>
            <a:ext cx="649288" cy="0"/>
          </a:xfrm>
          <a:prstGeom prst="rect">
            <a:avLst/>
          </a:prstGeom>
          <a:solidFill>
            <a:srgbClr val="E0E0E0"/>
          </a:solidFill>
          <a:ln w="9525">
            <a:noFill/>
            <a:miter lim="800000"/>
            <a:headEnd/>
            <a:tailEnd/>
          </a:ln>
        </p:spPr>
        <p:txBody>
          <a:bodyPr wrap="none">
            <a:spAutoFit/>
          </a:bodyPr>
          <a:lstStyle/>
          <a:p>
            <a:endParaRPr lang="zh-CN" altLang="en-US"/>
          </a:p>
        </p:txBody>
      </p:sp>
      <p:sp>
        <p:nvSpPr>
          <p:cNvPr id="576557" name="Rectangle 47"/>
          <p:cNvSpPr>
            <a:spLocks noChangeArrowheads="1"/>
          </p:cNvSpPr>
          <p:nvPr/>
        </p:nvSpPr>
        <p:spPr bwMode="auto">
          <a:xfrm>
            <a:off x="1819275" y="2843213"/>
            <a:ext cx="454025" cy="0"/>
          </a:xfrm>
          <a:prstGeom prst="rect">
            <a:avLst/>
          </a:prstGeom>
          <a:noFill/>
          <a:ln w="9525">
            <a:noFill/>
            <a:miter lim="800000"/>
            <a:headEnd/>
            <a:tailEnd/>
          </a:ln>
        </p:spPr>
        <p:txBody>
          <a:bodyPr wrap="none">
            <a:spAutoFit/>
          </a:bodyPr>
          <a:lstStyle/>
          <a:p>
            <a:endParaRPr lang="zh-CN" altLang="en-US"/>
          </a:p>
        </p:txBody>
      </p:sp>
      <p:sp>
        <p:nvSpPr>
          <p:cNvPr id="576558" name="Rectangle 48"/>
          <p:cNvSpPr>
            <a:spLocks noChangeArrowheads="1"/>
          </p:cNvSpPr>
          <p:nvPr/>
        </p:nvSpPr>
        <p:spPr bwMode="auto">
          <a:xfrm>
            <a:off x="1819275" y="2843213"/>
            <a:ext cx="1039813" cy="0"/>
          </a:xfrm>
          <a:prstGeom prst="rect">
            <a:avLst/>
          </a:prstGeom>
          <a:noFill/>
          <a:ln w="9525">
            <a:noFill/>
            <a:miter lim="800000"/>
            <a:headEnd/>
            <a:tailEnd/>
          </a:ln>
        </p:spPr>
        <p:txBody>
          <a:bodyPr wrap="none">
            <a:spAutoFit/>
          </a:bodyPr>
          <a:lstStyle/>
          <a:p>
            <a:endParaRPr lang="zh-CN" altLang="en-US"/>
          </a:p>
        </p:txBody>
      </p:sp>
      <p:sp>
        <p:nvSpPr>
          <p:cNvPr id="576559" name="Rectangle 49"/>
          <p:cNvSpPr>
            <a:spLocks noChangeArrowheads="1"/>
          </p:cNvSpPr>
          <p:nvPr/>
        </p:nvSpPr>
        <p:spPr bwMode="auto">
          <a:xfrm>
            <a:off x="1819275" y="2843213"/>
            <a:ext cx="915988" cy="0"/>
          </a:xfrm>
          <a:prstGeom prst="rect">
            <a:avLst/>
          </a:prstGeom>
          <a:noFill/>
          <a:ln w="9525">
            <a:noFill/>
            <a:miter lim="800000"/>
            <a:headEnd/>
            <a:tailEnd/>
          </a:ln>
        </p:spPr>
        <p:txBody>
          <a:bodyPr wrap="none">
            <a:spAutoFit/>
          </a:bodyPr>
          <a:lstStyle/>
          <a:p>
            <a:endParaRPr lang="zh-CN" altLang="en-US"/>
          </a:p>
        </p:txBody>
      </p:sp>
      <p:sp>
        <p:nvSpPr>
          <p:cNvPr id="576560" name="Rectangle 50"/>
          <p:cNvSpPr>
            <a:spLocks noChangeArrowheads="1"/>
          </p:cNvSpPr>
          <p:nvPr/>
        </p:nvSpPr>
        <p:spPr bwMode="auto">
          <a:xfrm>
            <a:off x="1819275" y="2843213"/>
            <a:ext cx="684213" cy="0"/>
          </a:xfrm>
          <a:prstGeom prst="rect">
            <a:avLst/>
          </a:prstGeom>
          <a:noFill/>
          <a:ln w="9525">
            <a:noFill/>
            <a:miter lim="800000"/>
            <a:headEnd/>
            <a:tailEnd/>
          </a:ln>
        </p:spPr>
        <p:txBody>
          <a:bodyPr wrap="none">
            <a:spAutoFit/>
          </a:bodyPr>
          <a:lstStyle/>
          <a:p>
            <a:endParaRPr lang="zh-CN" altLang="en-US"/>
          </a:p>
        </p:txBody>
      </p:sp>
      <p:sp>
        <p:nvSpPr>
          <p:cNvPr id="576561" name="Rectangle 51"/>
          <p:cNvSpPr>
            <a:spLocks noChangeArrowheads="1"/>
          </p:cNvSpPr>
          <p:nvPr/>
        </p:nvSpPr>
        <p:spPr bwMode="auto">
          <a:xfrm>
            <a:off x="1819275" y="2843213"/>
            <a:ext cx="647700" cy="0"/>
          </a:xfrm>
          <a:prstGeom prst="rect">
            <a:avLst/>
          </a:prstGeom>
          <a:noFill/>
          <a:ln w="9525">
            <a:noFill/>
            <a:miter lim="800000"/>
            <a:headEnd/>
            <a:tailEnd/>
          </a:ln>
        </p:spPr>
        <p:txBody>
          <a:bodyPr wrap="none">
            <a:spAutoFit/>
          </a:bodyPr>
          <a:lstStyle/>
          <a:p>
            <a:endParaRPr lang="zh-CN" altLang="en-US"/>
          </a:p>
        </p:txBody>
      </p:sp>
      <p:sp>
        <p:nvSpPr>
          <p:cNvPr id="576562" name="Rectangle 52"/>
          <p:cNvSpPr>
            <a:spLocks noChangeArrowheads="1"/>
          </p:cNvSpPr>
          <p:nvPr/>
        </p:nvSpPr>
        <p:spPr bwMode="auto">
          <a:xfrm>
            <a:off x="1819275" y="2843213"/>
            <a:ext cx="488950" cy="0"/>
          </a:xfrm>
          <a:prstGeom prst="rect">
            <a:avLst/>
          </a:prstGeom>
          <a:noFill/>
          <a:ln w="9525">
            <a:noFill/>
            <a:miter lim="800000"/>
            <a:headEnd/>
            <a:tailEnd/>
          </a:ln>
        </p:spPr>
        <p:txBody>
          <a:bodyPr wrap="none">
            <a:spAutoFit/>
          </a:bodyPr>
          <a:lstStyle/>
          <a:p>
            <a:endParaRPr lang="zh-CN" altLang="en-US"/>
          </a:p>
        </p:txBody>
      </p:sp>
      <p:sp>
        <p:nvSpPr>
          <p:cNvPr id="576563" name="Rectangle 53"/>
          <p:cNvSpPr>
            <a:spLocks noChangeArrowheads="1"/>
          </p:cNvSpPr>
          <p:nvPr/>
        </p:nvSpPr>
        <p:spPr bwMode="auto">
          <a:xfrm>
            <a:off x="1819275" y="2843213"/>
            <a:ext cx="649288" cy="0"/>
          </a:xfrm>
          <a:prstGeom prst="rect">
            <a:avLst/>
          </a:prstGeom>
          <a:noFill/>
          <a:ln w="9525">
            <a:noFill/>
            <a:miter lim="800000"/>
            <a:headEnd/>
            <a:tailEnd/>
          </a:ln>
        </p:spPr>
        <p:txBody>
          <a:bodyPr wrap="none">
            <a:spAutoFit/>
          </a:bodyPr>
          <a:lstStyle/>
          <a:p>
            <a:endParaRPr lang="zh-CN" altLang="en-US"/>
          </a:p>
        </p:txBody>
      </p:sp>
      <p:sp>
        <p:nvSpPr>
          <p:cNvPr id="576564" name="Rectangle 80"/>
          <p:cNvSpPr>
            <a:spLocks noChangeArrowheads="1"/>
          </p:cNvSpPr>
          <p:nvPr/>
        </p:nvSpPr>
        <p:spPr bwMode="auto">
          <a:xfrm>
            <a:off x="2843213" y="5445125"/>
            <a:ext cx="3346450" cy="304800"/>
          </a:xfrm>
          <a:prstGeom prst="rect">
            <a:avLst/>
          </a:prstGeom>
          <a:noFill/>
          <a:ln w="9525">
            <a:noFill/>
            <a:miter lim="800000"/>
            <a:headEnd/>
            <a:tailEnd/>
          </a:ln>
        </p:spPr>
        <p:txBody>
          <a:bodyPr wrap="none" anchor="ctr">
            <a:spAutoFit/>
          </a:bodyPr>
          <a:lstStyle/>
          <a:p>
            <a:r>
              <a:rPr lang="zh-CN" altLang="en-US" sz="1400">
                <a:latin typeface="Times New Roman" pitchFamily="18" charset="0"/>
                <a:ea typeface="黑体" pitchFamily="49" charset="-122"/>
                <a:cs typeface="Times New Roman" pitchFamily="18" charset="0"/>
              </a:rPr>
              <a:t>资料来源：</a:t>
            </a:r>
            <a:r>
              <a:rPr lang="en-US" altLang="zh-CN" sz="1400">
                <a:latin typeface="Times New Roman" pitchFamily="18" charset="0"/>
                <a:ea typeface="黑体" pitchFamily="49" charset="-122"/>
                <a:cs typeface="Times New Roman" pitchFamily="18" charset="0"/>
              </a:rPr>
              <a:t>D-Alpha</a:t>
            </a:r>
            <a:r>
              <a:rPr lang="zh-CN" altLang="en-US" sz="1400">
                <a:latin typeface="Times New Roman" pitchFamily="18" charset="0"/>
                <a:ea typeface="黑体" pitchFamily="49" charset="-122"/>
                <a:cs typeface="Times New Roman" pitchFamily="18" charset="0"/>
              </a:rPr>
              <a:t>量化对冲交易系统</a:t>
            </a:r>
            <a:endParaRPr lang="zh-CN" altLang="en-US" sz="1400">
              <a:ea typeface="黑体" pitchFamily="49" charset="-122"/>
              <a:cs typeface="Times New Roman" pitchFamily="18" charset="0"/>
            </a:endParaRPr>
          </a:p>
        </p:txBody>
      </p:sp>
      <p:pic>
        <p:nvPicPr>
          <p:cNvPr id="576565" name="Picture 4"/>
          <p:cNvPicPr>
            <a:picLocks noChangeAspect="1" noChangeArrowheads="1"/>
          </p:cNvPicPr>
          <p:nvPr/>
        </p:nvPicPr>
        <p:blipFill>
          <a:blip r:embed="rId2"/>
          <a:srcRect/>
          <a:stretch>
            <a:fillRect/>
          </a:stretch>
        </p:blipFill>
        <p:spPr bwMode="auto">
          <a:xfrm>
            <a:off x="1187450" y="3141663"/>
            <a:ext cx="6192838" cy="3400425"/>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7" name="Rectangle 2"/>
          <p:cNvSpPr>
            <a:spLocks noGrp="1"/>
          </p:cNvSpPr>
          <p:nvPr>
            <p:ph type="title" idx="4294967295"/>
          </p:nvPr>
        </p:nvSpPr>
        <p:spPr>
          <a:xfrm>
            <a:off x="395288" y="476250"/>
            <a:ext cx="8540750" cy="915988"/>
          </a:xfrm>
        </p:spPr>
        <p:txBody>
          <a:bodyPr/>
          <a:lstStyle/>
          <a:p>
            <a:r>
              <a:rPr lang="zh-CN" altLang="en-US" smtClean="0"/>
              <a:t>一致预期</a:t>
            </a:r>
          </a:p>
        </p:txBody>
      </p:sp>
      <p:sp>
        <p:nvSpPr>
          <p:cNvPr id="577538" name="Rectangle 3"/>
          <p:cNvSpPr>
            <a:spLocks noGrp="1"/>
          </p:cNvSpPr>
          <p:nvPr>
            <p:ph type="body" idx="4294967295"/>
          </p:nvPr>
        </p:nvSpPr>
        <p:spPr>
          <a:xfrm>
            <a:off x="301625" y="1628775"/>
            <a:ext cx="8540750" cy="4679950"/>
          </a:xfrm>
        </p:spPr>
        <p:txBody>
          <a:bodyPr/>
          <a:lstStyle/>
          <a:p>
            <a:pPr>
              <a:lnSpc>
                <a:spcPct val="90000"/>
              </a:lnSpc>
            </a:pPr>
            <a:r>
              <a:rPr lang="zh-CN" altLang="en-US" sz="2400" b="1" smtClean="0"/>
              <a:t>经济学原理</a:t>
            </a:r>
            <a:endParaRPr lang="en-US" altLang="zh-CN" sz="2400" b="1" smtClean="0"/>
          </a:p>
          <a:p>
            <a:pPr>
              <a:lnSpc>
                <a:spcPct val="90000"/>
              </a:lnSpc>
            </a:pPr>
            <a:endParaRPr lang="en-US" altLang="zh-CN" sz="2400" b="1" smtClean="0"/>
          </a:p>
          <a:p>
            <a:pPr>
              <a:lnSpc>
                <a:spcPct val="90000"/>
              </a:lnSpc>
            </a:pPr>
            <a:r>
              <a:rPr lang="zh-CN" altLang="en-US" sz="2400" smtClean="0"/>
              <a:t>一致预期是指在众多分析师一致预期下，</a:t>
            </a:r>
            <a:r>
              <a:rPr lang="en-US" altLang="zh-CN" sz="2400" smtClean="0"/>
              <a:t/>
            </a:r>
            <a:br>
              <a:rPr lang="en-US" altLang="zh-CN" sz="2400" smtClean="0"/>
            </a:br>
            <a:r>
              <a:rPr lang="zh-CN" altLang="en-US" sz="2400" smtClean="0"/>
              <a:t>投资者会产生羊群效应，从而使得某股票</a:t>
            </a:r>
            <a:r>
              <a:rPr lang="en-US" altLang="zh-CN" sz="2400" smtClean="0"/>
              <a:t/>
            </a:r>
            <a:br>
              <a:rPr lang="en-US" altLang="zh-CN" sz="2400" smtClean="0"/>
            </a:br>
            <a:r>
              <a:rPr lang="zh-CN" altLang="en-US" sz="2400" smtClean="0"/>
              <a:t>持续上涨或者持续下跌</a:t>
            </a:r>
          </a:p>
          <a:p>
            <a:pPr>
              <a:lnSpc>
                <a:spcPct val="90000"/>
              </a:lnSpc>
            </a:pPr>
            <a:r>
              <a:rPr lang="zh-CN" altLang="en-US" sz="2400" smtClean="0"/>
              <a:t>一致预期选股策略采用分析师的评级数据来构建相应的组合，试图找出最适合的一致预期参数。</a:t>
            </a:r>
          </a:p>
          <a:p>
            <a:pPr>
              <a:lnSpc>
                <a:spcPct val="90000"/>
              </a:lnSpc>
            </a:pPr>
            <a:r>
              <a:rPr lang="zh-CN" altLang="en-US" sz="2400" smtClean="0"/>
              <a:t>从历史经验来看，市场热衷于追捧一致预期看好的股票，而摒弃预期不好的股票；</a:t>
            </a:r>
            <a:endParaRPr lang="en-US" altLang="zh-CN" sz="2400" smtClean="0"/>
          </a:p>
          <a:p>
            <a:pPr>
              <a:lnSpc>
                <a:spcPct val="90000"/>
              </a:lnSpc>
            </a:pPr>
            <a:r>
              <a:rPr lang="zh-CN" altLang="en-US" sz="2400" smtClean="0"/>
              <a:t>也就是说，市场预期本身很重要，因此我们可以利用市场的一致预期数据去挖掘投资的机会。</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8" name="Rectangle 2"/>
          <p:cNvSpPr>
            <a:spLocks noGrp="1"/>
          </p:cNvSpPr>
          <p:nvPr>
            <p:ph type="title" idx="4294967295"/>
          </p:nvPr>
        </p:nvSpPr>
        <p:spPr>
          <a:xfrm>
            <a:off x="250825" y="260350"/>
            <a:ext cx="8540750" cy="771525"/>
          </a:xfrm>
        </p:spPr>
        <p:txBody>
          <a:bodyPr/>
          <a:lstStyle/>
          <a:p>
            <a:r>
              <a:rPr lang="zh-CN" altLang="en-US" smtClean="0"/>
              <a:t>一致预期</a:t>
            </a:r>
          </a:p>
        </p:txBody>
      </p:sp>
      <p:sp>
        <p:nvSpPr>
          <p:cNvPr id="279559" name="Rectangle 3"/>
          <p:cNvSpPr>
            <a:spLocks noGrp="1"/>
          </p:cNvSpPr>
          <p:nvPr>
            <p:ph type="body" idx="4294967295"/>
          </p:nvPr>
        </p:nvSpPr>
        <p:spPr>
          <a:xfrm>
            <a:off x="107950" y="981075"/>
            <a:ext cx="8540750" cy="2374900"/>
          </a:xfrm>
        </p:spPr>
        <p:txBody>
          <a:bodyPr/>
          <a:lstStyle/>
          <a:p>
            <a:pPr>
              <a:lnSpc>
                <a:spcPct val="80000"/>
              </a:lnSpc>
            </a:pPr>
            <a:r>
              <a:rPr lang="zh-CN" altLang="en-US" sz="2000" b="1" smtClean="0"/>
              <a:t>超预期</a:t>
            </a:r>
            <a:endParaRPr lang="en-US" altLang="zh-CN" sz="2000" b="1" smtClean="0"/>
          </a:p>
          <a:p>
            <a:pPr>
              <a:lnSpc>
                <a:spcPct val="80000"/>
              </a:lnSpc>
            </a:pPr>
            <a:r>
              <a:rPr lang="zh-CN" altLang="en-US" sz="2000" smtClean="0"/>
              <a:t>（</a:t>
            </a:r>
            <a:r>
              <a:rPr lang="en-US" altLang="zh-CN" sz="2000" smtClean="0"/>
              <a:t>1</a:t>
            </a:r>
            <a:r>
              <a:rPr lang="zh-CN" altLang="en-US" sz="2000" smtClean="0"/>
              <a:t>）实际</a:t>
            </a:r>
            <a:r>
              <a:rPr lang="en-US" altLang="zh-CN" sz="2000" smtClean="0"/>
              <a:t>EPS</a:t>
            </a:r>
            <a:r>
              <a:rPr lang="zh-CN" altLang="en-US" sz="2000" smtClean="0"/>
              <a:t>大于一致预期</a:t>
            </a:r>
            <a:r>
              <a:rPr lang="en-US" altLang="zh-CN" sz="2000" smtClean="0"/>
              <a:t>EPS</a:t>
            </a:r>
            <a:r>
              <a:rPr lang="zh-CN" altLang="en-US" sz="2000" smtClean="0"/>
              <a:t>（即“超预期”）</a:t>
            </a:r>
            <a:r>
              <a:rPr lang="en-US" altLang="zh-CN" sz="2000" smtClean="0"/>
              <a:t/>
            </a:r>
            <a:br>
              <a:rPr lang="en-US" altLang="zh-CN" sz="2000" smtClean="0"/>
            </a:br>
            <a:r>
              <a:rPr lang="zh-CN" altLang="en-US" sz="2000" smtClean="0"/>
              <a:t>的股票在年报后</a:t>
            </a:r>
            <a:r>
              <a:rPr lang="en-US" altLang="zh-CN" sz="2000" smtClean="0"/>
              <a:t>1</a:t>
            </a:r>
            <a:r>
              <a:rPr lang="zh-CN" altLang="en-US" sz="2000" smtClean="0"/>
              <a:t>～</a:t>
            </a:r>
            <a:r>
              <a:rPr lang="en-US" altLang="zh-CN" sz="2000" smtClean="0"/>
              <a:t>6</a:t>
            </a:r>
            <a:r>
              <a:rPr lang="zh-CN" altLang="en-US" sz="2000" smtClean="0"/>
              <a:t>个月区间的平均收益好于低于</a:t>
            </a:r>
            <a:r>
              <a:rPr lang="en-US" altLang="zh-CN" sz="2000" smtClean="0"/>
              <a:t/>
            </a:r>
            <a:br>
              <a:rPr lang="en-US" altLang="zh-CN" sz="2000" smtClean="0"/>
            </a:br>
            <a:r>
              <a:rPr lang="zh-CN" altLang="en-US" sz="2000" smtClean="0"/>
              <a:t>预期（即实际</a:t>
            </a:r>
            <a:r>
              <a:rPr lang="en-US" altLang="zh-CN" sz="2000" smtClean="0"/>
              <a:t>EPS</a:t>
            </a:r>
            <a:r>
              <a:rPr lang="zh-CN" altLang="en-US" sz="2000" smtClean="0"/>
              <a:t>小于一致预期</a:t>
            </a:r>
            <a:r>
              <a:rPr lang="en-US" altLang="zh-CN" sz="2000" smtClean="0"/>
              <a:t>EPS</a:t>
            </a:r>
            <a:r>
              <a:rPr lang="zh-CN" altLang="en-US" sz="2000" smtClean="0"/>
              <a:t>）的股票的表现。</a:t>
            </a:r>
          </a:p>
          <a:p>
            <a:pPr>
              <a:lnSpc>
                <a:spcPct val="80000"/>
              </a:lnSpc>
            </a:pPr>
            <a:r>
              <a:rPr lang="zh-CN" altLang="en-US" sz="2000" smtClean="0"/>
              <a:t>（</a:t>
            </a:r>
            <a:r>
              <a:rPr lang="en-US" altLang="zh-CN" sz="2000" smtClean="0"/>
              <a:t>2</a:t>
            </a:r>
            <a:r>
              <a:rPr lang="zh-CN" altLang="en-US" sz="2000" smtClean="0"/>
              <a:t>）超预期</a:t>
            </a:r>
            <a:r>
              <a:rPr lang="en-US" altLang="zh-CN" sz="2000" smtClean="0"/>
              <a:t>100%</a:t>
            </a:r>
            <a:r>
              <a:rPr lang="zh-CN" altLang="en-US" sz="2000" smtClean="0"/>
              <a:t>以上的股票在年报后</a:t>
            </a:r>
            <a:r>
              <a:rPr lang="en-US" altLang="zh-CN" sz="2000" smtClean="0"/>
              <a:t>2</a:t>
            </a:r>
            <a:r>
              <a:rPr lang="zh-CN" altLang="en-US" sz="2000" smtClean="0"/>
              <a:t>～</a:t>
            </a:r>
            <a:r>
              <a:rPr lang="en-US" altLang="zh-CN" sz="2000" smtClean="0"/>
              <a:t>6</a:t>
            </a:r>
            <a:r>
              <a:rPr lang="zh-CN" altLang="en-US" sz="2000" smtClean="0"/>
              <a:t>个月的</a:t>
            </a:r>
            <a:r>
              <a:rPr lang="en-US" altLang="zh-CN" sz="2000" smtClean="0"/>
              <a:t/>
            </a:r>
            <a:br>
              <a:rPr lang="en-US" altLang="zh-CN" sz="2000" smtClean="0"/>
            </a:br>
            <a:r>
              <a:rPr lang="zh-CN" altLang="en-US" sz="2000" smtClean="0"/>
              <a:t>平均收益远远高于超预期低于</a:t>
            </a:r>
            <a:r>
              <a:rPr lang="en-US" altLang="zh-CN" sz="2000" smtClean="0"/>
              <a:t>50%</a:t>
            </a:r>
            <a:r>
              <a:rPr lang="zh-CN" altLang="en-US" sz="2000" smtClean="0"/>
              <a:t>及低于预期的股票</a:t>
            </a:r>
            <a:r>
              <a:rPr lang="en-US" altLang="zh-CN" sz="2000" smtClean="0"/>
              <a:t/>
            </a:r>
            <a:br>
              <a:rPr lang="en-US" altLang="zh-CN" sz="2000" smtClean="0"/>
            </a:br>
            <a:r>
              <a:rPr lang="zh-CN" altLang="en-US" sz="2000" smtClean="0"/>
              <a:t>的同期平均收益</a:t>
            </a:r>
            <a:endParaRPr lang="en-US" altLang="zh-CN" sz="2000" smtClean="0"/>
          </a:p>
          <a:p>
            <a:pPr>
              <a:lnSpc>
                <a:spcPct val="80000"/>
              </a:lnSpc>
            </a:pPr>
            <a:r>
              <a:rPr lang="zh-CN" altLang="en-US" sz="2000" smtClean="0"/>
              <a:t>（</a:t>
            </a:r>
            <a:r>
              <a:rPr lang="en-US" altLang="zh-CN" sz="2000" smtClean="0"/>
              <a:t>3</a:t>
            </a:r>
            <a:r>
              <a:rPr lang="zh-CN" altLang="en-US" sz="2000" smtClean="0"/>
              <a:t>）超预期越多的股票在年报后的走势越好（平均收益）。 </a:t>
            </a:r>
          </a:p>
        </p:txBody>
      </p:sp>
      <p:sp>
        <p:nvSpPr>
          <p:cNvPr id="279560" name="Rectangle 4"/>
          <p:cNvSpPr>
            <a:spLocks noChangeArrowheads="1"/>
          </p:cNvSpPr>
          <p:nvPr/>
        </p:nvSpPr>
        <p:spPr bwMode="auto">
          <a:xfrm>
            <a:off x="0" y="25336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79557" name="Object 5"/>
          <p:cNvGraphicFramePr>
            <a:graphicFrameLocks noChangeAspect="1"/>
          </p:cNvGraphicFramePr>
          <p:nvPr/>
        </p:nvGraphicFramePr>
        <p:xfrm>
          <a:off x="1258888" y="3500438"/>
          <a:ext cx="6337300" cy="3063875"/>
        </p:xfrm>
        <a:graphic>
          <a:graphicData uri="http://schemas.openxmlformats.org/presentationml/2006/ole">
            <p:oleObj spid="_x0000_s279557" name="位图图像" r:id="rId3" imgW="5266667" imgH="2542857" progId="PBrush">
              <p:embed/>
            </p:oleObj>
          </a:graphicData>
        </a:graphic>
      </p:graphicFrame>
      <p:sp>
        <p:nvSpPr>
          <p:cNvPr id="279561" name="Rectangle 6"/>
          <p:cNvSpPr>
            <a:spLocks noChangeArrowheads="1"/>
          </p:cNvSpPr>
          <p:nvPr/>
        </p:nvSpPr>
        <p:spPr bwMode="auto">
          <a:xfrm>
            <a:off x="1692275" y="5661025"/>
            <a:ext cx="5645150" cy="366713"/>
          </a:xfrm>
          <a:prstGeom prst="rect">
            <a:avLst/>
          </a:prstGeom>
          <a:noFill/>
          <a:ln w="9525">
            <a:noFill/>
            <a:miter lim="800000"/>
            <a:headEnd/>
            <a:tailEnd/>
          </a:ln>
        </p:spPr>
        <p:txBody>
          <a:bodyPr wrap="none" anchor="ctr">
            <a:spAutoFit/>
          </a:bodyPr>
          <a:lstStyle/>
          <a:p>
            <a:pPr algn="ctr"/>
            <a:r>
              <a:rPr lang="zh-CN" altLang="en-US"/>
              <a:t>图</a:t>
            </a:r>
            <a:r>
              <a:rPr lang="en-US" altLang="zh-CN"/>
              <a:t>2‑12 2006</a:t>
            </a:r>
            <a:r>
              <a:rPr lang="zh-CN" altLang="en-US"/>
              <a:t>年预期</a:t>
            </a:r>
            <a:r>
              <a:rPr lang="en-US" altLang="zh-CN"/>
              <a:t>EPS</a:t>
            </a:r>
            <a:r>
              <a:rPr lang="zh-CN" altLang="en-US"/>
              <a:t>相对于</a:t>
            </a:r>
            <a:r>
              <a:rPr lang="en-US" altLang="zh-CN"/>
              <a:t>2005</a:t>
            </a:r>
            <a:r>
              <a:rPr lang="zh-CN" altLang="en-US"/>
              <a:t>年实际</a:t>
            </a:r>
            <a:r>
              <a:rPr lang="en-US" altLang="zh-CN"/>
              <a:t>EPS</a:t>
            </a:r>
            <a:r>
              <a:rPr lang="zh-CN" altLang="en-US"/>
              <a:t>的增速</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2" name="Rectangle 2"/>
          <p:cNvSpPr>
            <a:spLocks noGrp="1"/>
          </p:cNvSpPr>
          <p:nvPr>
            <p:ph type="title" idx="4294967295"/>
          </p:nvPr>
        </p:nvSpPr>
        <p:spPr>
          <a:xfrm>
            <a:off x="323850" y="260350"/>
            <a:ext cx="8540750" cy="773113"/>
          </a:xfrm>
        </p:spPr>
        <p:txBody>
          <a:bodyPr/>
          <a:lstStyle/>
          <a:p>
            <a:r>
              <a:rPr lang="zh-CN" altLang="en-US" smtClean="0"/>
              <a:t>一致预期</a:t>
            </a:r>
          </a:p>
        </p:txBody>
      </p:sp>
      <p:sp>
        <p:nvSpPr>
          <p:cNvPr id="280583" name="Rectangle 3"/>
          <p:cNvSpPr>
            <a:spLocks noGrp="1"/>
          </p:cNvSpPr>
          <p:nvPr>
            <p:ph type="body" idx="4294967295"/>
          </p:nvPr>
        </p:nvSpPr>
        <p:spPr>
          <a:xfrm>
            <a:off x="323850" y="1052513"/>
            <a:ext cx="6696075" cy="1728787"/>
          </a:xfrm>
        </p:spPr>
        <p:txBody>
          <a:bodyPr/>
          <a:lstStyle/>
          <a:p>
            <a:pPr>
              <a:lnSpc>
                <a:spcPct val="80000"/>
              </a:lnSpc>
            </a:pPr>
            <a:r>
              <a:rPr lang="zh-CN" altLang="en-US" sz="2000" smtClean="0"/>
              <a:t>（</a:t>
            </a:r>
            <a:r>
              <a:rPr lang="en-US" altLang="zh-CN" sz="2000" smtClean="0"/>
              <a:t>1</a:t>
            </a:r>
            <a:r>
              <a:rPr lang="zh-CN" altLang="en-US" sz="2000" smtClean="0"/>
              <a:t>）如果实际增长速度加快的话，亦即超于一致</a:t>
            </a:r>
            <a:r>
              <a:rPr lang="en-US" altLang="zh-CN" sz="2000" smtClean="0"/>
              <a:t/>
            </a:r>
            <a:br>
              <a:rPr lang="en-US" altLang="zh-CN" sz="2000" smtClean="0"/>
            </a:br>
            <a:r>
              <a:rPr lang="zh-CN" altLang="en-US" sz="2000" smtClean="0"/>
              <a:t>预期，那么这些股票在年报后</a:t>
            </a:r>
            <a:r>
              <a:rPr lang="en-US" altLang="zh-CN" sz="2000" smtClean="0"/>
              <a:t>1</a:t>
            </a:r>
            <a:r>
              <a:rPr lang="zh-CN" altLang="en-US" sz="2000" smtClean="0"/>
              <a:t>～</a:t>
            </a:r>
            <a:r>
              <a:rPr lang="en-US" altLang="zh-CN" sz="2000" smtClean="0"/>
              <a:t>6</a:t>
            </a:r>
            <a:r>
              <a:rPr lang="zh-CN" altLang="en-US" sz="2000" smtClean="0"/>
              <a:t>个月有良好的</a:t>
            </a:r>
            <a:r>
              <a:rPr lang="en-US" altLang="zh-CN" sz="2000" smtClean="0"/>
              <a:t/>
            </a:r>
            <a:br>
              <a:rPr lang="en-US" altLang="zh-CN" sz="2000" smtClean="0"/>
            </a:br>
            <a:r>
              <a:rPr lang="zh-CN" altLang="en-US" sz="2000" smtClean="0"/>
              <a:t>表现</a:t>
            </a:r>
            <a:endParaRPr lang="en-US" altLang="zh-CN" sz="2000" smtClean="0"/>
          </a:p>
          <a:p>
            <a:pPr>
              <a:lnSpc>
                <a:spcPct val="80000"/>
              </a:lnSpc>
            </a:pPr>
            <a:r>
              <a:rPr lang="zh-CN" altLang="en-US" sz="2000" smtClean="0"/>
              <a:t>（</a:t>
            </a:r>
            <a:r>
              <a:rPr lang="en-US" altLang="zh-CN" sz="2000" smtClean="0"/>
              <a:t>2</a:t>
            </a:r>
            <a:r>
              <a:rPr lang="zh-CN" altLang="en-US" sz="2000" smtClean="0"/>
              <a:t>）另外，对于那些一致预期增长的股票，如果</a:t>
            </a:r>
            <a:r>
              <a:rPr lang="en-US" altLang="zh-CN" sz="2000" smtClean="0"/>
              <a:t/>
            </a:r>
            <a:br>
              <a:rPr lang="en-US" altLang="zh-CN" sz="2000" smtClean="0"/>
            </a:br>
            <a:r>
              <a:rPr lang="zh-CN" altLang="en-US" sz="2000" smtClean="0"/>
              <a:t>实际增长速度放缓，即低于一致预期增长速度，那</a:t>
            </a:r>
            <a:r>
              <a:rPr lang="en-US" altLang="zh-CN" sz="2000" smtClean="0"/>
              <a:t/>
            </a:r>
            <a:br>
              <a:rPr lang="en-US" altLang="zh-CN" sz="2000" smtClean="0"/>
            </a:br>
            <a:r>
              <a:rPr lang="zh-CN" altLang="en-US" sz="2000" smtClean="0"/>
              <a:t>么这些股票在年报后</a:t>
            </a:r>
            <a:r>
              <a:rPr lang="en-US" altLang="zh-CN" sz="2000" smtClean="0"/>
              <a:t>1</a:t>
            </a:r>
            <a:r>
              <a:rPr lang="zh-CN" altLang="en-US" sz="2000" smtClean="0"/>
              <a:t>～</a:t>
            </a:r>
            <a:r>
              <a:rPr lang="en-US" altLang="zh-CN" sz="2000" smtClean="0"/>
              <a:t>6</a:t>
            </a:r>
            <a:r>
              <a:rPr lang="zh-CN" altLang="en-US" sz="2000" smtClean="0"/>
              <a:t>个月的表现欠佳</a:t>
            </a:r>
          </a:p>
        </p:txBody>
      </p:sp>
      <p:sp>
        <p:nvSpPr>
          <p:cNvPr id="280584" name="Rectangle 4"/>
          <p:cNvSpPr>
            <a:spLocks noChangeArrowheads="1"/>
          </p:cNvSpPr>
          <p:nvPr/>
        </p:nvSpPr>
        <p:spPr bwMode="auto">
          <a:xfrm>
            <a:off x="0" y="27193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80581" name="Object 5"/>
          <p:cNvGraphicFramePr>
            <a:graphicFrameLocks noChangeAspect="1"/>
          </p:cNvGraphicFramePr>
          <p:nvPr/>
        </p:nvGraphicFramePr>
        <p:xfrm>
          <a:off x="1187450" y="2852738"/>
          <a:ext cx="6553200" cy="2967037"/>
        </p:xfrm>
        <a:graphic>
          <a:graphicData uri="http://schemas.openxmlformats.org/presentationml/2006/ole">
            <p:oleObj spid="_x0000_s280581" name="位图图像" r:id="rId3" imgW="5439534" imgH="2467319" progId="PBrush">
              <p:embed/>
            </p:oleObj>
          </a:graphicData>
        </a:graphic>
      </p:graphicFrame>
      <p:sp>
        <p:nvSpPr>
          <p:cNvPr id="280585" name="Rectangle 6"/>
          <p:cNvSpPr>
            <a:spLocks noChangeArrowheads="1"/>
          </p:cNvSpPr>
          <p:nvPr/>
        </p:nvSpPr>
        <p:spPr bwMode="auto">
          <a:xfrm>
            <a:off x="2244725" y="5948363"/>
            <a:ext cx="4749800" cy="369887"/>
          </a:xfrm>
          <a:prstGeom prst="rect">
            <a:avLst/>
          </a:prstGeom>
          <a:noFill/>
          <a:ln w="9525">
            <a:noFill/>
            <a:miter lim="800000"/>
            <a:headEnd/>
            <a:tailEnd/>
          </a:ln>
        </p:spPr>
        <p:txBody>
          <a:bodyPr wrap="none" anchor="ctr">
            <a:spAutoFit/>
          </a:bodyPr>
          <a:lstStyle/>
          <a:p>
            <a:pPr algn="ctr"/>
            <a:r>
              <a:rPr lang="zh-CN" altLang="en-US"/>
              <a:t>图 </a:t>
            </a:r>
            <a:r>
              <a:rPr lang="en-US" altLang="zh-CN"/>
              <a:t> 2006</a:t>
            </a:r>
            <a:r>
              <a:rPr lang="zh-CN" altLang="en-US"/>
              <a:t>年</a:t>
            </a:r>
            <a:r>
              <a:rPr lang="en-US" altLang="zh-CN"/>
              <a:t>EPS</a:t>
            </a:r>
            <a:r>
              <a:rPr lang="zh-CN" altLang="en-US"/>
              <a:t>预期增长程度和收益率的关系</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rrowheads="1"/>
          </p:cNvSpPr>
          <p:nvPr>
            <p:ph type="title" idx="4294967295"/>
          </p:nvPr>
        </p:nvSpPr>
        <p:spPr/>
        <p:txBody>
          <a:bodyPr/>
          <a:lstStyle/>
          <a:p>
            <a:r>
              <a:rPr lang="zh-CN" altLang="en-US" smtClean="0"/>
              <a:t>多因子模型</a:t>
            </a:r>
          </a:p>
        </p:txBody>
      </p:sp>
      <p:sp>
        <p:nvSpPr>
          <p:cNvPr id="22530" name="Rectangle 3"/>
          <p:cNvSpPr>
            <a:spLocks noGrp="1" noRot="1" noChangeArrowheads="1"/>
          </p:cNvSpPr>
          <p:nvPr>
            <p:ph type="body" idx="4294967295"/>
          </p:nvPr>
        </p:nvSpPr>
        <p:spPr/>
        <p:txBody>
          <a:bodyPr/>
          <a:lstStyle/>
          <a:p>
            <a:pPr>
              <a:lnSpc>
                <a:spcPct val="90000"/>
              </a:lnSpc>
            </a:pPr>
            <a:r>
              <a:rPr lang="zh-CN" altLang="en-US" smtClean="0"/>
              <a:t>一般而言，多因子选股模型有</a:t>
            </a:r>
            <a:br>
              <a:rPr lang="zh-CN" altLang="en-US" smtClean="0"/>
            </a:br>
            <a:r>
              <a:rPr lang="zh-CN" altLang="en-US" smtClean="0"/>
              <a:t>两种判断方法，一是打分法，</a:t>
            </a:r>
            <a:br>
              <a:rPr lang="zh-CN" altLang="en-US" smtClean="0"/>
            </a:br>
            <a:r>
              <a:rPr lang="zh-CN" altLang="en-US" smtClean="0"/>
              <a:t>二是回归法。</a:t>
            </a:r>
          </a:p>
          <a:p>
            <a:pPr>
              <a:lnSpc>
                <a:spcPct val="90000"/>
              </a:lnSpc>
            </a:pPr>
            <a:r>
              <a:rPr lang="zh-CN" altLang="en-US" smtClean="0"/>
              <a:t>（</a:t>
            </a:r>
            <a:r>
              <a:rPr lang="en-US" altLang="zh-CN" smtClean="0"/>
              <a:t>1</a:t>
            </a:r>
            <a:r>
              <a:rPr lang="zh-CN" altLang="en-US" smtClean="0"/>
              <a:t>）打分法就是根据各个因子的大小对股票进行打分，然后按照一定的权重加权得到一个总分，根据总分再对股票进行筛选</a:t>
            </a:r>
          </a:p>
          <a:p>
            <a:pPr>
              <a:lnSpc>
                <a:spcPct val="90000"/>
              </a:lnSpc>
            </a:pPr>
            <a:r>
              <a:rPr lang="zh-CN" altLang="en-US" smtClean="0"/>
              <a:t>（</a:t>
            </a:r>
            <a:r>
              <a:rPr lang="en-US" altLang="zh-CN" smtClean="0"/>
              <a:t>2</a:t>
            </a:r>
            <a:r>
              <a:rPr lang="zh-CN" altLang="en-US" smtClean="0"/>
              <a:t>）打分法是最简单，也是最稳定的筛选因子的方法。其中因子的权重对最终的结果有着至关重要的影响。</a:t>
            </a:r>
          </a:p>
          <a:p>
            <a:pPr>
              <a:lnSpc>
                <a:spcPct val="90000"/>
              </a:lnSpc>
            </a:pPr>
            <a:endParaRPr lang="zh-CN" altLang="en-US" smtClean="0"/>
          </a:p>
          <a:p>
            <a:pPr>
              <a:lnSpc>
                <a:spcPct val="90000"/>
              </a:lnSpc>
            </a:pPr>
            <a:endParaRPr lang="zh-CN" altLang="en-US"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09" name="Rectangle 2"/>
          <p:cNvSpPr>
            <a:spLocks noGrp="1"/>
          </p:cNvSpPr>
          <p:nvPr>
            <p:ph type="title" idx="4294967295"/>
          </p:nvPr>
        </p:nvSpPr>
        <p:spPr>
          <a:xfrm>
            <a:off x="323850" y="333375"/>
            <a:ext cx="8540750" cy="863600"/>
          </a:xfrm>
        </p:spPr>
        <p:txBody>
          <a:bodyPr/>
          <a:lstStyle/>
          <a:p>
            <a:r>
              <a:rPr lang="zh-CN" altLang="en-US" smtClean="0"/>
              <a:t>一致预期</a:t>
            </a:r>
          </a:p>
        </p:txBody>
      </p:sp>
      <p:sp>
        <p:nvSpPr>
          <p:cNvPr id="580610" name="Rectangle 3"/>
          <p:cNvSpPr>
            <a:spLocks noGrp="1"/>
          </p:cNvSpPr>
          <p:nvPr>
            <p:ph type="body" idx="4294967295"/>
          </p:nvPr>
        </p:nvSpPr>
        <p:spPr>
          <a:xfrm>
            <a:off x="250825" y="1268413"/>
            <a:ext cx="8540750" cy="5113337"/>
          </a:xfrm>
        </p:spPr>
        <p:txBody>
          <a:bodyPr/>
          <a:lstStyle/>
          <a:p>
            <a:r>
              <a:rPr lang="zh-CN" altLang="en-US" sz="2800" smtClean="0"/>
              <a:t>其中比较有名的是</a:t>
            </a:r>
            <a:r>
              <a:rPr lang="en-US" altLang="zh-CN" sz="2800" smtClean="0"/>
              <a:t>Columbine Capital </a:t>
            </a:r>
            <a:br>
              <a:rPr lang="en-US" altLang="zh-CN" sz="2800" smtClean="0"/>
            </a:br>
            <a:r>
              <a:rPr lang="zh-CN" altLang="en-US" sz="2800" smtClean="0"/>
              <a:t>的预期选股模型（</a:t>
            </a:r>
            <a:r>
              <a:rPr lang="en-US" altLang="zh-CN" sz="2800" smtClean="0"/>
              <a:t>Expectational </a:t>
            </a:r>
            <a:br>
              <a:rPr lang="en-US" altLang="zh-CN" sz="2800" smtClean="0"/>
            </a:br>
            <a:r>
              <a:rPr lang="en-US" altLang="zh-CN" sz="2800" smtClean="0"/>
              <a:t>Model</a:t>
            </a:r>
            <a:r>
              <a:rPr lang="zh-CN" altLang="en-US" sz="2800" smtClean="0"/>
              <a:t>，</a:t>
            </a:r>
            <a:r>
              <a:rPr lang="en-US" altLang="zh-CN" sz="2800" smtClean="0"/>
              <a:t>EM</a:t>
            </a:r>
            <a:r>
              <a:rPr lang="zh-CN" altLang="en-US" sz="2800" smtClean="0"/>
              <a:t>），从该模型的历史表现</a:t>
            </a:r>
            <a:r>
              <a:rPr lang="en-US" altLang="zh-CN" sz="2800" smtClean="0"/>
              <a:t/>
            </a:r>
            <a:br>
              <a:rPr lang="en-US" altLang="zh-CN" sz="2800" smtClean="0"/>
            </a:br>
            <a:r>
              <a:rPr lang="zh-CN" altLang="en-US" sz="2800" smtClean="0"/>
              <a:t>来看，过去十年此模型选股组合的年</a:t>
            </a:r>
            <a:r>
              <a:rPr lang="en-US" altLang="zh-CN" sz="2800" smtClean="0"/>
              <a:t/>
            </a:r>
            <a:br>
              <a:rPr lang="en-US" altLang="zh-CN" sz="2800" smtClean="0"/>
            </a:br>
            <a:r>
              <a:rPr lang="zh-CN" altLang="en-US" sz="2800" smtClean="0"/>
              <a:t>超额回报率达到</a:t>
            </a:r>
            <a:r>
              <a:rPr lang="en-US" altLang="zh-CN" sz="2800" smtClean="0"/>
              <a:t>4%</a:t>
            </a:r>
            <a:r>
              <a:rPr lang="zh-CN" altLang="en-US" sz="2800" smtClean="0"/>
              <a:t>。</a:t>
            </a:r>
          </a:p>
          <a:p>
            <a:r>
              <a:rPr lang="en-US" altLang="zh-CN" sz="2800" b="1" smtClean="0"/>
              <a:t>1</a:t>
            </a:r>
            <a:r>
              <a:rPr lang="zh-CN" altLang="en-US" sz="2800" b="1" smtClean="0"/>
              <a:t>．传统</a:t>
            </a:r>
            <a:r>
              <a:rPr lang="en-US" altLang="zh-CN" sz="2800" b="1" smtClean="0"/>
              <a:t>EM</a:t>
            </a:r>
            <a:r>
              <a:rPr lang="zh-CN" altLang="en-US" sz="2800" b="1" smtClean="0"/>
              <a:t>模型</a:t>
            </a:r>
            <a:endParaRPr lang="zh-CN" altLang="en-US" sz="2800" smtClean="0"/>
          </a:p>
          <a:p>
            <a:r>
              <a:rPr lang="en-US" altLang="zh-CN" sz="2800" smtClean="0"/>
              <a:t>Columbine Capital </a:t>
            </a:r>
            <a:r>
              <a:rPr lang="zh-CN" altLang="en-US" sz="2800" smtClean="0"/>
              <a:t>的预期选股模型主要利用一致预期数据构造五大指标，即（</a:t>
            </a:r>
            <a:r>
              <a:rPr lang="en-US" altLang="zh-CN" sz="2800" smtClean="0"/>
              <a:t>1</a:t>
            </a:r>
            <a:r>
              <a:rPr lang="zh-CN" altLang="en-US" sz="2800" smtClean="0"/>
              <a:t>）分析师预期的一致性指标；（</a:t>
            </a:r>
            <a:r>
              <a:rPr lang="en-US" altLang="zh-CN" sz="2800" smtClean="0"/>
              <a:t>2</a:t>
            </a:r>
            <a:r>
              <a:rPr lang="zh-CN" altLang="en-US" sz="2800" smtClean="0"/>
              <a:t>）分析师调整预期的信心指标；（</a:t>
            </a:r>
            <a:r>
              <a:rPr lang="en-US" altLang="zh-CN" sz="2800" smtClean="0"/>
              <a:t>3</a:t>
            </a:r>
            <a:r>
              <a:rPr lang="zh-CN" altLang="en-US" sz="2800" smtClean="0"/>
              <a:t>）分析师调整预期的幅度指标；（</a:t>
            </a:r>
            <a:r>
              <a:rPr lang="en-US" altLang="zh-CN" sz="2800" smtClean="0"/>
              <a:t>4</a:t>
            </a:r>
            <a:r>
              <a:rPr lang="zh-CN" altLang="en-US" sz="2800" smtClean="0"/>
              <a:t>）超预期水平及预估的期望回报率等。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3" name="Rectangle 2"/>
          <p:cNvSpPr>
            <a:spLocks noGrp="1"/>
          </p:cNvSpPr>
          <p:nvPr>
            <p:ph type="title" idx="4294967295"/>
          </p:nvPr>
        </p:nvSpPr>
        <p:spPr>
          <a:xfrm>
            <a:off x="250825" y="333375"/>
            <a:ext cx="8540750" cy="844550"/>
          </a:xfrm>
        </p:spPr>
        <p:txBody>
          <a:bodyPr/>
          <a:lstStyle/>
          <a:p>
            <a:r>
              <a:rPr lang="zh-CN" altLang="en-US" smtClean="0"/>
              <a:t>一致预期</a:t>
            </a:r>
          </a:p>
        </p:txBody>
      </p:sp>
      <p:sp>
        <p:nvSpPr>
          <p:cNvPr id="581634" name="Rectangle 3"/>
          <p:cNvSpPr>
            <a:spLocks noGrp="1"/>
          </p:cNvSpPr>
          <p:nvPr>
            <p:ph type="body" idx="4294967295"/>
          </p:nvPr>
        </p:nvSpPr>
        <p:spPr>
          <a:xfrm>
            <a:off x="301625" y="1196975"/>
            <a:ext cx="8540750" cy="5545138"/>
          </a:xfrm>
        </p:spPr>
        <p:txBody>
          <a:bodyPr/>
          <a:lstStyle/>
          <a:p>
            <a:pPr>
              <a:lnSpc>
                <a:spcPct val="80000"/>
              </a:lnSpc>
            </a:pPr>
            <a:r>
              <a:rPr lang="zh-CN" altLang="en-US" sz="2400" b="1" smtClean="0"/>
              <a:t>修正</a:t>
            </a:r>
            <a:r>
              <a:rPr lang="en-US" altLang="zh-CN" sz="2400" b="1" smtClean="0"/>
              <a:t>EM</a:t>
            </a:r>
            <a:r>
              <a:rPr lang="zh-CN" altLang="en-US" sz="2400" b="1" smtClean="0"/>
              <a:t>模型</a:t>
            </a:r>
            <a:endParaRPr lang="en-US" altLang="zh-CN" sz="2400" b="1" smtClean="0"/>
          </a:p>
          <a:p>
            <a:pPr>
              <a:lnSpc>
                <a:spcPct val="80000"/>
              </a:lnSpc>
            </a:pPr>
            <a:endParaRPr lang="en-US" altLang="zh-CN" sz="2400" b="1" smtClean="0"/>
          </a:p>
          <a:p>
            <a:pPr>
              <a:lnSpc>
                <a:spcPct val="80000"/>
              </a:lnSpc>
            </a:pPr>
            <a:r>
              <a:rPr lang="zh-CN" altLang="en-US" sz="2400" smtClean="0"/>
              <a:t>朝阳永续一致预期数据所构造的一系列指标</a:t>
            </a:r>
            <a:r>
              <a:rPr lang="en-US" altLang="zh-CN" sz="2400" smtClean="0"/>
              <a:t/>
            </a:r>
            <a:br>
              <a:rPr lang="en-US" altLang="zh-CN" sz="2400" smtClean="0"/>
            </a:br>
            <a:r>
              <a:rPr lang="zh-CN" altLang="en-US" sz="2400" smtClean="0"/>
              <a:t>的计算方法和涵义如下 </a:t>
            </a:r>
            <a:endParaRPr lang="en-US" altLang="zh-CN" sz="2400" smtClean="0"/>
          </a:p>
          <a:p>
            <a:pPr>
              <a:lnSpc>
                <a:spcPct val="80000"/>
              </a:lnSpc>
            </a:pPr>
            <a:endParaRPr lang="zh-CN" altLang="en-US" sz="2400" smtClean="0"/>
          </a:p>
          <a:p>
            <a:pPr>
              <a:lnSpc>
                <a:spcPct val="80000"/>
              </a:lnSpc>
            </a:pPr>
            <a:r>
              <a:rPr lang="zh-CN" altLang="en-US" sz="2400" smtClean="0"/>
              <a:t>（</a:t>
            </a:r>
            <a:r>
              <a:rPr lang="en-US" altLang="zh-CN" sz="2400" smtClean="0"/>
              <a:t>1</a:t>
            </a:r>
            <a:r>
              <a:rPr lang="zh-CN" altLang="en-US" sz="2400" smtClean="0"/>
              <a:t>）</a:t>
            </a:r>
            <a:r>
              <a:rPr lang="en-US" altLang="zh-CN" sz="2400" smtClean="0"/>
              <a:t>EG</a:t>
            </a:r>
            <a:r>
              <a:rPr lang="zh-CN" altLang="en-US" sz="2400" smtClean="0"/>
              <a:t>：一致预期</a:t>
            </a:r>
            <a:r>
              <a:rPr lang="en-US" altLang="zh-CN" sz="2400" smtClean="0"/>
              <a:t>EPS</a:t>
            </a:r>
            <a:r>
              <a:rPr lang="zh-CN" altLang="en-US" sz="2400" smtClean="0"/>
              <a:t>的增长速度（</a:t>
            </a:r>
            <a:r>
              <a:rPr lang="en-US" altLang="zh-CN" sz="2400" smtClean="0"/>
              <a:t>EPS Growth</a:t>
            </a:r>
            <a:r>
              <a:rPr lang="zh-CN" altLang="en-US" sz="2400" smtClean="0"/>
              <a:t>） </a:t>
            </a:r>
          </a:p>
          <a:p>
            <a:pPr>
              <a:lnSpc>
                <a:spcPct val="80000"/>
              </a:lnSpc>
            </a:pPr>
            <a:r>
              <a:rPr lang="zh-CN" altLang="en-US" sz="2400" smtClean="0"/>
              <a:t>（</a:t>
            </a:r>
            <a:r>
              <a:rPr lang="en-US" altLang="zh-CN" sz="2400" smtClean="0"/>
              <a:t>2</a:t>
            </a:r>
            <a:r>
              <a:rPr lang="zh-CN" altLang="en-US" sz="2400" smtClean="0"/>
              <a:t>）</a:t>
            </a:r>
            <a:r>
              <a:rPr lang="en-US" altLang="zh-CN" sz="2400" smtClean="0"/>
              <a:t>RC</a:t>
            </a:r>
            <a:r>
              <a:rPr lang="zh-CN" altLang="en-US" sz="2400" smtClean="0"/>
              <a:t>：卖方分析师在调整预期</a:t>
            </a:r>
            <a:r>
              <a:rPr lang="en-US" altLang="zh-CN" sz="2400" smtClean="0"/>
              <a:t>EPS</a:t>
            </a:r>
            <a:r>
              <a:rPr lang="zh-CN" altLang="en-US" sz="2400" smtClean="0"/>
              <a:t>时的信心 </a:t>
            </a:r>
          </a:p>
          <a:p>
            <a:pPr>
              <a:lnSpc>
                <a:spcPct val="80000"/>
              </a:lnSpc>
            </a:pPr>
            <a:r>
              <a:rPr lang="zh-CN" altLang="en-US" sz="2400" smtClean="0"/>
              <a:t>（</a:t>
            </a:r>
            <a:r>
              <a:rPr lang="en-US" altLang="zh-CN" sz="2400" smtClean="0"/>
              <a:t>3</a:t>
            </a:r>
            <a:r>
              <a:rPr lang="zh-CN" altLang="en-US" sz="2400" smtClean="0"/>
              <a:t>）</a:t>
            </a:r>
            <a:r>
              <a:rPr lang="en-US" altLang="zh-CN" sz="2400" smtClean="0"/>
              <a:t>RA</a:t>
            </a:r>
            <a:r>
              <a:rPr lang="zh-CN" altLang="en-US" sz="2400" smtClean="0"/>
              <a:t>：分析师对个股未来</a:t>
            </a:r>
            <a:r>
              <a:rPr lang="en-US" altLang="zh-CN" sz="2400" smtClean="0"/>
              <a:t>EPS </a:t>
            </a:r>
            <a:r>
              <a:rPr lang="zh-CN" altLang="en-US" sz="2400" smtClean="0"/>
              <a:t>水平的乐观态度 </a:t>
            </a:r>
          </a:p>
          <a:p>
            <a:pPr>
              <a:lnSpc>
                <a:spcPct val="80000"/>
              </a:lnSpc>
            </a:pPr>
            <a:r>
              <a:rPr lang="zh-CN" altLang="en-US" sz="2400" smtClean="0"/>
              <a:t>（</a:t>
            </a:r>
            <a:r>
              <a:rPr lang="en-US" altLang="zh-CN" sz="2400" smtClean="0"/>
              <a:t>4</a:t>
            </a:r>
            <a:r>
              <a:rPr lang="zh-CN" altLang="en-US" sz="2400" smtClean="0"/>
              <a:t>）</a:t>
            </a:r>
            <a:r>
              <a:rPr lang="en-US" altLang="zh-CN" sz="2400" smtClean="0"/>
              <a:t>AN</a:t>
            </a:r>
            <a:r>
              <a:rPr lang="zh-CN" altLang="en-US" sz="2400" smtClean="0"/>
              <a:t>：关注个股的分析师数量 </a:t>
            </a:r>
          </a:p>
          <a:p>
            <a:pPr>
              <a:lnSpc>
                <a:spcPct val="80000"/>
              </a:lnSpc>
            </a:pPr>
            <a:r>
              <a:rPr lang="zh-CN" altLang="en-US" sz="2400" smtClean="0"/>
              <a:t>（</a:t>
            </a:r>
            <a:r>
              <a:rPr lang="en-US" altLang="zh-CN" sz="2400" smtClean="0"/>
              <a:t>5</a:t>
            </a:r>
            <a:r>
              <a:rPr lang="zh-CN" altLang="en-US" sz="2400" smtClean="0"/>
              <a:t>）</a:t>
            </a:r>
            <a:r>
              <a:rPr lang="en-US" altLang="zh-CN" sz="2400" smtClean="0"/>
              <a:t>ANV</a:t>
            </a:r>
            <a:r>
              <a:rPr lang="zh-CN" altLang="en-US" sz="2400" smtClean="0"/>
              <a:t>：关注个股的分析师数量的变动率 </a:t>
            </a:r>
          </a:p>
          <a:p>
            <a:pPr>
              <a:lnSpc>
                <a:spcPct val="80000"/>
              </a:lnSpc>
            </a:pPr>
            <a:r>
              <a:rPr lang="zh-CN" altLang="en-US" sz="2400" smtClean="0"/>
              <a:t>（</a:t>
            </a:r>
            <a:r>
              <a:rPr lang="en-US" altLang="zh-CN" sz="2400" smtClean="0"/>
              <a:t>6</a:t>
            </a:r>
            <a:r>
              <a:rPr lang="zh-CN" altLang="en-US" sz="2400" smtClean="0"/>
              <a:t>）</a:t>
            </a:r>
            <a:r>
              <a:rPr lang="en-US" altLang="zh-CN" sz="2400" smtClean="0"/>
              <a:t>EY</a:t>
            </a:r>
            <a:r>
              <a:rPr lang="zh-CN" altLang="en-US" sz="2400" smtClean="0"/>
              <a:t>：预估的</a:t>
            </a:r>
            <a:r>
              <a:rPr lang="en-US" altLang="zh-CN" sz="2400" smtClean="0"/>
              <a:t>EPS</a:t>
            </a:r>
            <a:r>
              <a:rPr lang="zh-CN" altLang="en-US" sz="2400" smtClean="0"/>
              <a:t>回报率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7" name="Rectangle 2"/>
          <p:cNvSpPr>
            <a:spLocks noGrp="1"/>
          </p:cNvSpPr>
          <p:nvPr>
            <p:ph type="title" idx="4294967295"/>
          </p:nvPr>
        </p:nvSpPr>
        <p:spPr>
          <a:xfrm>
            <a:off x="323850" y="260350"/>
            <a:ext cx="8540750" cy="771525"/>
          </a:xfrm>
        </p:spPr>
        <p:txBody>
          <a:bodyPr/>
          <a:lstStyle/>
          <a:p>
            <a:r>
              <a:rPr lang="zh-CN" altLang="en-US" smtClean="0"/>
              <a:t>一致预期</a:t>
            </a:r>
          </a:p>
        </p:txBody>
      </p:sp>
      <p:sp>
        <p:nvSpPr>
          <p:cNvPr id="582658" name="Rectangle 3"/>
          <p:cNvSpPr>
            <a:spLocks noGrp="1"/>
          </p:cNvSpPr>
          <p:nvPr>
            <p:ph type="body" idx="4294967295"/>
          </p:nvPr>
        </p:nvSpPr>
        <p:spPr>
          <a:xfrm>
            <a:off x="301625" y="1052513"/>
            <a:ext cx="8842375" cy="5616575"/>
          </a:xfrm>
        </p:spPr>
        <p:txBody>
          <a:bodyPr/>
          <a:lstStyle/>
          <a:p>
            <a:pPr>
              <a:lnSpc>
                <a:spcPct val="80000"/>
              </a:lnSpc>
            </a:pPr>
            <a:r>
              <a:rPr lang="zh-CN" altLang="en-US" sz="2000" b="1" smtClean="0"/>
              <a:t>模型构建</a:t>
            </a:r>
            <a:endParaRPr lang="zh-CN" altLang="en-US" sz="2000" smtClean="0"/>
          </a:p>
          <a:p>
            <a:r>
              <a:rPr lang="zh-CN" altLang="en-US" sz="2000" smtClean="0"/>
              <a:t>  （</a:t>
            </a:r>
            <a:r>
              <a:rPr lang="en-US" altLang="zh-CN" sz="2000" smtClean="0"/>
              <a:t>1</a:t>
            </a:r>
            <a:r>
              <a:rPr lang="zh-CN" altLang="en-US" sz="2000" smtClean="0"/>
              <a:t>）一致预期</a:t>
            </a:r>
            <a:r>
              <a:rPr lang="en-US" altLang="zh-CN" sz="2000" smtClean="0"/>
              <a:t>EPS</a:t>
            </a:r>
            <a:r>
              <a:rPr lang="zh-CN" altLang="en-US" sz="2000" b="1" smtClean="0"/>
              <a:t>。</a:t>
            </a:r>
            <a:r>
              <a:rPr lang="zh-CN" altLang="en-US" sz="2000" smtClean="0"/>
              <a:t>一致预期</a:t>
            </a:r>
            <a:r>
              <a:rPr lang="en-US" altLang="zh-CN" sz="2000" smtClean="0"/>
              <a:t>EPS</a:t>
            </a:r>
            <a:r>
              <a:rPr lang="zh-CN" altLang="en-US" sz="2000" smtClean="0"/>
              <a:t>的数据来自</a:t>
            </a:r>
            <a:r>
              <a:rPr lang="en-US" altLang="zh-CN" sz="2000" smtClean="0"/>
              <a:t/>
            </a:r>
            <a:br>
              <a:rPr lang="en-US" altLang="zh-CN" sz="2000" smtClean="0"/>
            </a:br>
            <a:r>
              <a:rPr lang="zh-CN" altLang="en-US" sz="2000" smtClean="0"/>
              <a:t>朝阳永续，每个月采集一次分析师对个股的下一</a:t>
            </a:r>
            <a:r>
              <a:rPr lang="en-US" altLang="zh-CN" sz="2000" smtClean="0"/>
              <a:t/>
            </a:r>
            <a:br>
              <a:rPr lang="en-US" altLang="zh-CN" sz="2000" smtClean="0"/>
            </a:br>
            <a:r>
              <a:rPr lang="zh-CN" altLang="en-US" sz="2000" smtClean="0"/>
              <a:t>年度一致预期</a:t>
            </a:r>
            <a:r>
              <a:rPr lang="en-US" altLang="zh-CN" sz="2000" smtClean="0"/>
              <a:t>EPS</a:t>
            </a:r>
            <a:r>
              <a:rPr lang="zh-CN" altLang="en-US" sz="2000" smtClean="0"/>
              <a:t>相关的数据及当月股票收盘价</a:t>
            </a:r>
            <a:r>
              <a:rPr lang="en-US" altLang="zh-CN" sz="2000" smtClean="0"/>
              <a:t/>
            </a:r>
            <a:br>
              <a:rPr lang="en-US" altLang="zh-CN" sz="2000" smtClean="0"/>
            </a:br>
            <a:r>
              <a:rPr lang="zh-CN" altLang="en-US" sz="2000" smtClean="0"/>
              <a:t>格、涨跌幅度等数据。</a:t>
            </a:r>
          </a:p>
          <a:p>
            <a:r>
              <a:rPr lang="zh-CN" altLang="en-US" sz="2000" smtClean="0"/>
              <a:t>  （</a:t>
            </a:r>
            <a:r>
              <a:rPr lang="en-US" altLang="zh-CN" sz="2000" smtClean="0"/>
              <a:t>2</a:t>
            </a:r>
            <a:r>
              <a:rPr lang="zh-CN" altLang="en-US" sz="2000" smtClean="0"/>
              <a:t>）考察区间。由于朝阳永续提供的一致预期数</a:t>
            </a:r>
            <a:r>
              <a:rPr lang="en-US" altLang="zh-CN" sz="2000" smtClean="0"/>
              <a:t/>
            </a:r>
            <a:br>
              <a:rPr lang="en-US" altLang="zh-CN" sz="2000" smtClean="0"/>
            </a:br>
            <a:r>
              <a:rPr lang="zh-CN" altLang="en-US" sz="2000" smtClean="0"/>
              <a:t>据最早从</a:t>
            </a:r>
            <a:r>
              <a:rPr lang="en-US" altLang="zh-CN" sz="2000" smtClean="0"/>
              <a:t>2006</a:t>
            </a:r>
            <a:r>
              <a:rPr lang="zh-CN" altLang="en-US" sz="2000" smtClean="0"/>
              <a:t>年</a:t>
            </a:r>
            <a:r>
              <a:rPr lang="en-US" altLang="zh-CN" sz="2000" smtClean="0"/>
              <a:t>6</a:t>
            </a:r>
            <a:r>
              <a:rPr lang="zh-CN" altLang="en-US" sz="2000" smtClean="0"/>
              <a:t>月开始，所以考察区间也选择这个</a:t>
            </a:r>
            <a:r>
              <a:rPr lang="en-US" altLang="zh-CN" sz="2000" smtClean="0"/>
              <a:t/>
            </a:r>
            <a:br>
              <a:rPr lang="en-US" altLang="zh-CN" sz="2000" smtClean="0"/>
            </a:br>
            <a:r>
              <a:rPr lang="zh-CN" altLang="en-US" sz="2000" smtClean="0"/>
              <a:t>时间点作为起点，至</a:t>
            </a:r>
            <a:r>
              <a:rPr lang="en-US" altLang="zh-CN" sz="2000" smtClean="0"/>
              <a:t>2011</a:t>
            </a:r>
            <a:r>
              <a:rPr lang="zh-CN" altLang="en-US" sz="2000" smtClean="0"/>
              <a:t>年</a:t>
            </a:r>
            <a:r>
              <a:rPr lang="en-US" altLang="zh-CN" sz="2000" smtClean="0"/>
              <a:t>12</a:t>
            </a:r>
            <a:r>
              <a:rPr lang="zh-CN" altLang="en-US" sz="2000" smtClean="0"/>
              <a:t>月份，以年度作为考察区</a:t>
            </a:r>
            <a:r>
              <a:rPr lang="en-US" altLang="zh-CN" sz="2000" smtClean="0"/>
              <a:t/>
            </a:r>
            <a:br>
              <a:rPr lang="en-US" altLang="zh-CN" sz="2000" smtClean="0"/>
            </a:br>
            <a:r>
              <a:rPr lang="zh-CN" altLang="en-US" sz="2000" smtClean="0"/>
              <a:t>间，共有</a:t>
            </a:r>
            <a:r>
              <a:rPr lang="en-US" altLang="zh-CN" sz="2000" smtClean="0"/>
              <a:t>6</a:t>
            </a:r>
            <a:r>
              <a:rPr lang="zh-CN" altLang="en-US" sz="2000" smtClean="0"/>
              <a:t>个考察区间。 。</a:t>
            </a:r>
          </a:p>
          <a:p>
            <a:r>
              <a:rPr lang="zh-CN" altLang="en-US" sz="2000" smtClean="0"/>
              <a:t>      ①第一个考察区间：</a:t>
            </a:r>
            <a:r>
              <a:rPr lang="en-US" altLang="zh-CN" sz="2000" smtClean="0"/>
              <a:t>2006</a:t>
            </a:r>
            <a:r>
              <a:rPr lang="zh-CN" altLang="en-US" sz="2000" smtClean="0"/>
              <a:t>年</a:t>
            </a:r>
            <a:r>
              <a:rPr lang="en-US" altLang="zh-CN" sz="2000" smtClean="0"/>
              <a:t>1</a:t>
            </a:r>
            <a:r>
              <a:rPr lang="zh-CN" altLang="en-US" sz="2000" smtClean="0"/>
              <a:t>月至</a:t>
            </a:r>
            <a:r>
              <a:rPr lang="en-US" altLang="zh-CN" sz="2000" smtClean="0"/>
              <a:t>2006</a:t>
            </a:r>
            <a:r>
              <a:rPr lang="zh-CN" altLang="en-US" sz="2000" smtClean="0"/>
              <a:t>年</a:t>
            </a:r>
            <a:r>
              <a:rPr lang="en-US" altLang="zh-CN" sz="2000" smtClean="0"/>
              <a:t>12</a:t>
            </a:r>
            <a:r>
              <a:rPr lang="zh-CN" altLang="en-US" sz="2000" smtClean="0"/>
              <a:t>月（每个月调整一次股票组合，一致预期数据为</a:t>
            </a:r>
            <a:r>
              <a:rPr lang="en-US" altLang="zh-CN" sz="2000" smtClean="0"/>
              <a:t>2006</a:t>
            </a:r>
            <a:r>
              <a:rPr lang="zh-CN" altLang="en-US" sz="2000" smtClean="0"/>
              <a:t>年度预期</a:t>
            </a:r>
            <a:r>
              <a:rPr lang="en-US" altLang="zh-CN" sz="2000" smtClean="0"/>
              <a:t>EPS</a:t>
            </a:r>
            <a:r>
              <a:rPr lang="zh-CN" altLang="en-US" sz="2000" smtClean="0"/>
              <a:t>） </a:t>
            </a:r>
          </a:p>
          <a:p>
            <a:r>
              <a:rPr lang="zh-CN" altLang="en-US" sz="2000" smtClean="0"/>
              <a:t>    ②第二个考察区间：</a:t>
            </a:r>
            <a:r>
              <a:rPr lang="en-US" altLang="zh-CN" sz="2000" smtClean="0"/>
              <a:t>2007</a:t>
            </a:r>
            <a:r>
              <a:rPr lang="zh-CN" altLang="en-US" sz="2000" smtClean="0"/>
              <a:t>年</a:t>
            </a:r>
            <a:r>
              <a:rPr lang="en-US" altLang="zh-CN" sz="2000" smtClean="0"/>
              <a:t>5</a:t>
            </a:r>
            <a:r>
              <a:rPr lang="zh-CN" altLang="en-US" sz="2000" smtClean="0"/>
              <a:t>月至</a:t>
            </a:r>
            <a:r>
              <a:rPr lang="en-US" altLang="zh-CN" sz="2000" smtClean="0"/>
              <a:t>2008</a:t>
            </a:r>
            <a:r>
              <a:rPr lang="zh-CN" altLang="en-US" sz="2000" smtClean="0"/>
              <a:t>年</a:t>
            </a:r>
            <a:r>
              <a:rPr lang="en-US" altLang="zh-CN" sz="2000" smtClean="0"/>
              <a:t>2</a:t>
            </a:r>
            <a:r>
              <a:rPr lang="zh-CN" altLang="en-US" sz="2000" smtClean="0"/>
              <a:t>月（每个月调整一次股票组合</a:t>
            </a:r>
            <a:r>
              <a:rPr lang="en-US" altLang="zh-CN" sz="2000" smtClean="0"/>
              <a:t>, </a:t>
            </a:r>
            <a:r>
              <a:rPr lang="zh-CN" altLang="en-US" sz="2000" smtClean="0"/>
              <a:t>一致预期数据为</a:t>
            </a:r>
            <a:r>
              <a:rPr lang="en-US" altLang="zh-CN" sz="2000" smtClean="0"/>
              <a:t>2007</a:t>
            </a:r>
            <a:r>
              <a:rPr lang="zh-CN" altLang="en-US" sz="2000" smtClean="0"/>
              <a:t>年度预期</a:t>
            </a:r>
            <a:r>
              <a:rPr lang="en-US" altLang="zh-CN" sz="2000" smtClean="0"/>
              <a:t>EPS</a:t>
            </a:r>
            <a:r>
              <a:rPr lang="zh-CN" altLang="en-US" sz="2000" smtClean="0"/>
              <a:t>）。</a:t>
            </a:r>
          </a:p>
          <a:p>
            <a:r>
              <a:rPr lang="zh-CN" altLang="en-US" sz="2000" smtClean="0"/>
              <a:t>     以此类推</a:t>
            </a:r>
          </a:p>
          <a:p>
            <a:r>
              <a:rPr lang="zh-CN" altLang="en-US" sz="2000" smtClean="0"/>
              <a:t>（</a:t>
            </a:r>
            <a:r>
              <a:rPr lang="en-US" altLang="zh-CN" sz="2000" smtClean="0"/>
              <a:t>3</a:t>
            </a:r>
            <a:r>
              <a:rPr lang="zh-CN" altLang="en-US" sz="2000" smtClean="0"/>
              <a:t>）业绩基准。采用市场上具有代表性的上证综合指数和沪深</a:t>
            </a:r>
            <a:r>
              <a:rPr lang="en-US" altLang="zh-CN" sz="2000" smtClean="0"/>
              <a:t>300</a:t>
            </a:r>
            <a:r>
              <a:rPr lang="zh-CN" altLang="en-US" sz="2000" smtClean="0"/>
              <a:t>指数作为基准。</a:t>
            </a:r>
          </a:p>
          <a:p>
            <a:pPr>
              <a:lnSpc>
                <a:spcPct val="80000"/>
              </a:lnSpc>
            </a:pPr>
            <a:endParaRPr lang="zh-CN" altLang="en-US" sz="200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1" name="Rectangle 2"/>
          <p:cNvSpPr>
            <a:spLocks noGrp="1"/>
          </p:cNvSpPr>
          <p:nvPr>
            <p:ph type="title" idx="4294967295"/>
          </p:nvPr>
        </p:nvSpPr>
        <p:spPr/>
        <p:txBody>
          <a:bodyPr/>
          <a:lstStyle/>
          <a:p>
            <a:r>
              <a:rPr lang="zh-CN" altLang="en-US" smtClean="0"/>
              <a:t>一致预期</a:t>
            </a:r>
          </a:p>
        </p:txBody>
      </p:sp>
      <p:sp>
        <p:nvSpPr>
          <p:cNvPr id="583682" name="Rectangle 3"/>
          <p:cNvSpPr>
            <a:spLocks noGrp="1"/>
          </p:cNvSpPr>
          <p:nvPr>
            <p:ph type="body" idx="4294967295"/>
          </p:nvPr>
        </p:nvSpPr>
        <p:spPr>
          <a:xfrm>
            <a:off x="301625" y="1412875"/>
            <a:ext cx="8540750" cy="4895850"/>
          </a:xfrm>
        </p:spPr>
        <p:txBody>
          <a:bodyPr/>
          <a:lstStyle/>
          <a:p>
            <a:pPr>
              <a:lnSpc>
                <a:spcPct val="80000"/>
              </a:lnSpc>
            </a:pPr>
            <a:r>
              <a:rPr lang="zh-CN" altLang="en-US" sz="2400" smtClean="0"/>
              <a:t>（</a:t>
            </a:r>
            <a:r>
              <a:rPr lang="en-US" altLang="zh-CN" sz="2400" smtClean="0"/>
              <a:t>3</a:t>
            </a:r>
            <a:r>
              <a:rPr lang="zh-CN" altLang="en-US" sz="2400" smtClean="0"/>
              <a:t>）备选股票池</a:t>
            </a:r>
          </a:p>
          <a:p>
            <a:pPr>
              <a:lnSpc>
                <a:spcPct val="80000"/>
              </a:lnSpc>
            </a:pPr>
            <a:r>
              <a:rPr lang="en-US" altLang="zh-CN" sz="2400" smtClean="0"/>
              <a:t>a. </a:t>
            </a:r>
            <a:r>
              <a:rPr lang="zh-CN" altLang="en-US" sz="2400" smtClean="0"/>
              <a:t>每一年度</a:t>
            </a:r>
            <a:r>
              <a:rPr lang="en-US" altLang="zh-CN" sz="2400" smtClean="0"/>
              <a:t>5</a:t>
            </a:r>
            <a:r>
              <a:rPr lang="zh-CN" altLang="en-US" sz="2400" smtClean="0"/>
              <a:t>月份左右，根据上市公司前</a:t>
            </a:r>
            <a:r>
              <a:rPr lang="en-US" altLang="zh-CN" sz="2400" smtClean="0"/>
              <a:t/>
            </a:r>
            <a:br>
              <a:rPr lang="en-US" altLang="zh-CN" sz="2400" smtClean="0"/>
            </a:br>
            <a:r>
              <a:rPr lang="zh-CN" altLang="en-US" sz="2400" smtClean="0"/>
              <a:t>三年的</a:t>
            </a:r>
            <a:r>
              <a:rPr lang="en-US" altLang="zh-CN" sz="2400" smtClean="0"/>
              <a:t>ROE</a:t>
            </a:r>
            <a:r>
              <a:rPr lang="zh-CN" altLang="en-US" sz="2400" smtClean="0"/>
              <a:t>水平均不低于</a:t>
            </a:r>
            <a:r>
              <a:rPr lang="en-US" altLang="zh-CN" sz="2400" smtClean="0"/>
              <a:t>8%</a:t>
            </a:r>
            <a:r>
              <a:rPr lang="zh-CN" altLang="en-US" sz="2400" smtClean="0"/>
              <a:t>这一条件筛</a:t>
            </a:r>
            <a:r>
              <a:rPr lang="en-US" altLang="zh-CN" sz="2400" smtClean="0"/>
              <a:t/>
            </a:r>
            <a:br>
              <a:rPr lang="en-US" altLang="zh-CN" sz="2400" smtClean="0"/>
            </a:br>
            <a:r>
              <a:rPr lang="zh-CN" altLang="en-US" sz="2400" smtClean="0"/>
              <a:t>选出备选股票池</a:t>
            </a:r>
            <a:endParaRPr lang="en-US" altLang="zh-CN" sz="2400" smtClean="0"/>
          </a:p>
          <a:p>
            <a:pPr>
              <a:lnSpc>
                <a:spcPct val="80000"/>
              </a:lnSpc>
            </a:pPr>
            <a:r>
              <a:rPr lang="en-US" altLang="zh-CN" sz="2400" smtClean="0"/>
              <a:t>b. </a:t>
            </a:r>
            <a:r>
              <a:rPr lang="zh-CN" altLang="en-US" sz="2400" smtClean="0"/>
              <a:t>采用</a:t>
            </a:r>
            <a:r>
              <a:rPr lang="en-US" altLang="zh-CN" sz="2400" smtClean="0"/>
              <a:t>EM</a:t>
            </a:r>
            <a:r>
              <a:rPr lang="zh-CN" altLang="en-US" sz="2400" smtClean="0"/>
              <a:t>预期选股模型进行进一步的精选。</a:t>
            </a:r>
            <a:r>
              <a:rPr lang="en-US" altLang="zh-CN" sz="2400" smtClean="0"/>
              <a:t/>
            </a:r>
            <a:br>
              <a:rPr lang="en-US" altLang="zh-CN" sz="2400" smtClean="0"/>
            </a:br>
            <a:r>
              <a:rPr lang="zh-CN" altLang="en-US" sz="2400" smtClean="0"/>
              <a:t>分别利用</a:t>
            </a:r>
            <a:r>
              <a:rPr lang="en-US" altLang="zh-CN" sz="2400" smtClean="0"/>
              <a:t>2005</a:t>
            </a:r>
            <a:r>
              <a:rPr lang="zh-CN" altLang="en-US" sz="2400" smtClean="0"/>
              <a:t>年、</a:t>
            </a:r>
            <a:r>
              <a:rPr lang="en-US" altLang="zh-CN" sz="2400" smtClean="0"/>
              <a:t>2006</a:t>
            </a:r>
            <a:r>
              <a:rPr lang="zh-CN" altLang="en-US" sz="2400" smtClean="0"/>
              <a:t>年、</a:t>
            </a:r>
            <a:r>
              <a:rPr lang="en-US" altLang="zh-CN" sz="2400" smtClean="0"/>
              <a:t>2007</a:t>
            </a:r>
            <a:r>
              <a:rPr lang="zh-CN" altLang="en-US" sz="2400" smtClean="0"/>
              <a:t>年（包括）这三年的</a:t>
            </a:r>
            <a:r>
              <a:rPr lang="en-US" altLang="zh-CN" sz="2400" smtClean="0"/>
              <a:t>ROE</a:t>
            </a:r>
            <a:r>
              <a:rPr lang="zh-CN" altLang="en-US" sz="2400" smtClean="0"/>
              <a:t>水平来进行初步筛选。</a:t>
            </a:r>
          </a:p>
          <a:p>
            <a:pPr>
              <a:lnSpc>
                <a:spcPct val="80000"/>
              </a:lnSpc>
            </a:pPr>
            <a:r>
              <a:rPr lang="zh-CN" altLang="en-US" sz="2400" smtClean="0"/>
              <a:t>（</a:t>
            </a:r>
            <a:r>
              <a:rPr lang="en-US" altLang="zh-CN" sz="2400" smtClean="0"/>
              <a:t>4</a:t>
            </a:r>
            <a:r>
              <a:rPr lang="zh-CN" altLang="en-US" sz="2400" smtClean="0"/>
              <a:t>）指标设置</a:t>
            </a:r>
          </a:p>
          <a:p>
            <a:pPr>
              <a:lnSpc>
                <a:spcPct val="80000"/>
              </a:lnSpc>
            </a:pPr>
            <a:r>
              <a:rPr lang="zh-CN" altLang="en-US" sz="2400" smtClean="0"/>
              <a:t>    主要采用</a:t>
            </a:r>
            <a:r>
              <a:rPr lang="en-US" altLang="zh-CN" sz="2400" smtClean="0"/>
              <a:t>EG</a:t>
            </a:r>
            <a:r>
              <a:rPr lang="zh-CN" altLang="en-US" sz="2400" smtClean="0"/>
              <a:t>、</a:t>
            </a:r>
            <a:r>
              <a:rPr lang="en-US" altLang="zh-CN" sz="2400" smtClean="0"/>
              <a:t>RC</a:t>
            </a:r>
            <a:r>
              <a:rPr lang="zh-CN" altLang="en-US" sz="2400" smtClean="0"/>
              <a:t>、</a:t>
            </a:r>
            <a:r>
              <a:rPr lang="en-US" altLang="zh-CN" sz="2400" smtClean="0"/>
              <a:t>RA</a:t>
            </a:r>
            <a:r>
              <a:rPr lang="zh-CN" altLang="en-US" sz="2400" smtClean="0"/>
              <a:t>、</a:t>
            </a:r>
            <a:r>
              <a:rPr lang="en-US" altLang="zh-CN" sz="2400" smtClean="0"/>
              <a:t>AN</a:t>
            </a:r>
            <a:r>
              <a:rPr lang="zh-CN" altLang="en-US" sz="2400" smtClean="0"/>
              <a:t>、</a:t>
            </a:r>
            <a:r>
              <a:rPr lang="en-US" altLang="zh-CN" sz="2400" smtClean="0"/>
              <a:t>ANV</a:t>
            </a:r>
            <a:r>
              <a:rPr lang="zh-CN" altLang="en-US" sz="2400" smtClean="0"/>
              <a:t>、</a:t>
            </a:r>
            <a:r>
              <a:rPr lang="en-US" altLang="zh-CN" sz="2400" smtClean="0"/>
              <a:t>EY</a:t>
            </a:r>
            <a:r>
              <a:rPr lang="zh-CN" altLang="en-US" sz="2400" smtClean="0"/>
              <a:t>六大指标进行</a:t>
            </a:r>
            <a:r>
              <a:rPr lang="en-US" altLang="zh-CN" sz="2400" smtClean="0"/>
              <a:t>EM</a:t>
            </a:r>
            <a:r>
              <a:rPr lang="zh-CN" altLang="en-US" sz="2400" smtClean="0"/>
              <a:t>预期选股模型的构造。在考察区间，每个月采用模型对股票进行排序，然后对前</a:t>
            </a:r>
            <a:r>
              <a:rPr lang="en-US" altLang="zh-CN" sz="2400" smtClean="0"/>
              <a:t>1/5</a:t>
            </a:r>
            <a:r>
              <a:rPr lang="zh-CN" altLang="en-US" sz="2400" smtClean="0"/>
              <a:t>和后</a:t>
            </a:r>
            <a:r>
              <a:rPr lang="en-US" altLang="zh-CN" sz="2400" smtClean="0"/>
              <a:t>1/5</a:t>
            </a:r>
            <a:r>
              <a:rPr lang="zh-CN" altLang="en-US" sz="2400" smtClean="0"/>
              <a:t>的股票均持有一个月。不考虑交易费用（仅供模型测试）。</a:t>
            </a:r>
          </a:p>
          <a:p>
            <a:pPr>
              <a:lnSpc>
                <a:spcPct val="80000"/>
              </a:lnSpc>
            </a:pPr>
            <a:r>
              <a:rPr lang="zh-CN" altLang="en-US" sz="2400" smtClean="0"/>
              <a:t>（</a:t>
            </a:r>
            <a:r>
              <a:rPr lang="en-US" altLang="zh-CN" sz="2400" smtClean="0"/>
              <a:t>5</a:t>
            </a:r>
            <a:r>
              <a:rPr lang="zh-CN" altLang="en-US" sz="2400" smtClean="0"/>
              <a:t>）投资组合配置</a:t>
            </a:r>
          </a:p>
          <a:p>
            <a:pPr>
              <a:lnSpc>
                <a:spcPct val="80000"/>
              </a:lnSpc>
            </a:pPr>
            <a:r>
              <a:rPr lang="zh-CN" altLang="en-US" sz="2400" smtClean="0"/>
              <a:t>   分别考察根据</a:t>
            </a:r>
            <a:r>
              <a:rPr lang="en-US" altLang="zh-CN" sz="2400" smtClean="0"/>
              <a:t>EM</a:t>
            </a:r>
            <a:r>
              <a:rPr lang="zh-CN" altLang="en-US" sz="2400" smtClean="0"/>
              <a:t>预期选股模型排序的前</a:t>
            </a:r>
            <a:r>
              <a:rPr lang="en-US" altLang="zh-CN" sz="2400" smtClean="0"/>
              <a:t>1/5</a:t>
            </a:r>
            <a:r>
              <a:rPr lang="zh-CN" altLang="en-US" sz="2400" smtClean="0"/>
              <a:t>和后</a:t>
            </a:r>
            <a:r>
              <a:rPr lang="en-US" altLang="zh-CN" sz="2400" smtClean="0"/>
              <a:t>1/5</a:t>
            </a:r>
            <a:r>
              <a:rPr lang="zh-CN" altLang="en-US" sz="2400" smtClean="0"/>
              <a:t>的股票，并采用等比例配置。</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5" name="Rectangle 2"/>
          <p:cNvSpPr>
            <a:spLocks noGrp="1"/>
          </p:cNvSpPr>
          <p:nvPr>
            <p:ph type="title" idx="4294967295"/>
          </p:nvPr>
        </p:nvSpPr>
        <p:spPr>
          <a:xfrm>
            <a:off x="323850" y="333375"/>
            <a:ext cx="8540750" cy="771525"/>
          </a:xfrm>
        </p:spPr>
        <p:txBody>
          <a:bodyPr/>
          <a:lstStyle/>
          <a:p>
            <a:r>
              <a:rPr lang="zh-CN" altLang="en-US" smtClean="0"/>
              <a:t>一致预期</a:t>
            </a:r>
          </a:p>
        </p:txBody>
      </p:sp>
      <p:sp>
        <p:nvSpPr>
          <p:cNvPr id="584706" name="Rectangle 3"/>
          <p:cNvSpPr>
            <a:spLocks noGrp="1"/>
          </p:cNvSpPr>
          <p:nvPr>
            <p:ph type="body" idx="4294967295"/>
          </p:nvPr>
        </p:nvSpPr>
        <p:spPr>
          <a:xfrm>
            <a:off x="323850" y="1125538"/>
            <a:ext cx="8540750" cy="1582737"/>
          </a:xfrm>
        </p:spPr>
        <p:txBody>
          <a:bodyPr/>
          <a:lstStyle/>
          <a:p>
            <a:pPr>
              <a:lnSpc>
                <a:spcPct val="80000"/>
              </a:lnSpc>
            </a:pPr>
            <a:r>
              <a:rPr lang="zh-CN" altLang="en-US" sz="1800" b="1" smtClean="0"/>
              <a:t>单个指标的效果</a:t>
            </a:r>
          </a:p>
          <a:p>
            <a:pPr>
              <a:lnSpc>
                <a:spcPct val="80000"/>
              </a:lnSpc>
            </a:pPr>
            <a:endParaRPr lang="en-US" altLang="zh-CN" sz="1800" smtClean="0"/>
          </a:p>
          <a:p>
            <a:pPr>
              <a:lnSpc>
                <a:spcPct val="80000"/>
              </a:lnSpc>
            </a:pPr>
            <a:r>
              <a:rPr lang="zh-CN" altLang="en-US" sz="1800" smtClean="0"/>
              <a:t>收益率曲线如图所示。</a:t>
            </a:r>
          </a:p>
        </p:txBody>
      </p:sp>
      <p:pic>
        <p:nvPicPr>
          <p:cNvPr id="584707" name="图表 12"/>
          <p:cNvPicPr>
            <a:picLocks noChangeArrowheads="1"/>
          </p:cNvPicPr>
          <p:nvPr/>
        </p:nvPicPr>
        <p:blipFill>
          <a:blip r:embed="rId2"/>
          <a:srcRect l="-6743" t="-3542" r="-6165" b="-2881"/>
          <a:stretch>
            <a:fillRect/>
          </a:stretch>
        </p:blipFill>
        <p:spPr bwMode="auto">
          <a:xfrm>
            <a:off x="250825" y="2565400"/>
            <a:ext cx="7058025" cy="3887788"/>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29" name="Rectangle 2"/>
          <p:cNvSpPr>
            <a:spLocks noGrp="1"/>
          </p:cNvSpPr>
          <p:nvPr>
            <p:ph type="title" idx="4294967295"/>
          </p:nvPr>
        </p:nvSpPr>
        <p:spPr>
          <a:xfrm>
            <a:off x="323850" y="260350"/>
            <a:ext cx="8540750" cy="771525"/>
          </a:xfrm>
        </p:spPr>
        <p:txBody>
          <a:bodyPr/>
          <a:lstStyle/>
          <a:p>
            <a:r>
              <a:rPr lang="zh-CN" altLang="en-US" smtClean="0"/>
              <a:t>一致预期</a:t>
            </a:r>
            <a:r>
              <a:rPr lang="en-US" altLang="zh-CN" smtClean="0"/>
              <a:t>—</a:t>
            </a:r>
            <a:r>
              <a:rPr lang="zh-CN" altLang="en-US" smtClean="0"/>
              <a:t>实证案例（</a:t>
            </a:r>
            <a:r>
              <a:rPr lang="en-US" altLang="zh-CN" smtClean="0"/>
              <a:t>4</a:t>
            </a:r>
            <a:r>
              <a:rPr lang="zh-CN" altLang="en-US" smtClean="0"/>
              <a:t>）</a:t>
            </a:r>
          </a:p>
        </p:txBody>
      </p:sp>
      <p:sp>
        <p:nvSpPr>
          <p:cNvPr id="585730" name="Rectangle 3"/>
          <p:cNvSpPr>
            <a:spLocks noGrp="1"/>
          </p:cNvSpPr>
          <p:nvPr>
            <p:ph type="body" idx="4294967295"/>
          </p:nvPr>
        </p:nvSpPr>
        <p:spPr>
          <a:xfrm>
            <a:off x="323850" y="981075"/>
            <a:ext cx="8540750" cy="1668463"/>
          </a:xfrm>
        </p:spPr>
        <p:txBody>
          <a:bodyPr/>
          <a:lstStyle/>
          <a:p>
            <a:pPr>
              <a:lnSpc>
                <a:spcPct val="80000"/>
              </a:lnSpc>
            </a:pPr>
            <a:r>
              <a:rPr lang="en-US" altLang="zh-CN" sz="2000" smtClean="0"/>
              <a:t>2</a:t>
            </a:r>
            <a:r>
              <a:rPr lang="zh-CN" altLang="en-US" sz="2000" smtClean="0"/>
              <a:t>）</a:t>
            </a:r>
            <a:r>
              <a:rPr lang="en-US" altLang="zh-CN" sz="2000" smtClean="0"/>
              <a:t>EM </a:t>
            </a:r>
            <a:r>
              <a:rPr lang="zh-CN" altLang="en-US" sz="2000" smtClean="0"/>
              <a:t>模型效果</a:t>
            </a:r>
          </a:p>
          <a:p>
            <a:pPr>
              <a:lnSpc>
                <a:spcPct val="80000"/>
              </a:lnSpc>
            </a:pPr>
            <a:r>
              <a:rPr lang="zh-CN" altLang="en-US" sz="2000" smtClean="0"/>
              <a:t>综合评估法。综合评估法设定六大指标按照等比例加，也就是说，认为所有指标是同等重要的情况下，进行选股的效果，此模型记为</a:t>
            </a:r>
            <a:r>
              <a:rPr lang="en-US" altLang="zh-CN" sz="2000" smtClean="0"/>
              <a:t>Ca</a:t>
            </a:r>
            <a:r>
              <a:rPr lang="zh-CN" altLang="en-US" sz="2000" smtClean="0"/>
              <a:t>。从各年来看，综合评估法（等权）所筛选出的</a:t>
            </a:r>
            <a:r>
              <a:rPr lang="en-US" altLang="zh-CN" sz="2000" smtClean="0"/>
              <a:t>Top</a:t>
            </a:r>
            <a:r>
              <a:rPr lang="zh-CN" altLang="en-US" sz="2000" smtClean="0"/>
              <a:t>股票组合并未超业绩基准，同时未战胜</a:t>
            </a:r>
            <a:r>
              <a:rPr lang="en-US" altLang="zh-CN" sz="2000" smtClean="0"/>
              <a:t>Bottom</a:t>
            </a:r>
            <a:r>
              <a:rPr lang="zh-CN" altLang="en-US" sz="2000" smtClean="0"/>
              <a:t>股票组合的表现。收益率曲线如图</a:t>
            </a:r>
            <a:r>
              <a:rPr lang="en-US" altLang="zh-CN" sz="2000" smtClean="0"/>
              <a:t>2-15</a:t>
            </a:r>
            <a:r>
              <a:rPr lang="zh-CN" altLang="en-US" sz="2000" smtClean="0"/>
              <a:t>所示。 </a:t>
            </a:r>
          </a:p>
        </p:txBody>
      </p:sp>
      <p:sp>
        <p:nvSpPr>
          <p:cNvPr id="585731" name="Rectangle 4"/>
          <p:cNvSpPr>
            <a:spLocks noChangeArrowheads="1"/>
          </p:cNvSpPr>
          <p:nvPr/>
        </p:nvSpPr>
        <p:spPr bwMode="auto">
          <a:xfrm>
            <a:off x="0" y="2400300"/>
            <a:ext cx="9144000" cy="0"/>
          </a:xfrm>
          <a:prstGeom prst="rect">
            <a:avLst/>
          </a:prstGeom>
          <a:noFill/>
          <a:ln w="9525">
            <a:noFill/>
            <a:miter lim="800000"/>
            <a:headEnd/>
            <a:tailEnd/>
          </a:ln>
        </p:spPr>
        <p:txBody>
          <a:bodyPr wrap="none" anchor="ctr">
            <a:spAutoFit/>
          </a:bodyPr>
          <a:lstStyle/>
          <a:p>
            <a:endParaRPr lang="zh-CN" altLang="en-US"/>
          </a:p>
        </p:txBody>
      </p:sp>
      <p:sp>
        <p:nvSpPr>
          <p:cNvPr id="585732" name="Rectangle 5"/>
          <p:cNvSpPr>
            <a:spLocks noChangeArrowheads="1"/>
          </p:cNvSpPr>
          <p:nvPr/>
        </p:nvSpPr>
        <p:spPr bwMode="auto">
          <a:xfrm>
            <a:off x="1476375" y="6092825"/>
            <a:ext cx="5607050" cy="366713"/>
          </a:xfrm>
          <a:prstGeom prst="rect">
            <a:avLst/>
          </a:prstGeom>
          <a:noFill/>
          <a:ln w="9525">
            <a:noFill/>
            <a:miter lim="800000"/>
            <a:headEnd/>
            <a:tailEnd/>
          </a:ln>
        </p:spPr>
        <p:txBody>
          <a:bodyPr wrap="none" anchor="ctr">
            <a:spAutoFit/>
          </a:bodyPr>
          <a:lstStyle/>
          <a:p>
            <a:pPr algn="ctr"/>
            <a:r>
              <a:rPr lang="zh-CN" altLang="en-US"/>
              <a:t>图</a:t>
            </a:r>
            <a:r>
              <a:rPr lang="en-US" altLang="zh-CN"/>
              <a:t>2‑15 </a:t>
            </a:r>
            <a:r>
              <a:rPr lang="zh-CN" altLang="en-US"/>
              <a:t>综合评估法（</a:t>
            </a:r>
            <a:r>
              <a:rPr lang="en-US" altLang="zh-CN"/>
              <a:t>Ca</a:t>
            </a:r>
            <a:r>
              <a:rPr lang="zh-CN" altLang="en-US"/>
              <a:t>）一致预期模型的收益率曲线</a:t>
            </a:r>
          </a:p>
        </p:txBody>
      </p:sp>
      <p:sp>
        <p:nvSpPr>
          <p:cNvPr id="585733" name="Rectangle 6"/>
          <p:cNvSpPr>
            <a:spLocks noChangeArrowheads="1"/>
          </p:cNvSpPr>
          <p:nvPr/>
        </p:nvSpPr>
        <p:spPr bwMode="auto">
          <a:xfrm>
            <a:off x="2555875" y="6491288"/>
            <a:ext cx="2774950" cy="366712"/>
          </a:xfrm>
          <a:prstGeom prst="rect">
            <a:avLst/>
          </a:prstGeom>
          <a:noFill/>
          <a:ln w="9525">
            <a:noFill/>
            <a:miter lim="800000"/>
            <a:headEnd/>
            <a:tailEnd/>
          </a:ln>
        </p:spPr>
        <p:txBody>
          <a:bodyPr wrap="none" anchor="ctr">
            <a:spAutoFit/>
          </a:bodyPr>
          <a:lstStyle/>
          <a:p>
            <a:r>
              <a:rPr lang="zh-CN" altLang="en-US"/>
              <a:t>数据来源：</a:t>
            </a:r>
            <a:r>
              <a:rPr lang="en-US" altLang="zh-CN"/>
              <a:t>[</a:t>
            </a:r>
            <a:r>
              <a:rPr lang="zh-CN" altLang="en-US"/>
              <a:t>卜永强 </a:t>
            </a:r>
            <a:r>
              <a:rPr lang="en-US" altLang="zh-CN"/>
              <a:t>2012] </a:t>
            </a:r>
          </a:p>
        </p:txBody>
      </p:sp>
      <p:pic>
        <p:nvPicPr>
          <p:cNvPr id="585734" name="Picture 7"/>
          <p:cNvPicPr>
            <a:picLocks noChangeAspect="1" noChangeArrowheads="1"/>
          </p:cNvPicPr>
          <p:nvPr/>
        </p:nvPicPr>
        <p:blipFill>
          <a:blip r:embed="rId2"/>
          <a:srcRect/>
          <a:stretch>
            <a:fillRect/>
          </a:stretch>
        </p:blipFill>
        <p:spPr bwMode="auto">
          <a:xfrm>
            <a:off x="1908175" y="2492375"/>
            <a:ext cx="5040313" cy="3032125"/>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3" name="Rectangle 2"/>
          <p:cNvSpPr>
            <a:spLocks noGrp="1"/>
          </p:cNvSpPr>
          <p:nvPr>
            <p:ph type="title" idx="4294967295"/>
          </p:nvPr>
        </p:nvSpPr>
        <p:spPr>
          <a:xfrm>
            <a:off x="323850" y="333375"/>
            <a:ext cx="8540750" cy="844550"/>
          </a:xfrm>
        </p:spPr>
        <p:txBody>
          <a:bodyPr/>
          <a:lstStyle/>
          <a:p>
            <a:r>
              <a:rPr lang="zh-CN" altLang="en-US" smtClean="0"/>
              <a:t>一致预期</a:t>
            </a:r>
            <a:r>
              <a:rPr lang="en-US" altLang="zh-CN" smtClean="0"/>
              <a:t>—</a:t>
            </a:r>
            <a:r>
              <a:rPr lang="zh-CN" altLang="en-US" smtClean="0"/>
              <a:t>实证案例（</a:t>
            </a:r>
            <a:r>
              <a:rPr lang="en-US" altLang="zh-CN" smtClean="0"/>
              <a:t>5</a:t>
            </a:r>
            <a:r>
              <a:rPr lang="zh-CN" altLang="en-US" smtClean="0"/>
              <a:t>）</a:t>
            </a:r>
          </a:p>
        </p:txBody>
      </p:sp>
      <p:sp>
        <p:nvSpPr>
          <p:cNvPr id="586754" name="Rectangle 3"/>
          <p:cNvSpPr>
            <a:spLocks noGrp="1"/>
          </p:cNvSpPr>
          <p:nvPr>
            <p:ph type="body" idx="4294967295"/>
          </p:nvPr>
        </p:nvSpPr>
        <p:spPr>
          <a:xfrm>
            <a:off x="323850" y="1052513"/>
            <a:ext cx="8540750" cy="1884362"/>
          </a:xfrm>
        </p:spPr>
        <p:txBody>
          <a:bodyPr/>
          <a:lstStyle/>
          <a:p>
            <a:pPr>
              <a:lnSpc>
                <a:spcPct val="80000"/>
              </a:lnSpc>
            </a:pPr>
            <a:r>
              <a:rPr lang="zh-CN" altLang="en-US" sz="2000" smtClean="0"/>
              <a:t>这里考虑</a:t>
            </a:r>
            <a:r>
              <a:rPr lang="en-US" altLang="zh-CN" sz="2000" smtClean="0"/>
              <a:t>EY</a:t>
            </a:r>
            <a:r>
              <a:rPr lang="zh-CN" altLang="en-US" sz="2000" smtClean="0"/>
              <a:t>、</a:t>
            </a:r>
            <a:r>
              <a:rPr lang="en-US" altLang="zh-CN" sz="2000" smtClean="0"/>
              <a:t>EG</a:t>
            </a:r>
            <a:r>
              <a:rPr lang="zh-CN" altLang="en-US" sz="2000" smtClean="0"/>
              <a:t>、</a:t>
            </a:r>
            <a:r>
              <a:rPr lang="en-US" altLang="zh-CN" sz="2000" smtClean="0"/>
              <a:t>RC</a:t>
            </a:r>
            <a:r>
              <a:rPr lang="zh-CN" altLang="en-US" sz="2000" smtClean="0"/>
              <a:t>、</a:t>
            </a:r>
            <a:r>
              <a:rPr lang="en-US" altLang="zh-CN" sz="2000" smtClean="0"/>
              <a:t>RA</a:t>
            </a:r>
            <a:r>
              <a:rPr lang="zh-CN" altLang="en-US" sz="2000" smtClean="0"/>
              <a:t>、</a:t>
            </a:r>
            <a:r>
              <a:rPr lang="en-US" altLang="zh-CN" sz="2000" smtClean="0"/>
              <a:t>AN</a:t>
            </a:r>
            <a:r>
              <a:rPr lang="zh-CN" altLang="en-US" sz="2000" smtClean="0"/>
              <a:t>、</a:t>
            </a:r>
            <a:r>
              <a:rPr lang="en-US" altLang="zh-CN" sz="2000" smtClean="0"/>
              <a:t>ANV </a:t>
            </a:r>
            <a:r>
              <a:rPr lang="zh-CN" altLang="en-US" sz="2000" smtClean="0"/>
              <a:t>六大指标的比例为</a:t>
            </a:r>
            <a:r>
              <a:rPr lang="en-US" altLang="zh-CN" sz="2000" smtClean="0"/>
              <a:t>2:1:1:1:0:5:0.5</a:t>
            </a:r>
            <a:r>
              <a:rPr lang="zh-CN" altLang="en-US" sz="2000" smtClean="0"/>
              <a:t>，即强化</a:t>
            </a:r>
            <a:r>
              <a:rPr lang="en-US" altLang="zh-CN" sz="2000" smtClean="0"/>
              <a:t>EY</a:t>
            </a:r>
            <a:r>
              <a:rPr lang="zh-CN" altLang="en-US" sz="2000" smtClean="0"/>
              <a:t>指标综合评估法中的作用，记为</a:t>
            </a:r>
            <a:r>
              <a:rPr lang="en-US" altLang="zh-CN" sz="2000" smtClean="0"/>
              <a:t>Cb</a:t>
            </a:r>
            <a:r>
              <a:rPr lang="zh-CN" altLang="en-US" sz="2000" smtClean="0"/>
              <a:t>。</a:t>
            </a:r>
          </a:p>
          <a:p>
            <a:pPr>
              <a:lnSpc>
                <a:spcPct val="80000"/>
              </a:lnSpc>
            </a:pPr>
            <a:r>
              <a:rPr lang="zh-CN" altLang="en-US" sz="2000" smtClean="0"/>
              <a:t>模型</a:t>
            </a:r>
            <a:r>
              <a:rPr lang="en-US" altLang="zh-CN" sz="2000" smtClean="0"/>
              <a:t>CA</a:t>
            </a:r>
            <a:r>
              <a:rPr lang="zh-CN" altLang="en-US" sz="2000" smtClean="0"/>
              <a:t>与</a:t>
            </a:r>
            <a:r>
              <a:rPr lang="en-US" altLang="zh-CN" sz="2000" smtClean="0"/>
              <a:t>CB</a:t>
            </a:r>
            <a:r>
              <a:rPr lang="zh-CN" altLang="en-US" sz="2000" smtClean="0"/>
              <a:t>的比较如图</a:t>
            </a:r>
            <a:r>
              <a:rPr lang="en-US" altLang="zh-CN" sz="2000" smtClean="0"/>
              <a:t>2-17</a:t>
            </a:r>
            <a:r>
              <a:rPr lang="zh-CN" altLang="en-US" sz="2000" smtClean="0"/>
              <a:t>所示，可以看到，综合评估法（</a:t>
            </a:r>
            <a:r>
              <a:rPr lang="en-US" altLang="zh-CN" sz="2000" smtClean="0"/>
              <a:t>Cb</a:t>
            </a:r>
            <a:r>
              <a:rPr lang="zh-CN" altLang="en-US" sz="2000" smtClean="0"/>
              <a:t>）模型更为看重</a:t>
            </a:r>
            <a:r>
              <a:rPr lang="en-US" altLang="zh-CN" sz="2000" smtClean="0"/>
              <a:t>EY</a:t>
            </a:r>
            <a:r>
              <a:rPr lang="zh-CN" altLang="en-US" sz="2000" smtClean="0"/>
              <a:t>指标。从筛选股票的效果来看，偏重于显著性指标</a:t>
            </a:r>
            <a:r>
              <a:rPr lang="en-US" altLang="zh-CN" sz="2000" smtClean="0"/>
              <a:t>EY</a:t>
            </a:r>
            <a:r>
              <a:rPr lang="zh-CN" altLang="en-US" sz="2000" smtClean="0"/>
              <a:t>的综合评估法（</a:t>
            </a:r>
            <a:r>
              <a:rPr lang="en-US" altLang="zh-CN" sz="2000" smtClean="0"/>
              <a:t>Cb</a:t>
            </a:r>
            <a:r>
              <a:rPr lang="zh-CN" altLang="en-US" sz="2000" smtClean="0"/>
              <a:t>）模型要好过等比例指标配置的综合评估法（</a:t>
            </a:r>
            <a:r>
              <a:rPr lang="en-US" altLang="zh-CN" sz="2000" smtClean="0"/>
              <a:t>Ca</a:t>
            </a:r>
            <a:r>
              <a:rPr lang="zh-CN" altLang="en-US" sz="2000" smtClean="0"/>
              <a:t>）。这也说明需要观察有效的、显著性的指标，以此可以增强选股模型的效果，从而达到良好的投资收益。</a:t>
            </a:r>
          </a:p>
        </p:txBody>
      </p:sp>
      <p:sp>
        <p:nvSpPr>
          <p:cNvPr id="586755" name="Rectangle 4"/>
          <p:cNvSpPr>
            <a:spLocks noChangeArrowheads="1"/>
          </p:cNvSpPr>
          <p:nvPr/>
        </p:nvSpPr>
        <p:spPr bwMode="auto">
          <a:xfrm>
            <a:off x="1619250" y="5949950"/>
            <a:ext cx="5670550" cy="366713"/>
          </a:xfrm>
          <a:prstGeom prst="rect">
            <a:avLst/>
          </a:prstGeom>
          <a:noFill/>
          <a:ln w="9525">
            <a:noFill/>
            <a:miter lim="800000"/>
            <a:headEnd/>
            <a:tailEnd/>
          </a:ln>
        </p:spPr>
        <p:txBody>
          <a:bodyPr wrap="none" anchor="ctr">
            <a:spAutoFit/>
          </a:bodyPr>
          <a:lstStyle/>
          <a:p>
            <a:pPr algn="ctr"/>
            <a:r>
              <a:rPr lang="zh-CN" altLang="en-US"/>
              <a:t>图</a:t>
            </a:r>
            <a:r>
              <a:rPr lang="en-US" altLang="zh-CN"/>
              <a:t>2‑17 </a:t>
            </a:r>
            <a:r>
              <a:rPr lang="zh-CN" altLang="en-US"/>
              <a:t>综合评估法中一致预期模型</a:t>
            </a:r>
            <a:r>
              <a:rPr lang="en-US" altLang="zh-CN"/>
              <a:t>Ca</a:t>
            </a:r>
            <a:r>
              <a:rPr lang="zh-CN" altLang="en-US"/>
              <a:t>和</a:t>
            </a:r>
            <a:r>
              <a:rPr lang="en-US" altLang="zh-CN"/>
              <a:t>Cb</a:t>
            </a:r>
            <a:r>
              <a:rPr lang="zh-CN" altLang="en-US"/>
              <a:t>之间的比较</a:t>
            </a:r>
          </a:p>
        </p:txBody>
      </p:sp>
      <p:sp>
        <p:nvSpPr>
          <p:cNvPr id="586756" name="Rectangle 5"/>
          <p:cNvSpPr>
            <a:spLocks noChangeArrowheads="1"/>
          </p:cNvSpPr>
          <p:nvPr/>
        </p:nvSpPr>
        <p:spPr bwMode="auto">
          <a:xfrm>
            <a:off x="2700338" y="6308725"/>
            <a:ext cx="2774950" cy="366713"/>
          </a:xfrm>
          <a:prstGeom prst="rect">
            <a:avLst/>
          </a:prstGeom>
          <a:noFill/>
          <a:ln w="9525">
            <a:noFill/>
            <a:miter lim="800000"/>
            <a:headEnd/>
            <a:tailEnd/>
          </a:ln>
        </p:spPr>
        <p:txBody>
          <a:bodyPr wrap="none" anchor="ctr">
            <a:spAutoFit/>
          </a:bodyPr>
          <a:lstStyle/>
          <a:p>
            <a:r>
              <a:rPr lang="zh-CN" altLang="en-US"/>
              <a:t>数据来源：</a:t>
            </a:r>
            <a:r>
              <a:rPr lang="en-US" altLang="zh-CN"/>
              <a:t>[</a:t>
            </a:r>
            <a:r>
              <a:rPr lang="zh-CN" altLang="en-US"/>
              <a:t>卜永强 </a:t>
            </a:r>
            <a:r>
              <a:rPr lang="en-US" altLang="zh-CN"/>
              <a:t>2012] </a:t>
            </a:r>
          </a:p>
        </p:txBody>
      </p:sp>
      <p:pic>
        <p:nvPicPr>
          <p:cNvPr id="586757" name="图表 15"/>
          <p:cNvPicPr>
            <a:picLocks noChangeArrowheads="1"/>
          </p:cNvPicPr>
          <p:nvPr/>
        </p:nvPicPr>
        <p:blipFill>
          <a:blip r:embed="rId2"/>
          <a:srcRect l="-354" t="-5386" r="-1888" b="-4903"/>
          <a:stretch>
            <a:fillRect/>
          </a:stretch>
        </p:blipFill>
        <p:spPr bwMode="auto">
          <a:xfrm>
            <a:off x="2195513" y="2708275"/>
            <a:ext cx="4667250" cy="3209925"/>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7" name="Rectangle 2"/>
          <p:cNvSpPr>
            <a:spLocks noGrp="1"/>
          </p:cNvSpPr>
          <p:nvPr>
            <p:ph type="title" idx="4294967295"/>
          </p:nvPr>
        </p:nvSpPr>
        <p:spPr>
          <a:xfrm>
            <a:off x="323850" y="188913"/>
            <a:ext cx="8540750" cy="844550"/>
          </a:xfrm>
        </p:spPr>
        <p:txBody>
          <a:bodyPr/>
          <a:lstStyle/>
          <a:p>
            <a:r>
              <a:rPr lang="zh-CN" altLang="en-US" smtClean="0"/>
              <a:t>趋势追踪</a:t>
            </a:r>
          </a:p>
        </p:txBody>
      </p:sp>
      <p:sp>
        <p:nvSpPr>
          <p:cNvPr id="587778" name="Rectangle 3"/>
          <p:cNvSpPr>
            <a:spLocks noGrp="1"/>
          </p:cNvSpPr>
          <p:nvPr>
            <p:ph type="body" idx="4294967295"/>
          </p:nvPr>
        </p:nvSpPr>
        <p:spPr>
          <a:xfrm>
            <a:off x="301625" y="981075"/>
            <a:ext cx="8540750" cy="5118100"/>
          </a:xfrm>
        </p:spPr>
        <p:txBody>
          <a:bodyPr/>
          <a:lstStyle/>
          <a:p>
            <a:pPr>
              <a:lnSpc>
                <a:spcPct val="80000"/>
              </a:lnSpc>
            </a:pPr>
            <a:r>
              <a:rPr lang="zh-CN" altLang="en-US" sz="2800" b="1" smtClean="0"/>
              <a:t>经济学原理</a:t>
            </a:r>
            <a:endParaRPr lang="en-US" altLang="zh-CN" sz="2800" b="1" smtClean="0"/>
          </a:p>
          <a:p>
            <a:pPr>
              <a:lnSpc>
                <a:spcPct val="80000"/>
              </a:lnSpc>
            </a:pPr>
            <a:endParaRPr lang="en-US" altLang="zh-CN" sz="2800" b="1" smtClean="0"/>
          </a:p>
          <a:p>
            <a:r>
              <a:rPr lang="zh-CN" altLang="en-US" sz="2800" smtClean="0"/>
              <a:t>趋势追踪的基本思想是羊群效应。</a:t>
            </a:r>
            <a:r>
              <a:rPr lang="en-US" altLang="zh-CN" sz="2800" smtClean="0"/>
              <a:t/>
            </a:r>
            <a:br>
              <a:rPr lang="en-US" altLang="zh-CN" sz="2800" smtClean="0"/>
            </a:br>
            <a:r>
              <a:rPr lang="zh-CN" altLang="en-US" sz="2800" smtClean="0"/>
              <a:t>当向上突破重要的压力位后可能意</a:t>
            </a:r>
            <a:r>
              <a:rPr lang="en-US" altLang="zh-CN" sz="2800" smtClean="0"/>
              <a:t/>
            </a:r>
            <a:br>
              <a:rPr lang="en-US" altLang="zh-CN" sz="2800" smtClean="0"/>
            </a:br>
            <a:r>
              <a:rPr lang="zh-CN" altLang="en-US" sz="2800" smtClean="0"/>
              <a:t>味着一波大的上涨趋势行情的到来，</a:t>
            </a:r>
            <a:r>
              <a:rPr lang="en-US" altLang="zh-CN" sz="2800" smtClean="0"/>
              <a:t/>
            </a:r>
            <a:br>
              <a:rPr lang="en-US" altLang="zh-CN" sz="2800" smtClean="0"/>
            </a:br>
            <a:r>
              <a:rPr lang="zh-CN" altLang="en-US" sz="2800" smtClean="0"/>
              <a:t>或者向下突破某重要的阻力位后，</a:t>
            </a:r>
            <a:r>
              <a:rPr lang="en-US" altLang="zh-CN" sz="2800" smtClean="0"/>
              <a:t/>
            </a:r>
            <a:br>
              <a:rPr lang="en-US" altLang="zh-CN" sz="2800" smtClean="0"/>
            </a:br>
            <a:r>
              <a:rPr lang="zh-CN" altLang="en-US" sz="2800" smtClean="0"/>
              <a:t>可能意味着一波大的下跌行情的到来。</a:t>
            </a:r>
          </a:p>
          <a:p>
            <a:r>
              <a:rPr lang="zh-CN" altLang="en-US" sz="2800" smtClean="0"/>
              <a:t>趋势追踪策略就是试图寻找大的趋势波段的到来，并且在突破的时候进行建仓或者平仓操作，以期获得大的波段收益。 </a:t>
            </a:r>
          </a:p>
          <a:p>
            <a:r>
              <a:rPr lang="zh-CN" altLang="en-US" sz="2800" smtClean="0"/>
              <a:t>中国股市追涨杀跌气氛较浓，容易形成连续的趋势</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1" name="Rectangle 2"/>
          <p:cNvSpPr>
            <a:spLocks noGrp="1"/>
          </p:cNvSpPr>
          <p:nvPr>
            <p:ph type="title" idx="4294967295"/>
          </p:nvPr>
        </p:nvSpPr>
        <p:spPr>
          <a:xfrm>
            <a:off x="250825" y="404813"/>
            <a:ext cx="8540750" cy="915987"/>
          </a:xfrm>
        </p:spPr>
        <p:txBody>
          <a:bodyPr/>
          <a:lstStyle/>
          <a:p>
            <a:r>
              <a:rPr lang="zh-CN" altLang="en-US" smtClean="0"/>
              <a:t>趋势追踪</a:t>
            </a:r>
          </a:p>
        </p:txBody>
      </p:sp>
      <p:sp>
        <p:nvSpPr>
          <p:cNvPr id="588802" name="Rectangle 3"/>
          <p:cNvSpPr>
            <a:spLocks noGrp="1"/>
          </p:cNvSpPr>
          <p:nvPr>
            <p:ph type="body" idx="4294967295"/>
          </p:nvPr>
        </p:nvSpPr>
        <p:spPr>
          <a:xfrm>
            <a:off x="301625" y="1268413"/>
            <a:ext cx="8540750" cy="4830762"/>
          </a:xfrm>
        </p:spPr>
        <p:txBody>
          <a:bodyPr/>
          <a:lstStyle/>
          <a:p>
            <a:pPr>
              <a:lnSpc>
                <a:spcPct val="80000"/>
              </a:lnSpc>
            </a:pPr>
            <a:r>
              <a:rPr lang="zh-CN" altLang="en-US" sz="2400" smtClean="0"/>
              <a:t>建模步骤：</a:t>
            </a:r>
            <a:endParaRPr lang="en-US" altLang="zh-CN" sz="2400" smtClean="0"/>
          </a:p>
          <a:p>
            <a:pPr>
              <a:lnSpc>
                <a:spcPct val="80000"/>
              </a:lnSpc>
            </a:pPr>
            <a:endParaRPr lang="zh-CN" altLang="en-US" sz="2400" smtClean="0"/>
          </a:p>
          <a:p>
            <a:pPr>
              <a:lnSpc>
                <a:spcPct val="80000"/>
              </a:lnSpc>
            </a:pPr>
            <a:r>
              <a:rPr lang="zh-CN" altLang="en-US" sz="2400" smtClean="0"/>
              <a:t>（</a:t>
            </a:r>
            <a:r>
              <a:rPr lang="en-US" altLang="zh-CN" sz="2400" smtClean="0"/>
              <a:t>1</a:t>
            </a:r>
            <a:r>
              <a:rPr lang="zh-CN" altLang="en-US" sz="2400" smtClean="0"/>
              <a:t>）找寻出一系列刻画趋势的指标</a:t>
            </a:r>
          </a:p>
          <a:p>
            <a:pPr>
              <a:lnSpc>
                <a:spcPct val="80000"/>
              </a:lnSpc>
            </a:pPr>
            <a:r>
              <a:rPr lang="zh-CN" altLang="en-US" sz="2400" smtClean="0"/>
              <a:t>（</a:t>
            </a:r>
            <a:r>
              <a:rPr lang="en-US" altLang="zh-CN" sz="2400" smtClean="0"/>
              <a:t>2</a:t>
            </a:r>
            <a:r>
              <a:rPr lang="zh-CN" altLang="en-US" sz="2400" smtClean="0"/>
              <a:t>）选择样本内大样本数据进行建模，</a:t>
            </a:r>
            <a:r>
              <a:rPr lang="en-US" altLang="zh-CN" sz="2400" smtClean="0"/>
              <a:t/>
            </a:r>
            <a:br>
              <a:rPr lang="en-US" altLang="zh-CN" sz="2400" smtClean="0"/>
            </a:br>
            <a:r>
              <a:rPr lang="zh-CN" altLang="en-US" sz="2400" smtClean="0"/>
              <a:t>然后再选择样本外大样本数据（若干年时间）</a:t>
            </a:r>
            <a:r>
              <a:rPr lang="en-US" altLang="zh-CN" sz="2400" smtClean="0"/>
              <a:t/>
            </a:r>
            <a:br>
              <a:rPr lang="en-US" altLang="zh-CN" sz="2400" smtClean="0"/>
            </a:br>
            <a:r>
              <a:rPr lang="zh-CN" altLang="en-US" sz="2400" smtClean="0"/>
              <a:t>进行外推测试。</a:t>
            </a:r>
          </a:p>
          <a:p>
            <a:pPr>
              <a:lnSpc>
                <a:spcPct val="80000"/>
              </a:lnSpc>
            </a:pPr>
            <a:r>
              <a:rPr lang="zh-CN" altLang="en-US" sz="2400" smtClean="0"/>
              <a:t>（</a:t>
            </a:r>
            <a:r>
              <a:rPr lang="en-US" altLang="zh-CN" sz="2400" smtClean="0"/>
              <a:t>3</a:t>
            </a:r>
            <a:r>
              <a:rPr lang="zh-CN" altLang="en-US" sz="2400" smtClean="0"/>
              <a:t>）模型参数稳定后，则每天可以得到当前发出买入和卖出信号的股票</a:t>
            </a:r>
            <a:endParaRPr lang="en-US" altLang="zh-CN" sz="2400" smtClean="0"/>
          </a:p>
          <a:p>
            <a:pPr>
              <a:lnSpc>
                <a:spcPct val="80000"/>
              </a:lnSpc>
            </a:pPr>
            <a:r>
              <a:rPr lang="zh-CN" altLang="en-US" sz="2400" smtClean="0"/>
              <a:t>（</a:t>
            </a:r>
            <a:r>
              <a:rPr lang="en-US" altLang="zh-CN" sz="2400" smtClean="0"/>
              <a:t>4</a:t>
            </a:r>
            <a:r>
              <a:rPr lang="zh-CN" altLang="en-US" sz="2400" smtClean="0"/>
              <a:t>）这样可以给每只股票分配一笔资金，买入</a:t>
            </a:r>
            <a:r>
              <a:rPr lang="en-US" altLang="zh-CN" sz="2400" smtClean="0"/>
              <a:t>BUY</a:t>
            </a:r>
            <a:r>
              <a:rPr lang="zh-CN" altLang="en-US" sz="2400" smtClean="0"/>
              <a:t>信号的股票，卖出</a:t>
            </a:r>
            <a:r>
              <a:rPr lang="en-US" altLang="zh-CN" sz="2400" smtClean="0"/>
              <a:t>SOLD</a:t>
            </a:r>
            <a:r>
              <a:rPr lang="zh-CN" altLang="en-US" sz="2400" smtClean="0"/>
              <a:t>信号的股票，用这种方式来构建股票组合</a:t>
            </a:r>
            <a:endParaRPr lang="en-US" altLang="zh-CN" sz="2400" smtClean="0"/>
          </a:p>
          <a:p>
            <a:pPr>
              <a:lnSpc>
                <a:spcPct val="80000"/>
              </a:lnSpc>
            </a:pPr>
            <a:r>
              <a:rPr lang="zh-CN" altLang="en-US" sz="2400" smtClean="0">
                <a:solidFill>
                  <a:srgbClr val="0070C0"/>
                </a:solidFill>
              </a:rPr>
              <a:t>其实就是将趋势择时的原理用于选股操作。</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5" name="Rectangle 2"/>
          <p:cNvSpPr>
            <a:spLocks noGrp="1"/>
          </p:cNvSpPr>
          <p:nvPr>
            <p:ph type="title" idx="4294967295"/>
          </p:nvPr>
        </p:nvSpPr>
        <p:spPr>
          <a:xfrm>
            <a:off x="250825" y="549275"/>
            <a:ext cx="8540750" cy="771525"/>
          </a:xfrm>
        </p:spPr>
        <p:txBody>
          <a:bodyPr/>
          <a:lstStyle/>
          <a:p>
            <a:r>
              <a:rPr lang="zh-CN" altLang="en-US" smtClean="0"/>
              <a:t>趋势追踪</a:t>
            </a:r>
          </a:p>
        </p:txBody>
      </p:sp>
      <p:pic>
        <p:nvPicPr>
          <p:cNvPr id="589826" name="Picture 4" descr="未标题-2"/>
          <p:cNvPicPr>
            <a:picLocks noChangeAspect="1" noChangeArrowheads="1"/>
          </p:cNvPicPr>
          <p:nvPr/>
        </p:nvPicPr>
        <p:blipFill>
          <a:blip r:embed="rId2"/>
          <a:srcRect l="1274" r="56276"/>
          <a:stretch>
            <a:fillRect/>
          </a:stretch>
        </p:blipFill>
        <p:spPr bwMode="auto">
          <a:xfrm>
            <a:off x="323850" y="2536825"/>
            <a:ext cx="7642225" cy="3987800"/>
          </a:xfrm>
          <a:prstGeom prst="rect">
            <a:avLst/>
          </a:prstGeom>
          <a:noFill/>
          <a:ln w="9525">
            <a:noFill/>
            <a:miter lim="800000"/>
            <a:headEnd/>
            <a:tailEnd/>
          </a:ln>
        </p:spPr>
      </p:pic>
      <p:sp>
        <p:nvSpPr>
          <p:cNvPr id="589827" name="Rectangle 5"/>
          <p:cNvSpPr>
            <a:spLocks noChangeArrowheads="1"/>
          </p:cNvSpPr>
          <p:nvPr/>
        </p:nvSpPr>
        <p:spPr bwMode="auto">
          <a:xfrm>
            <a:off x="2268538" y="1916113"/>
            <a:ext cx="3738562" cy="461962"/>
          </a:xfrm>
          <a:prstGeom prst="rect">
            <a:avLst/>
          </a:prstGeom>
          <a:noFill/>
          <a:ln w="9525">
            <a:noFill/>
            <a:miter lim="800000"/>
            <a:headEnd/>
            <a:tailEnd/>
          </a:ln>
        </p:spPr>
        <p:txBody>
          <a:bodyPr wrap="none" anchor="ctr">
            <a:spAutoFit/>
          </a:bodyPr>
          <a:lstStyle/>
          <a:p>
            <a:pPr algn="ctr"/>
            <a:r>
              <a:rPr lang="zh-CN" altLang="en-US" sz="2400" b="1"/>
              <a:t>图 </a:t>
            </a:r>
            <a:r>
              <a:rPr lang="en-US" altLang="zh-CN" sz="2400" b="1"/>
              <a:t> </a:t>
            </a:r>
            <a:r>
              <a:rPr lang="zh-CN" altLang="en-US" sz="2400" b="1"/>
              <a:t>个股趋势追踪策略模型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idx="4294967295"/>
          </p:nvPr>
        </p:nvSpPr>
        <p:spPr>
          <a:xfrm>
            <a:off x="323850" y="476250"/>
            <a:ext cx="8540750" cy="915988"/>
          </a:xfrm>
        </p:spPr>
        <p:txBody>
          <a:bodyPr/>
          <a:lstStyle/>
          <a:p>
            <a:r>
              <a:rPr lang="zh-CN" altLang="en-US" smtClean="0"/>
              <a:t>多因子模型</a:t>
            </a:r>
          </a:p>
        </p:txBody>
      </p:sp>
      <p:sp>
        <p:nvSpPr>
          <p:cNvPr id="23554" name="Rectangle 3"/>
          <p:cNvSpPr>
            <a:spLocks noGrp="1"/>
          </p:cNvSpPr>
          <p:nvPr>
            <p:ph type="body" idx="4294967295"/>
          </p:nvPr>
        </p:nvSpPr>
        <p:spPr>
          <a:xfrm>
            <a:off x="301625" y="1341438"/>
            <a:ext cx="8540750" cy="5111750"/>
          </a:xfrm>
        </p:spPr>
        <p:txBody>
          <a:bodyPr/>
          <a:lstStyle/>
          <a:p>
            <a:r>
              <a:rPr lang="zh-CN" altLang="en-US" smtClean="0"/>
              <a:t>（</a:t>
            </a:r>
            <a:r>
              <a:rPr lang="en-US" altLang="zh-CN" smtClean="0"/>
              <a:t>3</a:t>
            </a:r>
            <a:r>
              <a:rPr lang="zh-CN" altLang="en-US" smtClean="0"/>
              <a:t>）回归法就是用过去的股票</a:t>
            </a:r>
            <a:br>
              <a:rPr lang="zh-CN" altLang="en-US" smtClean="0"/>
            </a:br>
            <a:r>
              <a:rPr lang="zh-CN" altLang="en-US" smtClean="0"/>
              <a:t>的收益率对多因子进行回归，得</a:t>
            </a:r>
            <a:br>
              <a:rPr lang="zh-CN" altLang="en-US" smtClean="0"/>
            </a:br>
            <a:r>
              <a:rPr lang="zh-CN" altLang="en-US" smtClean="0"/>
              <a:t>到一个回归方程，然后把最新的</a:t>
            </a:r>
            <a:br>
              <a:rPr lang="zh-CN" altLang="en-US" smtClean="0"/>
            </a:br>
            <a:r>
              <a:rPr lang="zh-CN" altLang="en-US" smtClean="0"/>
              <a:t>因子值代入回归方程得到一个对未来股票收益的预判，最后以此为依据进行选股</a:t>
            </a:r>
          </a:p>
          <a:p>
            <a:r>
              <a:rPr lang="zh-CN" altLang="en-US" smtClean="0"/>
              <a:t>（</a:t>
            </a:r>
            <a:r>
              <a:rPr lang="en-US" altLang="zh-CN" smtClean="0"/>
              <a:t>4</a:t>
            </a:r>
            <a:r>
              <a:rPr lang="zh-CN" altLang="en-US" smtClean="0"/>
              <a:t>）回归法的问题在于很难找到一个精确拟合的回归方程，存在很大的模型误差，所以实战中用处不广。</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6" name="Rectangle 2"/>
          <p:cNvSpPr>
            <a:spLocks noGrp="1"/>
          </p:cNvSpPr>
          <p:nvPr>
            <p:ph type="title" idx="4294967295"/>
          </p:nvPr>
        </p:nvSpPr>
        <p:spPr>
          <a:xfrm>
            <a:off x="250825" y="333375"/>
            <a:ext cx="8540750" cy="915988"/>
          </a:xfrm>
        </p:spPr>
        <p:txBody>
          <a:bodyPr/>
          <a:lstStyle/>
          <a:p>
            <a:r>
              <a:rPr lang="zh-CN" altLang="en-US" smtClean="0"/>
              <a:t>趋势追踪</a:t>
            </a:r>
          </a:p>
        </p:txBody>
      </p:sp>
      <p:sp>
        <p:nvSpPr>
          <p:cNvPr id="291847" name="Rectangle 3"/>
          <p:cNvSpPr>
            <a:spLocks noGrp="1"/>
          </p:cNvSpPr>
          <p:nvPr>
            <p:ph type="body" idx="4294967295"/>
          </p:nvPr>
        </p:nvSpPr>
        <p:spPr>
          <a:xfrm>
            <a:off x="323850" y="1268413"/>
            <a:ext cx="8540750" cy="2028825"/>
          </a:xfrm>
        </p:spPr>
        <p:txBody>
          <a:bodyPr/>
          <a:lstStyle/>
          <a:p>
            <a:pPr>
              <a:lnSpc>
                <a:spcPct val="90000"/>
              </a:lnSpc>
            </a:pPr>
            <a:r>
              <a:rPr lang="zh-CN" altLang="en-US" sz="2000" b="1" smtClean="0"/>
              <a:t>买点判断：</a:t>
            </a:r>
            <a:endParaRPr lang="zh-CN" altLang="en-US" sz="2000" smtClean="0"/>
          </a:p>
          <a:p>
            <a:pPr>
              <a:lnSpc>
                <a:spcPct val="90000"/>
              </a:lnSpc>
            </a:pPr>
            <a:r>
              <a:rPr lang="zh-CN" altLang="en-US" sz="2000" smtClean="0"/>
              <a:t>（</a:t>
            </a:r>
            <a:r>
              <a:rPr lang="en-US" altLang="zh-CN" sz="2000" smtClean="0"/>
              <a:t>1</a:t>
            </a:r>
            <a:r>
              <a:rPr lang="zh-CN" altLang="en-US" sz="2000" smtClean="0"/>
              <a:t>）如果当前低点比前一个低点要高，</a:t>
            </a:r>
            <a:r>
              <a:rPr lang="en-US" altLang="zh-CN" sz="2000" smtClean="0"/>
              <a:t/>
            </a:r>
            <a:br>
              <a:rPr lang="en-US" altLang="zh-CN" sz="2000" smtClean="0"/>
            </a:br>
            <a:r>
              <a:rPr lang="zh-CN" altLang="en-US" sz="2000" smtClean="0"/>
              <a:t>而且是卖出信号发出后第一次出现低点高于</a:t>
            </a:r>
            <a:r>
              <a:rPr lang="en-US" altLang="zh-CN" sz="2000" smtClean="0"/>
              <a:t/>
            </a:r>
            <a:br>
              <a:rPr lang="en-US" altLang="zh-CN" sz="2000" smtClean="0"/>
            </a:br>
            <a:r>
              <a:rPr lang="zh-CN" altLang="en-US" sz="2000" smtClean="0"/>
              <a:t>前低点。那么认为目前是一个买入点。</a:t>
            </a:r>
            <a:endParaRPr lang="en-US" altLang="zh-CN" sz="2000" smtClean="0"/>
          </a:p>
          <a:p>
            <a:pPr>
              <a:lnSpc>
                <a:spcPct val="90000"/>
              </a:lnSpc>
            </a:pPr>
            <a:r>
              <a:rPr lang="zh-CN" altLang="en-US" sz="2000" smtClean="0"/>
              <a:t>（</a:t>
            </a:r>
            <a:r>
              <a:rPr lang="en-US" altLang="zh-CN" sz="2000" smtClean="0"/>
              <a:t>2</a:t>
            </a:r>
            <a:r>
              <a:rPr lang="zh-CN" altLang="en-US" sz="2000" smtClean="0"/>
              <a:t>）如果当前高点比前一个高点要低，而且是买入</a:t>
            </a:r>
            <a:r>
              <a:rPr lang="en-US" altLang="zh-CN" sz="2000" smtClean="0"/>
              <a:t/>
            </a:r>
            <a:br>
              <a:rPr lang="en-US" altLang="zh-CN" sz="2000" smtClean="0"/>
            </a:br>
            <a:r>
              <a:rPr lang="zh-CN" altLang="en-US" sz="2000" smtClean="0"/>
              <a:t>信号发出后第一次出现高点低于前高点，那么认为目</a:t>
            </a:r>
            <a:r>
              <a:rPr lang="en-US" altLang="zh-CN" sz="2000" smtClean="0"/>
              <a:t/>
            </a:r>
            <a:br>
              <a:rPr lang="en-US" altLang="zh-CN" sz="2000" smtClean="0"/>
            </a:br>
            <a:r>
              <a:rPr lang="zh-CN" altLang="en-US" sz="2000" smtClean="0"/>
              <a:t>前是一个卖出点。</a:t>
            </a:r>
          </a:p>
        </p:txBody>
      </p:sp>
      <p:sp>
        <p:nvSpPr>
          <p:cNvPr id="291848" name="Rectangle 4"/>
          <p:cNvSpPr>
            <a:spLocks noChangeArrowheads="1"/>
          </p:cNvSpPr>
          <p:nvPr/>
        </p:nvSpPr>
        <p:spPr bwMode="auto">
          <a:xfrm>
            <a:off x="0" y="28384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91845" name="Object 5"/>
          <p:cNvGraphicFramePr>
            <a:graphicFrameLocks noChangeAspect="1"/>
          </p:cNvGraphicFramePr>
          <p:nvPr/>
        </p:nvGraphicFramePr>
        <p:xfrm>
          <a:off x="827088" y="3500438"/>
          <a:ext cx="7967662" cy="2592387"/>
        </p:xfrm>
        <a:graphic>
          <a:graphicData uri="http://schemas.openxmlformats.org/presentationml/2006/ole">
            <p:oleObj spid="_x0000_s291845" name="位图图像" r:id="rId3" imgW="6590476" imgH="2419048" progId="PBrush">
              <p:embed/>
            </p:oleObj>
          </a:graphicData>
        </a:graphic>
      </p:graphicFrame>
      <p:sp>
        <p:nvSpPr>
          <p:cNvPr id="291849" name="Rectangle 6"/>
          <p:cNvSpPr>
            <a:spLocks noChangeArrowheads="1"/>
          </p:cNvSpPr>
          <p:nvPr/>
        </p:nvSpPr>
        <p:spPr bwMode="auto">
          <a:xfrm>
            <a:off x="2916238" y="6165850"/>
            <a:ext cx="3697287" cy="368300"/>
          </a:xfrm>
          <a:prstGeom prst="rect">
            <a:avLst/>
          </a:prstGeom>
          <a:noFill/>
          <a:ln w="9525">
            <a:noFill/>
            <a:miter lim="800000"/>
            <a:headEnd/>
            <a:tailEnd/>
          </a:ln>
        </p:spPr>
        <p:txBody>
          <a:bodyPr wrap="none" anchor="ctr">
            <a:spAutoFit/>
          </a:bodyPr>
          <a:lstStyle/>
          <a:p>
            <a:pPr algn="ctr"/>
            <a:r>
              <a:rPr lang="zh-CN" altLang="en-US"/>
              <a:t>图  万科</a:t>
            </a:r>
            <a:r>
              <a:rPr lang="en-US" altLang="zh-CN"/>
              <a:t>A</a:t>
            </a:r>
            <a:r>
              <a:rPr lang="zh-CN" altLang="en-US"/>
              <a:t>在趋势追踪策略下的买点</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70" name="Rectangle 2"/>
          <p:cNvSpPr>
            <a:spLocks noGrp="1"/>
          </p:cNvSpPr>
          <p:nvPr>
            <p:ph type="title" idx="4294967295"/>
          </p:nvPr>
        </p:nvSpPr>
        <p:spPr>
          <a:xfrm>
            <a:off x="323850" y="549275"/>
            <a:ext cx="8540750" cy="915988"/>
          </a:xfrm>
        </p:spPr>
        <p:txBody>
          <a:bodyPr/>
          <a:lstStyle/>
          <a:p>
            <a:r>
              <a:rPr lang="zh-CN" altLang="en-US" smtClean="0"/>
              <a:t>趋势追踪</a:t>
            </a:r>
          </a:p>
        </p:txBody>
      </p:sp>
      <p:sp>
        <p:nvSpPr>
          <p:cNvPr id="292871" name="Rectangle 3"/>
          <p:cNvSpPr>
            <a:spLocks noGrp="1"/>
          </p:cNvSpPr>
          <p:nvPr>
            <p:ph type="body" idx="4294967295"/>
          </p:nvPr>
        </p:nvSpPr>
        <p:spPr>
          <a:xfrm>
            <a:off x="323850" y="1484313"/>
            <a:ext cx="8540750" cy="1452562"/>
          </a:xfrm>
        </p:spPr>
        <p:txBody>
          <a:bodyPr/>
          <a:lstStyle/>
          <a:p>
            <a:pPr>
              <a:lnSpc>
                <a:spcPct val="90000"/>
              </a:lnSpc>
            </a:pPr>
            <a:r>
              <a:rPr lang="zh-CN" altLang="en-US" sz="2400" b="1" smtClean="0"/>
              <a:t>卖点判断</a:t>
            </a:r>
            <a:r>
              <a:rPr lang="zh-CN" altLang="en-US" sz="2400" smtClean="0"/>
              <a:t>：</a:t>
            </a:r>
            <a:endParaRPr lang="en-US" altLang="zh-CN" sz="2400" smtClean="0"/>
          </a:p>
          <a:p>
            <a:pPr>
              <a:lnSpc>
                <a:spcPct val="90000"/>
              </a:lnSpc>
            </a:pPr>
            <a:r>
              <a:rPr lang="zh-CN" altLang="en-US" sz="2400" smtClean="0"/>
              <a:t>（</a:t>
            </a:r>
            <a:r>
              <a:rPr lang="en-US" altLang="zh-CN" sz="2400" smtClean="0"/>
              <a:t>1</a:t>
            </a:r>
            <a:r>
              <a:rPr lang="zh-CN" altLang="en-US" sz="2400" smtClean="0"/>
              <a:t>）如果经历一段上升后，出现当前高</a:t>
            </a:r>
            <a:r>
              <a:rPr lang="en-US" altLang="zh-CN" sz="2400" smtClean="0"/>
              <a:t/>
            </a:r>
            <a:br>
              <a:rPr lang="en-US" altLang="zh-CN" sz="2400" smtClean="0"/>
            </a:br>
            <a:r>
              <a:rPr lang="zh-CN" altLang="en-US" sz="2400" smtClean="0"/>
              <a:t>点比前一个高点低，那么当前高点为卖出点 </a:t>
            </a:r>
          </a:p>
        </p:txBody>
      </p:sp>
      <p:sp>
        <p:nvSpPr>
          <p:cNvPr id="292872" name="Rectangle 4"/>
          <p:cNvSpPr>
            <a:spLocks noChangeArrowheads="1"/>
          </p:cNvSpPr>
          <p:nvPr/>
        </p:nvSpPr>
        <p:spPr bwMode="auto">
          <a:xfrm>
            <a:off x="0" y="263842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92869" name="Object 5"/>
          <p:cNvGraphicFramePr>
            <a:graphicFrameLocks noChangeAspect="1"/>
          </p:cNvGraphicFramePr>
          <p:nvPr/>
        </p:nvGraphicFramePr>
        <p:xfrm>
          <a:off x="755650" y="3068638"/>
          <a:ext cx="7488238" cy="2987675"/>
        </p:xfrm>
        <a:graphic>
          <a:graphicData uri="http://schemas.openxmlformats.org/presentationml/2006/ole">
            <p:oleObj spid="_x0000_s292869" name="位图图像" r:id="rId3" imgW="6477904" imgH="2591162" progId="PBrush">
              <p:embed/>
            </p:oleObj>
          </a:graphicData>
        </a:graphic>
      </p:graphicFrame>
      <p:sp>
        <p:nvSpPr>
          <p:cNvPr id="292873" name="Rectangle 6"/>
          <p:cNvSpPr>
            <a:spLocks noChangeArrowheads="1"/>
          </p:cNvSpPr>
          <p:nvPr/>
        </p:nvSpPr>
        <p:spPr bwMode="auto">
          <a:xfrm>
            <a:off x="2411413" y="6237288"/>
            <a:ext cx="4968875" cy="366712"/>
          </a:xfrm>
          <a:prstGeom prst="rect">
            <a:avLst/>
          </a:prstGeom>
          <a:noFill/>
          <a:ln w="9525">
            <a:noFill/>
            <a:miter lim="800000"/>
            <a:headEnd/>
            <a:tailEnd/>
          </a:ln>
        </p:spPr>
        <p:txBody>
          <a:bodyPr anchor="ctr">
            <a:spAutoFit/>
          </a:bodyPr>
          <a:lstStyle/>
          <a:p>
            <a:r>
              <a:rPr lang="zh-CN" altLang="en-US"/>
              <a:t>图  万科</a:t>
            </a:r>
            <a:r>
              <a:rPr lang="en-US" altLang="zh-CN"/>
              <a:t>A</a:t>
            </a:r>
            <a:r>
              <a:rPr lang="zh-CN" altLang="en-US"/>
              <a:t>在趋势追踪策略下的卖点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7" name="Rectangle 2"/>
          <p:cNvSpPr>
            <a:spLocks noGrp="1"/>
          </p:cNvSpPr>
          <p:nvPr>
            <p:ph type="title" idx="4294967295"/>
          </p:nvPr>
        </p:nvSpPr>
        <p:spPr>
          <a:xfrm>
            <a:off x="323850" y="404813"/>
            <a:ext cx="8540750" cy="658812"/>
          </a:xfrm>
        </p:spPr>
        <p:txBody>
          <a:bodyPr/>
          <a:lstStyle/>
          <a:p>
            <a:r>
              <a:rPr lang="zh-CN" altLang="en-US" sz="4000" smtClean="0"/>
              <a:t>趋势追踪</a:t>
            </a:r>
          </a:p>
        </p:txBody>
      </p:sp>
      <p:sp>
        <p:nvSpPr>
          <p:cNvPr id="592898" name="Rectangle 3"/>
          <p:cNvSpPr>
            <a:spLocks noGrp="1"/>
          </p:cNvSpPr>
          <p:nvPr>
            <p:ph type="body" idx="4294967295"/>
          </p:nvPr>
        </p:nvSpPr>
        <p:spPr>
          <a:xfrm>
            <a:off x="323850" y="1557338"/>
            <a:ext cx="8540750" cy="4679950"/>
          </a:xfrm>
        </p:spPr>
        <p:txBody>
          <a:bodyPr/>
          <a:lstStyle/>
          <a:p>
            <a:pPr>
              <a:lnSpc>
                <a:spcPct val="80000"/>
              </a:lnSpc>
            </a:pPr>
            <a:r>
              <a:rPr lang="zh-CN" altLang="en-US" sz="2800" b="1" smtClean="0"/>
              <a:t>漂移项：</a:t>
            </a:r>
            <a:endParaRPr lang="en-US" altLang="zh-CN" sz="2800" b="1" smtClean="0"/>
          </a:p>
          <a:p>
            <a:pPr>
              <a:lnSpc>
                <a:spcPct val="80000"/>
              </a:lnSpc>
            </a:pPr>
            <a:endParaRPr lang="en-US" altLang="zh-CN" sz="2800" b="1" smtClean="0"/>
          </a:p>
          <a:p>
            <a:r>
              <a:rPr lang="zh-CN" altLang="en-US" sz="2800" smtClean="0"/>
              <a:t>（</a:t>
            </a:r>
            <a:r>
              <a:rPr lang="en-US" altLang="zh-CN" sz="2800" smtClean="0"/>
              <a:t>1</a:t>
            </a:r>
            <a:r>
              <a:rPr lang="zh-CN" altLang="en-US" sz="2800" smtClean="0"/>
              <a:t>）如果当前低点高于前一个低点再加一个附加</a:t>
            </a:r>
            <a:r>
              <a:rPr lang="en-US" altLang="zh-CN" sz="2800" smtClean="0"/>
              <a:t/>
            </a:r>
            <a:br>
              <a:rPr lang="en-US" altLang="zh-CN" sz="2800" smtClean="0"/>
            </a:br>
            <a:r>
              <a:rPr lang="zh-CN" altLang="en-US" sz="2800" smtClean="0"/>
              <a:t>的漂移项</a:t>
            </a:r>
            <a:r>
              <a:rPr lang="en-US" altLang="zh-CN" sz="2800" smtClean="0"/>
              <a:t>drift</a:t>
            </a:r>
            <a:r>
              <a:rPr lang="zh-CN" altLang="en-US" sz="2800" smtClean="0"/>
              <a:t>，则认为当前是一个买入点；</a:t>
            </a:r>
            <a:endParaRPr lang="en-US" altLang="zh-CN" sz="2800" smtClean="0"/>
          </a:p>
          <a:p>
            <a:r>
              <a:rPr lang="zh-CN" altLang="en-US" sz="2800" smtClean="0"/>
              <a:t>（</a:t>
            </a:r>
            <a:r>
              <a:rPr lang="en-US" altLang="zh-CN" sz="2800" smtClean="0"/>
              <a:t>2</a:t>
            </a:r>
            <a:r>
              <a:rPr lang="zh-CN" altLang="en-US" sz="2800" smtClean="0"/>
              <a:t>）如果当前高点低于前一个高点再加一个附加</a:t>
            </a:r>
            <a:r>
              <a:rPr lang="en-US" altLang="zh-CN" sz="2800" smtClean="0"/>
              <a:t/>
            </a:r>
            <a:br>
              <a:rPr lang="en-US" altLang="zh-CN" sz="2800" smtClean="0"/>
            </a:br>
            <a:r>
              <a:rPr lang="zh-CN" altLang="en-US" sz="2800" smtClean="0"/>
              <a:t>的漂移项</a:t>
            </a:r>
            <a:r>
              <a:rPr lang="en-US" altLang="zh-CN" sz="2800" smtClean="0"/>
              <a:t>drift</a:t>
            </a:r>
            <a:r>
              <a:rPr lang="zh-CN" altLang="en-US" sz="2800" smtClean="0"/>
              <a:t>，则认为当前高点是一个卖出点。</a:t>
            </a:r>
          </a:p>
          <a:p>
            <a:r>
              <a:rPr lang="zh-CN" altLang="en-US" sz="2800" smtClean="0"/>
              <a:t>（</a:t>
            </a:r>
            <a:r>
              <a:rPr lang="en-US" altLang="zh-CN" sz="2800" smtClean="0"/>
              <a:t>3</a:t>
            </a:r>
            <a:r>
              <a:rPr lang="zh-CN" altLang="en-US" sz="2800" smtClean="0"/>
              <a:t>）这个</a:t>
            </a:r>
            <a:r>
              <a:rPr lang="en-US" altLang="zh-CN" sz="2800" smtClean="0"/>
              <a:t>drift</a:t>
            </a:r>
            <a:r>
              <a:rPr lang="zh-CN" altLang="en-US" sz="2800" smtClean="0"/>
              <a:t>是一个时间的函数，比如和时间成正比，</a:t>
            </a:r>
            <a:r>
              <a:rPr lang="en-US" altLang="zh-CN" sz="2800" smtClean="0"/>
              <a:t>drift=time*</a:t>
            </a:r>
            <a:r>
              <a:rPr lang="en-US" altLang="zh-CN" sz="2800" i="1" smtClean="0"/>
              <a:t>K</a:t>
            </a:r>
            <a:r>
              <a:rPr lang="zh-CN" altLang="en-US" sz="2800" smtClean="0"/>
              <a:t>（</a:t>
            </a:r>
            <a:r>
              <a:rPr lang="en-US" altLang="zh-CN" sz="2800" i="1" smtClean="0"/>
              <a:t>K</a:t>
            </a:r>
            <a:r>
              <a:rPr lang="zh-CN" altLang="en-US" sz="2800" smtClean="0"/>
              <a:t>是模型参数，是用高频数据估计出来的）。</a:t>
            </a:r>
            <a:r>
              <a:rPr lang="en-US" altLang="zh-CN" sz="2800" smtClean="0"/>
              <a:t/>
            </a:r>
            <a:br>
              <a:rPr lang="en-US" altLang="zh-CN" sz="2800" smtClean="0"/>
            </a:br>
            <a:r>
              <a:rPr lang="zh-CN" altLang="en-US" sz="2800" smtClean="0"/>
              <a:t>（</a:t>
            </a:r>
            <a:r>
              <a:rPr lang="en-US" altLang="zh-CN" sz="2800" smtClean="0"/>
              <a:t>4</a:t>
            </a:r>
            <a:r>
              <a:rPr lang="zh-CN" altLang="en-US" sz="2800" smtClean="0"/>
              <a:t>）当然</a:t>
            </a:r>
            <a:r>
              <a:rPr lang="en-US" altLang="zh-CN" sz="2800" smtClean="0"/>
              <a:t>drift</a:t>
            </a:r>
            <a:r>
              <a:rPr lang="zh-CN" altLang="en-US" sz="2800" smtClean="0"/>
              <a:t>也可以是时间</a:t>
            </a:r>
            <a:r>
              <a:rPr lang="en-US" altLang="zh-CN" sz="2800" smtClean="0"/>
              <a:t>time</a:t>
            </a:r>
            <a:r>
              <a:rPr lang="zh-CN" altLang="en-US" sz="2800" smtClean="0"/>
              <a:t>的其他函数。</a:t>
            </a:r>
          </a:p>
        </p:txBody>
      </p:sp>
      <p:sp>
        <p:nvSpPr>
          <p:cNvPr id="592899" name="Rectangle 4"/>
          <p:cNvSpPr>
            <a:spLocks noChangeArrowheads="1"/>
          </p:cNvSpPr>
          <p:nvPr/>
        </p:nvSpPr>
        <p:spPr bwMode="auto">
          <a:xfrm>
            <a:off x="0" y="2843213"/>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1" name="标题 1"/>
          <p:cNvSpPr>
            <a:spLocks noGrp="1"/>
          </p:cNvSpPr>
          <p:nvPr>
            <p:ph type="title"/>
          </p:nvPr>
        </p:nvSpPr>
        <p:spPr/>
        <p:txBody>
          <a:bodyPr/>
          <a:lstStyle/>
          <a:p>
            <a:r>
              <a:rPr lang="zh-CN" altLang="en-US" smtClean="0"/>
              <a:t>趋势追踪</a:t>
            </a:r>
          </a:p>
        </p:txBody>
      </p:sp>
      <p:sp>
        <p:nvSpPr>
          <p:cNvPr id="593922" name="内容占位符 2"/>
          <p:cNvSpPr>
            <a:spLocks noGrp="1"/>
          </p:cNvSpPr>
          <p:nvPr>
            <p:ph idx="1"/>
          </p:nvPr>
        </p:nvSpPr>
        <p:spPr>
          <a:xfrm>
            <a:off x="609600" y="1484313"/>
            <a:ext cx="8153400" cy="4614862"/>
          </a:xfrm>
        </p:spPr>
        <p:txBody>
          <a:bodyPr/>
          <a:lstStyle/>
          <a:p>
            <a:r>
              <a:rPr lang="zh-CN" altLang="en-US" smtClean="0"/>
              <a:t>如图所示，红线表示高点加漂移</a:t>
            </a:r>
            <a:r>
              <a:rPr lang="en-US" altLang="zh-CN" smtClean="0"/>
              <a:t/>
            </a:r>
            <a:br>
              <a:rPr lang="en-US" altLang="zh-CN" smtClean="0"/>
            </a:br>
            <a:r>
              <a:rPr lang="zh-CN" altLang="en-US" smtClean="0"/>
              <a:t>项的画线。</a:t>
            </a:r>
            <a:r>
              <a:rPr lang="en-US" altLang="zh-CN" i="1" smtClean="0"/>
              <a:t>W</a:t>
            </a:r>
            <a:r>
              <a:rPr lang="zh-CN" altLang="en-US" smtClean="0"/>
              <a:t>线当前高点处高于前低点，但是低于前高点</a:t>
            </a:r>
            <a:r>
              <a:rPr lang="en-US" altLang="zh-CN" smtClean="0"/>
              <a:t>+</a:t>
            </a:r>
            <a:r>
              <a:rPr lang="zh-CN" altLang="en-US" smtClean="0"/>
              <a:t>漂移项的画线（即红线），就认为当前高点处就是一个卖出点。</a:t>
            </a:r>
          </a:p>
          <a:p>
            <a:endParaRPr lang="zh-CN" altLang="en-US" smtClean="0"/>
          </a:p>
        </p:txBody>
      </p:sp>
      <p:pic>
        <p:nvPicPr>
          <p:cNvPr id="593923" name="Picture 3"/>
          <p:cNvPicPr>
            <a:picLocks noChangeAspect="1" noChangeArrowheads="1"/>
          </p:cNvPicPr>
          <p:nvPr/>
        </p:nvPicPr>
        <p:blipFill>
          <a:blip r:embed="rId2"/>
          <a:srcRect/>
          <a:stretch>
            <a:fillRect/>
          </a:stretch>
        </p:blipFill>
        <p:spPr bwMode="auto">
          <a:xfrm>
            <a:off x="1042988" y="3716338"/>
            <a:ext cx="7058025" cy="2390775"/>
          </a:xfrm>
          <a:prstGeom prst="rect">
            <a:avLst/>
          </a:prstGeom>
          <a:noFill/>
          <a:ln w="9525">
            <a:noFill/>
            <a:miter lim="800000"/>
            <a:headEnd/>
            <a:tailEnd/>
          </a:ln>
        </p:spPr>
      </p:pic>
      <p:sp>
        <p:nvSpPr>
          <p:cNvPr id="593924" name="Rectangle 6"/>
          <p:cNvSpPr>
            <a:spLocks noChangeArrowheads="1"/>
          </p:cNvSpPr>
          <p:nvPr/>
        </p:nvSpPr>
        <p:spPr bwMode="auto">
          <a:xfrm>
            <a:off x="2916238" y="6165850"/>
            <a:ext cx="3171825" cy="368300"/>
          </a:xfrm>
          <a:prstGeom prst="rect">
            <a:avLst/>
          </a:prstGeom>
          <a:noFill/>
          <a:ln w="9525">
            <a:noFill/>
            <a:miter lim="800000"/>
            <a:headEnd/>
            <a:tailEnd/>
          </a:ln>
        </p:spPr>
        <p:txBody>
          <a:bodyPr wrap="none" anchor="ctr">
            <a:spAutoFit/>
          </a:bodyPr>
          <a:lstStyle/>
          <a:p>
            <a:pPr algn="ctr"/>
            <a:r>
              <a:rPr lang="zh-CN" altLang="en-US"/>
              <a:t>图 带漂移项的万科</a:t>
            </a:r>
            <a:r>
              <a:rPr lang="en-US" altLang="zh-CN"/>
              <a:t>A</a:t>
            </a:r>
            <a:r>
              <a:rPr lang="zh-CN" altLang="en-US"/>
              <a:t>的买卖点</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5" name="Rectangle 2"/>
          <p:cNvSpPr>
            <a:spLocks noGrp="1"/>
          </p:cNvSpPr>
          <p:nvPr>
            <p:ph type="title" idx="4294967295"/>
          </p:nvPr>
        </p:nvSpPr>
        <p:spPr>
          <a:xfrm>
            <a:off x="323850" y="476250"/>
            <a:ext cx="8540750" cy="771525"/>
          </a:xfrm>
        </p:spPr>
        <p:txBody>
          <a:bodyPr/>
          <a:lstStyle/>
          <a:p>
            <a:r>
              <a:rPr lang="zh-CN" altLang="en-US" smtClean="0"/>
              <a:t>趋势追踪</a:t>
            </a:r>
          </a:p>
        </p:txBody>
      </p:sp>
      <p:sp>
        <p:nvSpPr>
          <p:cNvPr id="594946" name="Rectangle 3"/>
          <p:cNvSpPr>
            <a:spLocks noGrp="1"/>
          </p:cNvSpPr>
          <p:nvPr>
            <p:ph type="body" idx="4294967295"/>
          </p:nvPr>
        </p:nvSpPr>
        <p:spPr>
          <a:xfrm>
            <a:off x="323850" y="1341438"/>
            <a:ext cx="8540750" cy="1727200"/>
          </a:xfrm>
        </p:spPr>
        <p:txBody>
          <a:bodyPr/>
          <a:lstStyle/>
          <a:p>
            <a:pPr>
              <a:lnSpc>
                <a:spcPct val="80000"/>
              </a:lnSpc>
            </a:pPr>
            <a:r>
              <a:rPr lang="zh-CN" altLang="en-US" sz="1800" b="1" smtClean="0"/>
              <a:t>大波段保护</a:t>
            </a:r>
            <a:endParaRPr lang="en-US" altLang="zh-CN" sz="1800" b="1" smtClean="0"/>
          </a:p>
          <a:p>
            <a:pPr>
              <a:lnSpc>
                <a:spcPct val="80000"/>
              </a:lnSpc>
            </a:pPr>
            <a:r>
              <a:rPr lang="zh-CN" altLang="en-US" sz="1800" smtClean="0"/>
              <a:t>（</a:t>
            </a:r>
            <a:r>
              <a:rPr lang="en-US" altLang="zh-CN" sz="1800" smtClean="0"/>
              <a:t>1</a:t>
            </a:r>
            <a:r>
              <a:rPr lang="zh-CN" altLang="en-US" sz="1800" smtClean="0"/>
              <a:t>）当股价从最低点</a:t>
            </a:r>
            <a:r>
              <a:rPr lang="en-US" altLang="zh-CN" sz="1800" i="1" smtClean="0"/>
              <a:t>B</a:t>
            </a:r>
            <a:r>
              <a:rPr lang="zh-CN" altLang="en-US" sz="1800" smtClean="0"/>
              <a:t>上涨，从低点延伸出来的</a:t>
            </a:r>
            <a:r>
              <a:rPr lang="en-US" altLang="zh-CN" sz="1800" smtClean="0"/>
              <a:t/>
            </a:r>
            <a:br>
              <a:rPr lang="en-US" altLang="zh-CN" sz="1800" smtClean="0"/>
            </a:br>
            <a:r>
              <a:rPr lang="zh-CN" altLang="en-US" sz="1800" smtClean="0"/>
              <a:t>带斜率的延伸线（红线）为止损线，</a:t>
            </a:r>
            <a:endParaRPr lang="en-US" altLang="zh-CN" sz="1800" smtClean="0"/>
          </a:p>
          <a:p>
            <a:pPr>
              <a:lnSpc>
                <a:spcPct val="80000"/>
              </a:lnSpc>
            </a:pPr>
            <a:r>
              <a:rPr lang="zh-CN" altLang="en-US" sz="1800" smtClean="0"/>
              <a:t>（</a:t>
            </a:r>
            <a:r>
              <a:rPr lang="en-US" altLang="zh-CN" sz="1800" smtClean="0"/>
              <a:t>2</a:t>
            </a:r>
            <a:r>
              <a:rPr lang="zh-CN" altLang="en-US" sz="1800" smtClean="0"/>
              <a:t>）如果股价上涨速度比止损线上升要快，那么</a:t>
            </a:r>
            <a:r>
              <a:rPr lang="en-US" altLang="zh-CN" sz="1800" smtClean="0"/>
              <a:t/>
            </a:r>
            <a:br>
              <a:rPr lang="en-US" altLang="zh-CN" sz="1800" smtClean="0"/>
            </a:br>
            <a:r>
              <a:rPr lang="zh-CN" altLang="en-US" sz="1800" smtClean="0"/>
              <a:t>我们设置大波段保护机制，即到</a:t>
            </a:r>
            <a:r>
              <a:rPr lang="en-US" altLang="zh-CN" sz="1800" i="1" smtClean="0"/>
              <a:t>A</a:t>
            </a:r>
            <a:r>
              <a:rPr lang="zh-CN" altLang="en-US" sz="1800" smtClean="0"/>
              <a:t>点，经历了一个较</a:t>
            </a:r>
            <a:r>
              <a:rPr lang="en-US" altLang="zh-CN" sz="1800" smtClean="0"/>
              <a:t/>
            </a:r>
            <a:br>
              <a:rPr lang="en-US" altLang="zh-CN" sz="1800" smtClean="0"/>
            </a:br>
            <a:r>
              <a:rPr lang="zh-CN" altLang="en-US" sz="1800" smtClean="0"/>
              <a:t>大涨幅的上涨并超过了某个阈值，此时止损线延伸到了</a:t>
            </a:r>
            <a:r>
              <a:rPr lang="en-US" altLang="zh-CN" sz="1800" i="1" smtClean="0"/>
              <a:t>C</a:t>
            </a:r>
            <a:r>
              <a:rPr lang="zh-CN" altLang="en-US" sz="1800" smtClean="0"/>
              <a:t>点处，</a:t>
            </a:r>
            <a:endParaRPr lang="en-US" altLang="zh-CN" sz="1800" smtClean="0"/>
          </a:p>
          <a:p>
            <a:pPr>
              <a:lnSpc>
                <a:spcPct val="80000"/>
              </a:lnSpc>
            </a:pPr>
            <a:r>
              <a:rPr lang="zh-CN" altLang="en-US" sz="1800" smtClean="0"/>
              <a:t>（</a:t>
            </a:r>
            <a:r>
              <a:rPr lang="en-US" altLang="zh-CN" sz="1800" smtClean="0"/>
              <a:t>3</a:t>
            </a:r>
            <a:r>
              <a:rPr lang="zh-CN" altLang="en-US" sz="1800" smtClean="0"/>
              <a:t>）把止损线（红线）从</a:t>
            </a:r>
            <a:r>
              <a:rPr lang="en-US" altLang="zh-CN" sz="1800" i="1" smtClean="0"/>
              <a:t>C</a:t>
            </a:r>
            <a:r>
              <a:rPr lang="zh-CN" altLang="en-US" sz="1800" smtClean="0"/>
              <a:t>点处上移到高点的位置。若股价突</a:t>
            </a:r>
            <a:r>
              <a:rPr lang="en-US" altLang="zh-CN" sz="1800" smtClean="0"/>
              <a:t/>
            </a:r>
            <a:br>
              <a:rPr lang="en-US" altLang="zh-CN" sz="1800" smtClean="0"/>
            </a:br>
            <a:r>
              <a:rPr lang="zh-CN" altLang="en-US" sz="1800" smtClean="0"/>
              <a:t>破止损线（红线）则卖出。</a:t>
            </a:r>
          </a:p>
        </p:txBody>
      </p:sp>
      <p:pic>
        <p:nvPicPr>
          <p:cNvPr id="594947" name="Picture 4" descr="2-25"/>
          <p:cNvPicPr>
            <a:picLocks noChangeAspect="1" noChangeArrowheads="1"/>
          </p:cNvPicPr>
          <p:nvPr/>
        </p:nvPicPr>
        <p:blipFill>
          <a:blip r:embed="rId2"/>
          <a:srcRect/>
          <a:stretch>
            <a:fillRect/>
          </a:stretch>
        </p:blipFill>
        <p:spPr bwMode="auto">
          <a:xfrm>
            <a:off x="900113" y="3357563"/>
            <a:ext cx="7273925" cy="2822575"/>
          </a:xfrm>
          <a:prstGeom prst="rect">
            <a:avLst/>
          </a:prstGeom>
          <a:noFill/>
          <a:ln w="9525">
            <a:noFill/>
            <a:miter lim="800000"/>
            <a:headEnd/>
            <a:tailEnd/>
          </a:ln>
        </p:spPr>
      </p:pic>
      <p:sp>
        <p:nvSpPr>
          <p:cNvPr id="594948" name="Rectangle 5"/>
          <p:cNvSpPr>
            <a:spLocks noChangeArrowheads="1"/>
          </p:cNvSpPr>
          <p:nvPr/>
        </p:nvSpPr>
        <p:spPr bwMode="auto">
          <a:xfrm>
            <a:off x="2278063" y="6091238"/>
            <a:ext cx="4633912" cy="369887"/>
          </a:xfrm>
          <a:prstGeom prst="rect">
            <a:avLst/>
          </a:prstGeom>
          <a:noFill/>
          <a:ln w="9525">
            <a:noFill/>
            <a:miter lim="800000"/>
            <a:headEnd/>
            <a:tailEnd/>
          </a:ln>
        </p:spPr>
        <p:txBody>
          <a:bodyPr wrap="none" anchor="ctr">
            <a:spAutoFit/>
          </a:bodyPr>
          <a:lstStyle/>
          <a:p>
            <a:pPr algn="ctr"/>
            <a:r>
              <a:rPr lang="zh-CN" altLang="en-US"/>
              <a:t>图 趋势追踪策略中大波段保护机制的买卖点</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69" name="Rectangle 2"/>
          <p:cNvSpPr>
            <a:spLocks noGrp="1"/>
          </p:cNvSpPr>
          <p:nvPr>
            <p:ph type="title" idx="4294967295"/>
          </p:nvPr>
        </p:nvSpPr>
        <p:spPr>
          <a:xfrm>
            <a:off x="323850" y="404813"/>
            <a:ext cx="8540750" cy="771525"/>
          </a:xfrm>
        </p:spPr>
        <p:txBody>
          <a:bodyPr/>
          <a:lstStyle/>
          <a:p>
            <a:r>
              <a:rPr lang="zh-CN" altLang="en-US" smtClean="0"/>
              <a:t>趋势追踪</a:t>
            </a:r>
          </a:p>
        </p:txBody>
      </p:sp>
      <p:sp>
        <p:nvSpPr>
          <p:cNvPr id="595970" name="Rectangle 3"/>
          <p:cNvSpPr>
            <a:spLocks noGrp="1"/>
          </p:cNvSpPr>
          <p:nvPr>
            <p:ph type="body" idx="4294967295"/>
          </p:nvPr>
        </p:nvSpPr>
        <p:spPr>
          <a:xfrm>
            <a:off x="323850" y="1196975"/>
            <a:ext cx="8540750" cy="2303463"/>
          </a:xfrm>
        </p:spPr>
        <p:txBody>
          <a:bodyPr/>
          <a:lstStyle/>
          <a:p>
            <a:pPr>
              <a:lnSpc>
                <a:spcPct val="80000"/>
              </a:lnSpc>
            </a:pPr>
            <a:r>
              <a:rPr lang="zh-CN" altLang="en-US" sz="2000" b="1" smtClean="0"/>
              <a:t>长均线保护</a:t>
            </a:r>
            <a:endParaRPr lang="en-US" altLang="zh-CN" sz="2000" b="1" smtClean="0"/>
          </a:p>
          <a:p>
            <a:pPr>
              <a:lnSpc>
                <a:spcPct val="80000"/>
              </a:lnSpc>
            </a:pPr>
            <a:r>
              <a:rPr lang="zh-CN" altLang="en-US" sz="2000" smtClean="0"/>
              <a:t>（</a:t>
            </a:r>
            <a:r>
              <a:rPr lang="en-US" altLang="zh-CN" sz="2000" smtClean="0"/>
              <a:t>1</a:t>
            </a:r>
            <a:r>
              <a:rPr lang="zh-CN" altLang="en-US" sz="2000" smtClean="0"/>
              <a:t>）当股价处于明显的下降通道中，且股价表现</a:t>
            </a:r>
            <a:r>
              <a:rPr lang="en-US" altLang="zh-CN" sz="2000" smtClean="0"/>
              <a:t/>
            </a:r>
            <a:br>
              <a:rPr lang="en-US" altLang="zh-CN" sz="2000" smtClean="0"/>
            </a:br>
            <a:r>
              <a:rPr lang="zh-CN" altLang="en-US" sz="2000" smtClean="0"/>
              <a:t>非常弱势时，是不应该贸然买进的，而需要增设</a:t>
            </a:r>
            <a:r>
              <a:rPr lang="en-US" altLang="zh-CN" sz="2000" smtClean="0"/>
              <a:t/>
            </a:r>
            <a:br>
              <a:rPr lang="en-US" altLang="zh-CN" sz="2000" smtClean="0"/>
            </a:br>
            <a:r>
              <a:rPr lang="zh-CN" altLang="en-US" sz="2000" smtClean="0"/>
              <a:t>长均线的保护机制。</a:t>
            </a:r>
            <a:endParaRPr lang="en-US" altLang="zh-CN" sz="2000" smtClean="0"/>
          </a:p>
          <a:p>
            <a:pPr>
              <a:lnSpc>
                <a:spcPct val="80000"/>
              </a:lnSpc>
            </a:pPr>
            <a:r>
              <a:rPr lang="zh-CN" altLang="en-US" sz="2000" smtClean="0"/>
              <a:t>（</a:t>
            </a:r>
            <a:r>
              <a:rPr lang="en-US" altLang="zh-CN" sz="2000" smtClean="0"/>
              <a:t>2</a:t>
            </a:r>
            <a:r>
              <a:rPr lang="zh-CN" altLang="en-US" sz="2000" smtClean="0"/>
              <a:t>）当股价位于</a:t>
            </a:r>
            <a:r>
              <a:rPr lang="en-US" altLang="zh-CN" sz="2000" i="1" smtClean="0"/>
              <a:t>E</a:t>
            </a:r>
            <a:r>
              <a:rPr lang="zh-CN" altLang="en-US" sz="2000" smtClean="0"/>
              <a:t>日均线之下时，即使其他买入条</a:t>
            </a:r>
            <a:r>
              <a:rPr lang="en-US" altLang="zh-CN" sz="2000" smtClean="0"/>
              <a:t/>
            </a:r>
            <a:br>
              <a:rPr lang="en-US" altLang="zh-CN" sz="2000" smtClean="0"/>
            </a:br>
            <a:r>
              <a:rPr lang="zh-CN" altLang="en-US" sz="2000" smtClean="0"/>
              <a:t>件成立也不发出入信号。如图所示，在</a:t>
            </a:r>
            <a:r>
              <a:rPr lang="en-US" altLang="zh-CN" sz="2000" i="1" smtClean="0"/>
              <a:t>B</a:t>
            </a:r>
            <a:r>
              <a:rPr lang="zh-CN" altLang="en-US" sz="2000" smtClean="0"/>
              <a:t>点以前，股</a:t>
            </a:r>
            <a:r>
              <a:rPr lang="en-US" altLang="zh-CN" sz="2000" smtClean="0"/>
              <a:t/>
            </a:r>
            <a:br>
              <a:rPr lang="en-US" altLang="zh-CN" sz="2000" smtClean="0"/>
            </a:br>
            <a:r>
              <a:rPr lang="zh-CN" altLang="en-US" sz="2000" smtClean="0"/>
              <a:t>价一直处于</a:t>
            </a:r>
            <a:r>
              <a:rPr lang="en-US" altLang="zh-CN" sz="2000" i="1" smtClean="0"/>
              <a:t>E</a:t>
            </a:r>
            <a:r>
              <a:rPr lang="zh-CN" altLang="en-US" sz="2000" smtClean="0"/>
              <a:t>日长均线（</a:t>
            </a:r>
            <a:r>
              <a:rPr lang="en-US" altLang="zh-CN" sz="2000" i="1" smtClean="0"/>
              <a:t>E</a:t>
            </a:r>
            <a:r>
              <a:rPr lang="zh-CN" altLang="en-US" sz="2000" smtClean="0"/>
              <a:t>为模型参数）之下，这时发</a:t>
            </a:r>
            <a:r>
              <a:rPr lang="en-US" altLang="zh-CN" sz="2000" smtClean="0"/>
              <a:t/>
            </a:r>
            <a:br>
              <a:rPr lang="en-US" altLang="zh-CN" sz="2000" smtClean="0"/>
            </a:br>
            <a:r>
              <a:rPr lang="zh-CN" altLang="en-US" sz="2000" smtClean="0"/>
              <a:t>出的买卖信号可以忽略。一直等到</a:t>
            </a:r>
            <a:r>
              <a:rPr lang="en-US" altLang="zh-CN" sz="2000" i="1" smtClean="0"/>
              <a:t>B</a:t>
            </a:r>
            <a:r>
              <a:rPr lang="zh-CN" altLang="en-US" sz="2000" smtClean="0"/>
              <a:t>点突破才发出买入信号。</a:t>
            </a:r>
          </a:p>
        </p:txBody>
      </p:sp>
      <p:pic>
        <p:nvPicPr>
          <p:cNvPr id="595971" name="Picture 4" descr="未标题-1"/>
          <p:cNvPicPr>
            <a:picLocks noChangeAspect="1" noChangeArrowheads="1"/>
          </p:cNvPicPr>
          <p:nvPr/>
        </p:nvPicPr>
        <p:blipFill>
          <a:blip r:embed="rId2"/>
          <a:srcRect/>
          <a:stretch>
            <a:fillRect/>
          </a:stretch>
        </p:blipFill>
        <p:spPr bwMode="auto">
          <a:xfrm>
            <a:off x="755650" y="3860800"/>
            <a:ext cx="7561263" cy="2389188"/>
          </a:xfrm>
          <a:prstGeom prst="rect">
            <a:avLst/>
          </a:prstGeom>
          <a:noFill/>
          <a:ln w="9525">
            <a:noFill/>
            <a:miter lim="800000"/>
            <a:headEnd/>
            <a:tailEnd/>
          </a:ln>
        </p:spPr>
      </p:pic>
      <p:sp>
        <p:nvSpPr>
          <p:cNvPr id="595972" name="Rectangle 5"/>
          <p:cNvSpPr>
            <a:spLocks noChangeArrowheads="1"/>
          </p:cNvSpPr>
          <p:nvPr/>
        </p:nvSpPr>
        <p:spPr bwMode="auto">
          <a:xfrm>
            <a:off x="2484438" y="6237288"/>
            <a:ext cx="3775075" cy="369887"/>
          </a:xfrm>
          <a:prstGeom prst="rect">
            <a:avLst/>
          </a:prstGeom>
          <a:noFill/>
          <a:ln w="9525">
            <a:noFill/>
            <a:miter lim="800000"/>
            <a:headEnd/>
            <a:tailEnd/>
          </a:ln>
        </p:spPr>
        <p:txBody>
          <a:bodyPr wrap="none" anchor="ctr">
            <a:spAutoFit/>
          </a:bodyPr>
          <a:lstStyle/>
          <a:p>
            <a:pPr algn="ctr"/>
            <a:r>
              <a:rPr lang="zh-CN" altLang="en-US"/>
              <a:t>图 </a:t>
            </a:r>
            <a:r>
              <a:rPr lang="en-US" altLang="zh-CN"/>
              <a:t> </a:t>
            </a:r>
            <a:r>
              <a:rPr lang="zh-CN" altLang="en-US"/>
              <a:t>趋势追踪策略中长均线保护机制</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3" name="Rectangle 2"/>
          <p:cNvSpPr>
            <a:spLocks noGrp="1"/>
          </p:cNvSpPr>
          <p:nvPr>
            <p:ph type="title" idx="4294967295"/>
          </p:nvPr>
        </p:nvSpPr>
        <p:spPr>
          <a:xfrm>
            <a:off x="323850" y="404813"/>
            <a:ext cx="8540750" cy="771525"/>
          </a:xfrm>
        </p:spPr>
        <p:txBody>
          <a:bodyPr/>
          <a:lstStyle/>
          <a:p>
            <a:r>
              <a:rPr lang="zh-CN" altLang="en-US" smtClean="0"/>
              <a:t>趋势追踪</a:t>
            </a:r>
          </a:p>
        </p:txBody>
      </p:sp>
      <p:sp>
        <p:nvSpPr>
          <p:cNvPr id="596994" name="Rectangle 3"/>
          <p:cNvSpPr>
            <a:spLocks noGrp="1"/>
          </p:cNvSpPr>
          <p:nvPr>
            <p:ph type="body" idx="4294967295"/>
          </p:nvPr>
        </p:nvSpPr>
        <p:spPr>
          <a:xfrm>
            <a:off x="301625" y="1268413"/>
            <a:ext cx="8540750" cy="5040312"/>
          </a:xfrm>
        </p:spPr>
        <p:txBody>
          <a:bodyPr/>
          <a:lstStyle/>
          <a:p>
            <a:r>
              <a:rPr lang="en-US" altLang="zh-CN" sz="2000" b="1" smtClean="0"/>
              <a:t>1</a:t>
            </a:r>
            <a:r>
              <a:rPr lang="zh-CN" altLang="en-US" sz="2000" b="1" smtClean="0"/>
              <a:t>．个股模型的建立</a:t>
            </a:r>
            <a:endParaRPr lang="zh-CN" altLang="en-US" sz="2000" smtClean="0"/>
          </a:p>
          <a:p>
            <a:r>
              <a:rPr lang="zh-CN" altLang="en-US" sz="2000" smtClean="0"/>
              <a:t>本案例的思路是首先对个股建立模型，比如选择</a:t>
            </a:r>
            <a:r>
              <a:rPr lang="en-US" altLang="zh-CN" sz="2000" smtClean="0"/>
              <a:t/>
            </a:r>
            <a:br>
              <a:rPr lang="en-US" altLang="zh-CN" sz="2000" smtClean="0"/>
            </a:br>
            <a:r>
              <a:rPr lang="zh-CN" altLang="en-US" sz="2000" smtClean="0"/>
              <a:t>股票万科</a:t>
            </a:r>
            <a:r>
              <a:rPr lang="en-US" altLang="zh-CN" sz="2000" smtClean="0"/>
              <a:t>A</a:t>
            </a:r>
            <a:r>
              <a:rPr lang="zh-CN" altLang="en-US" sz="2000" smtClean="0"/>
              <a:t>，用它</a:t>
            </a:r>
            <a:r>
              <a:rPr lang="en-US" altLang="zh-CN" sz="2000" smtClean="0"/>
              <a:t>2001</a:t>
            </a:r>
            <a:r>
              <a:rPr lang="zh-CN" altLang="en-US" sz="2000" smtClean="0"/>
              <a:t>年前的数据作为样本内数据</a:t>
            </a:r>
            <a:r>
              <a:rPr lang="en-US" altLang="zh-CN" sz="2000" smtClean="0"/>
              <a:t/>
            </a:r>
            <a:br>
              <a:rPr lang="en-US" altLang="zh-CN" sz="2000" smtClean="0"/>
            </a:br>
            <a:r>
              <a:rPr lang="zh-CN" altLang="en-US" sz="2000" smtClean="0"/>
              <a:t>建立模型，</a:t>
            </a:r>
            <a:endParaRPr lang="zh-CN" altLang="en-US" sz="2000" b="1" smtClean="0"/>
          </a:p>
          <a:p>
            <a:r>
              <a:rPr lang="en-US" altLang="zh-CN" sz="2000" b="1" smtClean="0"/>
              <a:t>2</a:t>
            </a:r>
            <a:r>
              <a:rPr lang="zh-CN" altLang="en-US" sz="2000" b="1" smtClean="0"/>
              <a:t>．参数的优化</a:t>
            </a:r>
            <a:endParaRPr lang="zh-CN" altLang="en-US" sz="2000" smtClean="0"/>
          </a:p>
          <a:p>
            <a:r>
              <a:rPr lang="zh-CN" altLang="en-US" sz="2000" smtClean="0"/>
              <a:t>优化的意义在于寻找到最好的适应历史行情的一组参数，</a:t>
            </a:r>
            <a:r>
              <a:rPr lang="en-US" altLang="zh-CN" sz="2000" smtClean="0"/>
              <a:t/>
            </a:r>
            <a:br>
              <a:rPr lang="en-US" altLang="zh-CN" sz="2000" smtClean="0"/>
            </a:br>
            <a:r>
              <a:rPr lang="zh-CN" altLang="en-US" sz="2000" smtClean="0"/>
              <a:t>虽然未来的行情并非按照历史的模式去演绎，但是经过优</a:t>
            </a:r>
            <a:r>
              <a:rPr lang="en-US" altLang="zh-CN" sz="2000" smtClean="0"/>
              <a:t/>
            </a:r>
            <a:br>
              <a:rPr lang="en-US" altLang="zh-CN" sz="2000" smtClean="0"/>
            </a:br>
            <a:r>
              <a:rPr lang="zh-CN" altLang="en-US" sz="2000" smtClean="0"/>
              <a:t>化后的参数能保证模型运行的参数至少不会是一组非常极端的参数值。</a:t>
            </a:r>
            <a:endParaRPr lang="zh-CN" altLang="en-US" sz="2000" b="1" smtClean="0"/>
          </a:p>
          <a:p>
            <a:r>
              <a:rPr lang="en-US" altLang="zh-CN" sz="2000" b="1" smtClean="0"/>
              <a:t>3</a:t>
            </a:r>
            <a:r>
              <a:rPr lang="zh-CN" altLang="en-US" sz="2000" b="1" smtClean="0"/>
              <a:t>．组合的构建</a:t>
            </a:r>
            <a:endParaRPr lang="zh-CN" altLang="en-US" sz="2000" smtClean="0"/>
          </a:p>
          <a:p>
            <a:r>
              <a:rPr lang="zh-CN" altLang="en-US" sz="2000" smtClean="0"/>
              <a:t>选择了沪深</a:t>
            </a:r>
            <a:r>
              <a:rPr lang="en-US" altLang="zh-CN" sz="2000" smtClean="0"/>
              <a:t>300</a:t>
            </a:r>
            <a:r>
              <a:rPr lang="zh-CN" altLang="en-US" sz="2000" smtClean="0"/>
              <a:t>指数的</a:t>
            </a:r>
            <a:r>
              <a:rPr lang="en-US" altLang="zh-CN" sz="2000" smtClean="0"/>
              <a:t>300</a:t>
            </a:r>
            <a:r>
              <a:rPr lang="zh-CN" altLang="en-US" sz="2000" smtClean="0"/>
              <a:t>只成分股</a:t>
            </a:r>
            <a:r>
              <a:rPr lang="en-US" altLang="zh-CN" sz="2000" smtClean="0"/>
              <a:t>2001</a:t>
            </a:r>
            <a:r>
              <a:rPr lang="zh-CN" altLang="en-US" sz="2000" smtClean="0"/>
              <a:t>年至</a:t>
            </a:r>
            <a:r>
              <a:rPr lang="en-US" altLang="zh-CN" sz="2000" smtClean="0"/>
              <a:t>2009</a:t>
            </a:r>
            <a:r>
              <a:rPr lang="zh-CN" altLang="en-US" sz="2000" smtClean="0"/>
              <a:t>年的复权行情数据作为样本外测试数据。在对个股建立了模型和确定了模型参数以后，每只股票从</a:t>
            </a:r>
            <a:r>
              <a:rPr lang="en-US" altLang="zh-CN" sz="2000" smtClean="0"/>
              <a:t>2001</a:t>
            </a:r>
            <a:r>
              <a:rPr lang="zh-CN" altLang="en-US" sz="2000" smtClean="0"/>
              <a:t>年至今，会按策略产生一系列的买点和卖点。假定在</a:t>
            </a:r>
            <a:r>
              <a:rPr lang="en-US" altLang="zh-CN" sz="2000" smtClean="0"/>
              <a:t>2001</a:t>
            </a:r>
            <a:r>
              <a:rPr lang="zh-CN" altLang="en-US" sz="2000" smtClean="0"/>
              <a:t>年初有</a:t>
            </a:r>
            <a:r>
              <a:rPr lang="en-US" altLang="zh-CN" sz="2000" smtClean="0"/>
              <a:t>300</a:t>
            </a:r>
            <a:r>
              <a:rPr lang="zh-CN" altLang="en-US" sz="2000" smtClean="0"/>
              <a:t>万元，平均给每只股票分配一万元，这样每只股票初始资金是一万元，然后按照策略的买卖点对该股进行买卖，这样</a:t>
            </a:r>
            <a:r>
              <a:rPr lang="en-US" altLang="zh-CN" sz="2000" smtClean="0"/>
              <a:t>300</a:t>
            </a:r>
            <a:r>
              <a:rPr lang="zh-CN" altLang="en-US" sz="2000" smtClean="0"/>
              <a:t>只股票各自会在持有股票和持有现金这两种状态之间轮换。</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7" name="Rectangle 2"/>
          <p:cNvSpPr>
            <a:spLocks noGrp="1"/>
          </p:cNvSpPr>
          <p:nvPr>
            <p:ph type="title" idx="4294967295"/>
          </p:nvPr>
        </p:nvSpPr>
        <p:spPr>
          <a:xfrm>
            <a:off x="395288" y="333375"/>
            <a:ext cx="8540750" cy="771525"/>
          </a:xfrm>
        </p:spPr>
        <p:txBody>
          <a:bodyPr/>
          <a:lstStyle/>
          <a:p>
            <a:r>
              <a:rPr lang="zh-CN" altLang="en-US" smtClean="0"/>
              <a:t>趋势追踪</a:t>
            </a:r>
          </a:p>
        </p:txBody>
      </p:sp>
      <p:sp>
        <p:nvSpPr>
          <p:cNvPr id="598018" name="Rectangle 3"/>
          <p:cNvSpPr>
            <a:spLocks noGrp="1"/>
          </p:cNvSpPr>
          <p:nvPr>
            <p:ph type="body" idx="4294967295"/>
          </p:nvPr>
        </p:nvSpPr>
        <p:spPr>
          <a:xfrm>
            <a:off x="323850" y="1196975"/>
            <a:ext cx="8540750" cy="2232025"/>
          </a:xfrm>
        </p:spPr>
        <p:txBody>
          <a:bodyPr/>
          <a:lstStyle/>
          <a:p>
            <a:r>
              <a:rPr lang="zh-CN" altLang="en-US" sz="2000" smtClean="0"/>
              <a:t>（</a:t>
            </a:r>
            <a:r>
              <a:rPr lang="en-US" altLang="zh-CN" sz="2000" smtClean="0"/>
              <a:t>1</a:t>
            </a:r>
            <a:r>
              <a:rPr lang="zh-CN" altLang="en-US" sz="2000" smtClean="0"/>
              <a:t>）从</a:t>
            </a:r>
            <a:r>
              <a:rPr lang="en-US" altLang="zh-CN" sz="2000" smtClean="0"/>
              <a:t>2001</a:t>
            </a:r>
            <a:r>
              <a:rPr lang="zh-CN" altLang="en-US" sz="2000" smtClean="0"/>
              <a:t>年初到</a:t>
            </a:r>
            <a:r>
              <a:rPr lang="en-US" altLang="zh-CN" sz="2000" smtClean="0"/>
              <a:t>2009</a:t>
            </a:r>
            <a:r>
              <a:rPr lang="zh-CN" altLang="en-US" sz="2000" smtClean="0"/>
              <a:t>年，趋势追踪策略期末</a:t>
            </a:r>
            <a:r>
              <a:rPr lang="en-US" altLang="zh-CN" sz="2000" smtClean="0"/>
              <a:t/>
            </a:r>
            <a:br>
              <a:rPr lang="en-US" altLang="zh-CN" sz="2000" smtClean="0"/>
            </a:br>
            <a:r>
              <a:rPr lang="zh-CN" altLang="en-US" sz="2000" smtClean="0"/>
              <a:t>组合的收益率为</a:t>
            </a:r>
            <a:r>
              <a:rPr lang="en-US" altLang="zh-CN" sz="2000" smtClean="0"/>
              <a:t>366.46%</a:t>
            </a:r>
            <a:r>
              <a:rPr lang="zh-CN" altLang="en-US" sz="2000" smtClean="0"/>
              <a:t>。</a:t>
            </a:r>
            <a:endParaRPr lang="en-US" altLang="zh-CN" sz="2000" smtClean="0"/>
          </a:p>
          <a:p>
            <a:r>
              <a:rPr lang="zh-CN" altLang="en-US" sz="2000" smtClean="0"/>
              <a:t>（</a:t>
            </a:r>
            <a:r>
              <a:rPr lang="en-US" altLang="zh-CN" sz="2000" smtClean="0"/>
              <a:t>2</a:t>
            </a:r>
            <a:r>
              <a:rPr lang="zh-CN" altLang="en-US" sz="2000" smtClean="0"/>
              <a:t>）平均每只股票可以获得相对于对应股票行情</a:t>
            </a:r>
            <a:r>
              <a:rPr lang="en-US" altLang="zh-CN" sz="2000" smtClean="0"/>
              <a:t/>
            </a:r>
            <a:br>
              <a:rPr lang="en-US" altLang="zh-CN" sz="2000" smtClean="0"/>
            </a:br>
            <a:r>
              <a:rPr lang="en-US" altLang="zh-CN" sz="2000" smtClean="0"/>
              <a:t>74.38%</a:t>
            </a:r>
            <a:r>
              <a:rPr lang="zh-CN" altLang="en-US" sz="2000" smtClean="0"/>
              <a:t>的超额收益率。</a:t>
            </a:r>
            <a:endParaRPr lang="en-US" altLang="zh-CN" sz="2000" smtClean="0"/>
          </a:p>
          <a:p>
            <a:r>
              <a:rPr lang="zh-CN" altLang="en-US" sz="2000" smtClean="0"/>
              <a:t>（</a:t>
            </a:r>
            <a:r>
              <a:rPr lang="en-US" altLang="zh-CN" sz="2000" smtClean="0"/>
              <a:t>3</a:t>
            </a:r>
            <a:r>
              <a:rPr lang="zh-CN" altLang="en-US" sz="2000" smtClean="0"/>
              <a:t>）比较基准买入并持有投资策略的年化夏普比率</a:t>
            </a:r>
            <a:r>
              <a:rPr lang="en-US" altLang="zh-CN" sz="2000" smtClean="0"/>
              <a:t/>
            </a:r>
            <a:br>
              <a:rPr lang="en-US" altLang="zh-CN" sz="2000" smtClean="0"/>
            </a:br>
            <a:r>
              <a:rPr lang="zh-CN" altLang="en-US" sz="2000" smtClean="0"/>
              <a:t>为</a:t>
            </a:r>
            <a:r>
              <a:rPr lang="en-US" altLang="zh-CN" sz="2000" smtClean="0"/>
              <a:t>0.53</a:t>
            </a:r>
            <a:r>
              <a:rPr lang="zh-CN" altLang="en-US" sz="2000" smtClean="0"/>
              <a:t>，趋势追踪投资策略的年化夏普比率为</a:t>
            </a:r>
            <a:r>
              <a:rPr lang="en-US" altLang="zh-CN" sz="2000" smtClean="0"/>
              <a:t>1.13</a:t>
            </a:r>
            <a:r>
              <a:rPr lang="zh-CN" altLang="en-US" sz="2000" smtClean="0"/>
              <a:t>。</a:t>
            </a:r>
          </a:p>
        </p:txBody>
      </p:sp>
      <p:pic>
        <p:nvPicPr>
          <p:cNvPr id="598019" name="Picture 4"/>
          <p:cNvPicPr>
            <a:picLocks noChangeAspect="1" noChangeArrowheads="1"/>
          </p:cNvPicPr>
          <p:nvPr/>
        </p:nvPicPr>
        <p:blipFill>
          <a:blip r:embed="rId2"/>
          <a:srcRect b="6721"/>
          <a:stretch>
            <a:fillRect/>
          </a:stretch>
        </p:blipFill>
        <p:spPr bwMode="auto">
          <a:xfrm>
            <a:off x="611188" y="3284538"/>
            <a:ext cx="7777162" cy="3387725"/>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1" name="Rectangle 2"/>
          <p:cNvSpPr>
            <a:spLocks noGrp="1"/>
          </p:cNvSpPr>
          <p:nvPr>
            <p:ph type="title" idx="4294967295"/>
          </p:nvPr>
        </p:nvSpPr>
        <p:spPr>
          <a:xfrm>
            <a:off x="323850" y="333375"/>
            <a:ext cx="8540750" cy="803275"/>
          </a:xfrm>
        </p:spPr>
        <p:txBody>
          <a:bodyPr/>
          <a:lstStyle/>
          <a:p>
            <a:r>
              <a:rPr lang="zh-CN" altLang="en-US" smtClean="0"/>
              <a:t>趋势追踪</a:t>
            </a:r>
          </a:p>
        </p:txBody>
      </p:sp>
      <p:sp>
        <p:nvSpPr>
          <p:cNvPr id="599042" name="Rectangle 3"/>
          <p:cNvSpPr>
            <a:spLocks noGrp="1"/>
          </p:cNvSpPr>
          <p:nvPr>
            <p:ph type="body" idx="4294967295"/>
          </p:nvPr>
        </p:nvSpPr>
        <p:spPr>
          <a:xfrm>
            <a:off x="179388" y="1268413"/>
            <a:ext cx="6264275" cy="865187"/>
          </a:xfrm>
        </p:spPr>
        <p:txBody>
          <a:bodyPr/>
          <a:lstStyle/>
          <a:p>
            <a:pPr>
              <a:lnSpc>
                <a:spcPct val="80000"/>
              </a:lnSpc>
            </a:pPr>
            <a:r>
              <a:rPr lang="zh-CN" altLang="en-US" sz="2000" smtClean="0"/>
              <a:t>从案例中可以看出，按照事先设定的策略构建投资</a:t>
            </a:r>
            <a:r>
              <a:rPr lang="en-US" altLang="zh-CN" sz="2000" smtClean="0"/>
              <a:t/>
            </a:r>
            <a:br>
              <a:rPr lang="en-US" altLang="zh-CN" sz="2000" smtClean="0"/>
            </a:br>
            <a:r>
              <a:rPr lang="zh-CN" altLang="en-US" sz="2000" smtClean="0"/>
              <a:t>组合并坚持原则按策略操作，长期来看是可以战胜</a:t>
            </a:r>
            <a:r>
              <a:rPr lang="en-US" altLang="zh-CN" sz="2000" smtClean="0"/>
              <a:t/>
            </a:r>
            <a:br>
              <a:rPr lang="en-US" altLang="zh-CN" sz="2000" smtClean="0"/>
            </a:br>
            <a:r>
              <a:rPr lang="zh-CN" altLang="en-US" sz="2000" smtClean="0"/>
              <a:t>买入并持有策略的。 </a:t>
            </a:r>
          </a:p>
        </p:txBody>
      </p:sp>
      <p:sp>
        <p:nvSpPr>
          <p:cNvPr id="599043" name="Rectangle 4"/>
          <p:cNvSpPr>
            <a:spLocks noChangeArrowheads="1"/>
          </p:cNvSpPr>
          <p:nvPr/>
        </p:nvSpPr>
        <p:spPr bwMode="auto">
          <a:xfrm>
            <a:off x="3276600" y="2636838"/>
            <a:ext cx="2078038" cy="307975"/>
          </a:xfrm>
          <a:prstGeom prst="rect">
            <a:avLst/>
          </a:prstGeom>
          <a:noFill/>
          <a:ln w="9525">
            <a:noFill/>
            <a:miter lim="800000"/>
            <a:headEnd/>
            <a:tailEnd/>
          </a:ln>
        </p:spPr>
        <p:txBody>
          <a:bodyPr wrap="none" anchor="ctr">
            <a:spAutoFit/>
          </a:bodyPr>
          <a:lstStyle/>
          <a:p>
            <a:pPr algn="ctr"/>
            <a:r>
              <a:rPr lang="zh-CN" altLang="en-US" sz="1400">
                <a:ea typeface="黑体" pitchFamily="49" charset="-122"/>
              </a:rPr>
              <a:t>表 </a:t>
            </a:r>
            <a:r>
              <a:rPr lang="en-US" altLang="zh-CN" sz="1400">
                <a:ea typeface="黑体" pitchFamily="49" charset="-122"/>
              </a:rPr>
              <a:t> </a:t>
            </a:r>
            <a:r>
              <a:rPr lang="zh-CN" altLang="en-US" sz="1400">
                <a:ea typeface="黑体" pitchFamily="49" charset="-122"/>
              </a:rPr>
              <a:t>趋势追踪技术收益率</a:t>
            </a:r>
          </a:p>
        </p:txBody>
      </p:sp>
      <p:sp>
        <p:nvSpPr>
          <p:cNvPr id="599044" name="Rectangle 5"/>
          <p:cNvSpPr>
            <a:spLocks noChangeArrowheads="1"/>
          </p:cNvSpPr>
          <p:nvPr/>
        </p:nvSpPr>
        <p:spPr bwMode="auto">
          <a:xfrm>
            <a:off x="1876425" y="2667000"/>
            <a:ext cx="2444750" cy="0"/>
          </a:xfrm>
          <a:prstGeom prst="rect">
            <a:avLst/>
          </a:prstGeom>
          <a:noFill/>
          <a:ln w="9525">
            <a:noFill/>
            <a:miter lim="800000"/>
            <a:headEnd/>
            <a:tailEnd/>
          </a:ln>
        </p:spPr>
        <p:txBody>
          <a:bodyPr wrap="none">
            <a:spAutoFit/>
          </a:bodyPr>
          <a:lstStyle/>
          <a:p>
            <a:endParaRPr lang="zh-CN" altLang="en-US"/>
          </a:p>
        </p:txBody>
      </p:sp>
      <p:sp>
        <p:nvSpPr>
          <p:cNvPr id="599045" name="Rectangle 6"/>
          <p:cNvSpPr>
            <a:spLocks noChangeArrowheads="1"/>
          </p:cNvSpPr>
          <p:nvPr/>
        </p:nvSpPr>
        <p:spPr bwMode="auto">
          <a:xfrm>
            <a:off x="1876425" y="2667000"/>
            <a:ext cx="2444750" cy="0"/>
          </a:xfrm>
          <a:prstGeom prst="rect">
            <a:avLst/>
          </a:prstGeom>
          <a:noFill/>
          <a:ln w="9525">
            <a:noFill/>
            <a:miter lim="800000"/>
            <a:headEnd/>
            <a:tailEnd/>
          </a:ln>
        </p:spPr>
        <p:txBody>
          <a:bodyPr wrap="none">
            <a:spAutoFit/>
          </a:bodyPr>
          <a:lstStyle/>
          <a:p>
            <a:endParaRPr lang="zh-CN" altLang="en-US"/>
          </a:p>
        </p:txBody>
      </p:sp>
      <p:sp>
        <p:nvSpPr>
          <p:cNvPr id="599046" name="Rectangle 7"/>
          <p:cNvSpPr>
            <a:spLocks noChangeArrowheads="1"/>
          </p:cNvSpPr>
          <p:nvPr/>
        </p:nvSpPr>
        <p:spPr bwMode="auto">
          <a:xfrm>
            <a:off x="1876425" y="2667000"/>
            <a:ext cx="2444750" cy="0"/>
          </a:xfrm>
          <a:prstGeom prst="rect">
            <a:avLst/>
          </a:prstGeom>
          <a:noFill/>
          <a:ln w="9525">
            <a:noFill/>
            <a:miter lim="800000"/>
            <a:headEnd/>
            <a:tailEnd/>
          </a:ln>
        </p:spPr>
        <p:txBody>
          <a:bodyPr wrap="none">
            <a:spAutoFit/>
          </a:bodyPr>
          <a:lstStyle/>
          <a:p>
            <a:endParaRPr lang="zh-CN" altLang="en-US"/>
          </a:p>
        </p:txBody>
      </p:sp>
      <p:sp>
        <p:nvSpPr>
          <p:cNvPr id="599047" name="Rectangle 8"/>
          <p:cNvSpPr>
            <a:spLocks noChangeArrowheads="1"/>
          </p:cNvSpPr>
          <p:nvPr/>
        </p:nvSpPr>
        <p:spPr bwMode="auto">
          <a:xfrm>
            <a:off x="1876425" y="2667000"/>
            <a:ext cx="2444750" cy="0"/>
          </a:xfrm>
          <a:prstGeom prst="rect">
            <a:avLst/>
          </a:prstGeom>
          <a:noFill/>
          <a:ln w="9525">
            <a:noFill/>
            <a:miter lim="800000"/>
            <a:headEnd/>
            <a:tailEnd/>
          </a:ln>
        </p:spPr>
        <p:txBody>
          <a:bodyPr wrap="none">
            <a:spAutoFit/>
          </a:bodyPr>
          <a:lstStyle/>
          <a:p>
            <a:endParaRPr lang="zh-CN" altLang="en-US"/>
          </a:p>
        </p:txBody>
      </p:sp>
      <p:sp>
        <p:nvSpPr>
          <p:cNvPr id="599048" name="Rectangle 9"/>
          <p:cNvSpPr>
            <a:spLocks noChangeArrowheads="1"/>
          </p:cNvSpPr>
          <p:nvPr/>
        </p:nvSpPr>
        <p:spPr bwMode="auto">
          <a:xfrm>
            <a:off x="1876425" y="2667000"/>
            <a:ext cx="2444750" cy="0"/>
          </a:xfrm>
          <a:prstGeom prst="rect">
            <a:avLst/>
          </a:prstGeom>
          <a:noFill/>
          <a:ln w="9525">
            <a:noFill/>
            <a:miter lim="800000"/>
            <a:headEnd/>
            <a:tailEnd/>
          </a:ln>
        </p:spPr>
        <p:txBody>
          <a:bodyPr wrap="none">
            <a:spAutoFit/>
          </a:bodyPr>
          <a:lstStyle/>
          <a:p>
            <a:endParaRPr lang="zh-CN" altLang="en-US"/>
          </a:p>
        </p:txBody>
      </p:sp>
      <p:sp>
        <p:nvSpPr>
          <p:cNvPr id="599049" name="Rectangle 10"/>
          <p:cNvSpPr>
            <a:spLocks noChangeArrowheads="1"/>
          </p:cNvSpPr>
          <p:nvPr/>
        </p:nvSpPr>
        <p:spPr bwMode="auto">
          <a:xfrm>
            <a:off x="1876425" y="2667000"/>
            <a:ext cx="2444750" cy="0"/>
          </a:xfrm>
          <a:prstGeom prst="rect">
            <a:avLst/>
          </a:prstGeom>
          <a:noFill/>
          <a:ln w="9525">
            <a:noFill/>
            <a:miter lim="800000"/>
            <a:headEnd/>
            <a:tailEnd/>
          </a:ln>
        </p:spPr>
        <p:txBody>
          <a:bodyPr wrap="none">
            <a:spAutoFit/>
          </a:bodyPr>
          <a:lstStyle/>
          <a:p>
            <a:endParaRPr lang="zh-CN" altLang="en-US"/>
          </a:p>
        </p:txBody>
      </p:sp>
      <p:sp>
        <p:nvSpPr>
          <p:cNvPr id="599050" name="Rectangle 11"/>
          <p:cNvSpPr>
            <a:spLocks noChangeArrowheads="1"/>
          </p:cNvSpPr>
          <p:nvPr/>
        </p:nvSpPr>
        <p:spPr bwMode="auto">
          <a:xfrm>
            <a:off x="1876425" y="2667000"/>
            <a:ext cx="2444750" cy="0"/>
          </a:xfrm>
          <a:prstGeom prst="rect">
            <a:avLst/>
          </a:prstGeom>
          <a:noFill/>
          <a:ln w="9525">
            <a:noFill/>
            <a:miter lim="800000"/>
            <a:headEnd/>
            <a:tailEnd/>
          </a:ln>
        </p:spPr>
        <p:txBody>
          <a:bodyPr wrap="none">
            <a:spAutoFit/>
          </a:bodyPr>
          <a:lstStyle/>
          <a:p>
            <a:endParaRPr lang="zh-CN" altLang="en-US"/>
          </a:p>
        </p:txBody>
      </p:sp>
      <p:sp>
        <p:nvSpPr>
          <p:cNvPr id="599051" name="Rectangle 12"/>
          <p:cNvSpPr>
            <a:spLocks noChangeArrowheads="1"/>
          </p:cNvSpPr>
          <p:nvPr/>
        </p:nvSpPr>
        <p:spPr bwMode="auto">
          <a:xfrm>
            <a:off x="1876425" y="2667000"/>
            <a:ext cx="2444750" cy="0"/>
          </a:xfrm>
          <a:prstGeom prst="rect">
            <a:avLst/>
          </a:prstGeom>
          <a:noFill/>
          <a:ln w="9525">
            <a:noFill/>
            <a:miter lim="800000"/>
            <a:headEnd/>
            <a:tailEnd/>
          </a:ln>
        </p:spPr>
        <p:txBody>
          <a:bodyPr wrap="none">
            <a:spAutoFit/>
          </a:bodyPr>
          <a:lstStyle/>
          <a:p>
            <a:endParaRPr lang="zh-CN" altLang="en-US"/>
          </a:p>
        </p:txBody>
      </p:sp>
      <p:sp>
        <p:nvSpPr>
          <p:cNvPr id="599052" name="Rectangle 13"/>
          <p:cNvSpPr>
            <a:spLocks noChangeArrowheads="1"/>
          </p:cNvSpPr>
          <p:nvPr/>
        </p:nvSpPr>
        <p:spPr bwMode="auto">
          <a:xfrm>
            <a:off x="1876425" y="2667000"/>
            <a:ext cx="2444750" cy="0"/>
          </a:xfrm>
          <a:prstGeom prst="rect">
            <a:avLst/>
          </a:prstGeom>
          <a:noFill/>
          <a:ln w="9525">
            <a:noFill/>
            <a:miter lim="800000"/>
            <a:headEnd/>
            <a:tailEnd/>
          </a:ln>
        </p:spPr>
        <p:txBody>
          <a:bodyPr wrap="none">
            <a:spAutoFit/>
          </a:bodyPr>
          <a:lstStyle/>
          <a:p>
            <a:endParaRPr lang="zh-CN" altLang="en-US"/>
          </a:p>
        </p:txBody>
      </p:sp>
      <p:sp>
        <p:nvSpPr>
          <p:cNvPr id="599053" name="Rectangle 14"/>
          <p:cNvSpPr>
            <a:spLocks noChangeArrowheads="1"/>
          </p:cNvSpPr>
          <p:nvPr/>
        </p:nvSpPr>
        <p:spPr bwMode="auto">
          <a:xfrm>
            <a:off x="1876425" y="2667000"/>
            <a:ext cx="2444750" cy="0"/>
          </a:xfrm>
          <a:prstGeom prst="rect">
            <a:avLst/>
          </a:prstGeom>
          <a:noFill/>
          <a:ln w="9525">
            <a:noFill/>
            <a:miter lim="800000"/>
            <a:headEnd/>
            <a:tailEnd/>
          </a:ln>
        </p:spPr>
        <p:txBody>
          <a:bodyPr wrap="none">
            <a:spAutoFit/>
          </a:bodyPr>
          <a:lstStyle/>
          <a:p>
            <a:endParaRPr lang="zh-CN" altLang="en-US"/>
          </a:p>
        </p:txBody>
      </p:sp>
      <p:sp>
        <p:nvSpPr>
          <p:cNvPr id="599054" name="Rectangle 15"/>
          <p:cNvSpPr>
            <a:spLocks noChangeArrowheads="1"/>
          </p:cNvSpPr>
          <p:nvPr/>
        </p:nvSpPr>
        <p:spPr bwMode="auto">
          <a:xfrm>
            <a:off x="1876425" y="2667000"/>
            <a:ext cx="2444750" cy="0"/>
          </a:xfrm>
          <a:prstGeom prst="rect">
            <a:avLst/>
          </a:prstGeom>
          <a:noFill/>
          <a:ln w="9525">
            <a:noFill/>
            <a:miter lim="800000"/>
            <a:headEnd/>
            <a:tailEnd/>
          </a:ln>
        </p:spPr>
        <p:txBody>
          <a:bodyPr wrap="none">
            <a:spAutoFit/>
          </a:bodyPr>
          <a:lstStyle/>
          <a:p>
            <a:endParaRPr lang="zh-CN" altLang="en-US"/>
          </a:p>
        </p:txBody>
      </p:sp>
      <p:sp>
        <p:nvSpPr>
          <p:cNvPr id="599055" name="Rectangle 16"/>
          <p:cNvSpPr>
            <a:spLocks noChangeArrowheads="1"/>
          </p:cNvSpPr>
          <p:nvPr/>
        </p:nvSpPr>
        <p:spPr bwMode="auto">
          <a:xfrm>
            <a:off x="1876425" y="2667000"/>
            <a:ext cx="2444750" cy="0"/>
          </a:xfrm>
          <a:prstGeom prst="rect">
            <a:avLst/>
          </a:prstGeom>
          <a:noFill/>
          <a:ln w="9525">
            <a:noFill/>
            <a:miter lim="800000"/>
            <a:headEnd/>
            <a:tailEnd/>
          </a:ln>
        </p:spPr>
        <p:txBody>
          <a:bodyPr wrap="none">
            <a:spAutoFit/>
          </a:bodyPr>
          <a:lstStyle/>
          <a:p>
            <a:endParaRPr lang="zh-CN" altLang="en-US"/>
          </a:p>
        </p:txBody>
      </p:sp>
      <p:graphicFrame>
        <p:nvGraphicFramePr>
          <p:cNvPr id="236561" name="Group 17"/>
          <p:cNvGraphicFramePr>
            <a:graphicFrameLocks noGrp="1"/>
          </p:cNvGraphicFramePr>
          <p:nvPr/>
        </p:nvGraphicFramePr>
        <p:xfrm>
          <a:off x="900113" y="3213100"/>
          <a:ext cx="7272337" cy="2519363"/>
        </p:xfrm>
        <a:graphic>
          <a:graphicData uri="http://schemas.openxmlformats.org/drawingml/2006/table">
            <a:tbl>
              <a:tblPr/>
              <a:tblGrid>
                <a:gridCol w="3637248"/>
                <a:gridCol w="3635560"/>
              </a:tblGrid>
              <a:tr h="647099">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endParaRPr kumimoji="0" lang="zh-CN" altLang="en-US" sz="16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组合初始资金值总额</a:t>
                      </a:r>
                      <a:endParaRPr kumimoji="0" lang="zh-CN" altLang="en-US" sz="16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3000000</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36">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趋势追踪策略组合期末资金值</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ArialMT"/>
                          <a:cs typeface="ArialMT"/>
                        </a:rPr>
                        <a:t>13993844</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36">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买入并持有策略组合期末资金值</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ArialMT"/>
                          <a:cs typeface="ArialMT"/>
                        </a:rPr>
                        <a:t>9690175</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36">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趋势追踪策略收益率</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ArialMT"/>
                          <a:cs typeface="ArialMT"/>
                        </a:rPr>
                        <a:t>366.46%</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36">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趋势追踪对买入持有的超额收益率</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ArialMT"/>
                          <a:cs typeface="ArialMT"/>
                        </a:rPr>
                        <a:t>44.41%</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36">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相对基准的个股平均超额收益率</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ArialMT"/>
                          <a:cs typeface="ArialMT"/>
                        </a:rPr>
                        <a:t>74.38%</a:t>
                      </a:r>
                      <a:endParaRPr kumimoji="0" lang="en-US" altLang="zh-CN" sz="16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5" name="Rectangle 2"/>
          <p:cNvSpPr>
            <a:spLocks noGrp="1"/>
          </p:cNvSpPr>
          <p:nvPr>
            <p:ph type="title" idx="4294967295"/>
          </p:nvPr>
        </p:nvSpPr>
        <p:spPr>
          <a:xfrm>
            <a:off x="395288" y="836613"/>
            <a:ext cx="8540750" cy="844550"/>
          </a:xfrm>
        </p:spPr>
        <p:txBody>
          <a:bodyPr/>
          <a:lstStyle/>
          <a:p>
            <a:r>
              <a:rPr lang="zh-CN" altLang="en-US" smtClean="0"/>
              <a:t>筹码选股</a:t>
            </a:r>
          </a:p>
        </p:txBody>
      </p:sp>
      <p:sp>
        <p:nvSpPr>
          <p:cNvPr id="600066" name="Rectangle 3"/>
          <p:cNvSpPr>
            <a:spLocks noGrp="1"/>
          </p:cNvSpPr>
          <p:nvPr>
            <p:ph type="body" idx="4294967295"/>
          </p:nvPr>
        </p:nvSpPr>
        <p:spPr>
          <a:xfrm>
            <a:off x="323850" y="1773238"/>
            <a:ext cx="8540750" cy="4319587"/>
          </a:xfrm>
        </p:spPr>
        <p:txBody>
          <a:bodyPr/>
          <a:lstStyle/>
          <a:p>
            <a:pPr>
              <a:lnSpc>
                <a:spcPct val="80000"/>
              </a:lnSpc>
            </a:pPr>
            <a:r>
              <a:rPr lang="zh-CN" altLang="en-US" sz="2800" b="1" smtClean="0"/>
              <a:t>经济学原理</a:t>
            </a:r>
            <a:endParaRPr lang="en-US" altLang="zh-CN" sz="2800" b="1" smtClean="0"/>
          </a:p>
          <a:p>
            <a:pPr>
              <a:lnSpc>
                <a:spcPct val="80000"/>
              </a:lnSpc>
            </a:pPr>
            <a:r>
              <a:rPr lang="zh-CN" altLang="en-US" sz="2800" smtClean="0"/>
              <a:t>（</a:t>
            </a:r>
            <a:r>
              <a:rPr lang="en-US" altLang="zh-CN" sz="2800" smtClean="0"/>
              <a:t>1</a:t>
            </a:r>
            <a:r>
              <a:rPr lang="zh-CN" altLang="en-US" sz="2800" smtClean="0"/>
              <a:t>）筹码选股的基本思想是通过判断</a:t>
            </a:r>
            <a:r>
              <a:rPr lang="en-US" altLang="zh-CN" sz="2800" smtClean="0"/>
              <a:t/>
            </a:r>
            <a:br>
              <a:rPr lang="en-US" altLang="zh-CN" sz="2800" smtClean="0"/>
            </a:br>
            <a:r>
              <a:rPr lang="zh-CN" altLang="en-US" sz="2800" smtClean="0"/>
              <a:t>某只股票的筹码分布情况来判断股票未</a:t>
            </a:r>
            <a:r>
              <a:rPr lang="en-US" altLang="zh-CN" sz="2800" smtClean="0"/>
              <a:t/>
            </a:r>
            <a:br>
              <a:rPr lang="en-US" altLang="zh-CN" sz="2800" smtClean="0"/>
            </a:br>
            <a:r>
              <a:rPr lang="zh-CN" altLang="en-US" sz="2800" smtClean="0"/>
              <a:t>来的涨跌。</a:t>
            </a:r>
            <a:endParaRPr lang="en-US" altLang="zh-CN" sz="2800" smtClean="0"/>
          </a:p>
          <a:p>
            <a:pPr>
              <a:lnSpc>
                <a:spcPct val="80000"/>
              </a:lnSpc>
            </a:pPr>
            <a:r>
              <a:rPr lang="zh-CN" altLang="en-US" sz="2800" smtClean="0"/>
              <a:t>（</a:t>
            </a:r>
            <a:r>
              <a:rPr lang="en-US" altLang="zh-CN" sz="2800" smtClean="0"/>
              <a:t>2</a:t>
            </a:r>
            <a:r>
              <a:rPr lang="zh-CN" altLang="en-US" sz="2800" smtClean="0"/>
              <a:t>）根据主力持仓理论，如果主力资金开始收集筹码，则意味着在未来一段时间该股票出现上涨的概率比较大；如果主力资金开始派发筹码，则意味着在未来一段时间该股票出现下跌的概率比较大 </a:t>
            </a:r>
          </a:p>
          <a:p>
            <a:pPr>
              <a:lnSpc>
                <a:spcPct val="80000"/>
              </a:lnSpc>
            </a:pPr>
            <a:r>
              <a:rPr lang="zh-CN" altLang="en-US" sz="2800" smtClean="0"/>
              <a:t>（</a:t>
            </a:r>
            <a:r>
              <a:rPr lang="en-US" altLang="zh-CN" sz="2800" smtClean="0"/>
              <a:t>3</a:t>
            </a:r>
            <a:r>
              <a:rPr lang="zh-CN" altLang="en-US" sz="2800" smtClean="0"/>
              <a:t>）筹码选股策略就是通过筹码分布数据，选择筹码集中度越来越高的股票，以期获得超额收益的方法。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idx="4294967295"/>
          </p:nvPr>
        </p:nvSpPr>
        <p:spPr>
          <a:xfrm>
            <a:off x="323850" y="333375"/>
            <a:ext cx="8540750" cy="844550"/>
          </a:xfrm>
        </p:spPr>
        <p:txBody>
          <a:bodyPr/>
          <a:lstStyle/>
          <a:p>
            <a:r>
              <a:rPr lang="zh-CN" altLang="en-US" smtClean="0"/>
              <a:t>多因子模型</a:t>
            </a:r>
          </a:p>
        </p:txBody>
      </p:sp>
      <p:sp>
        <p:nvSpPr>
          <p:cNvPr id="24578" name="Rectangle 3"/>
          <p:cNvSpPr>
            <a:spLocks noGrp="1"/>
          </p:cNvSpPr>
          <p:nvPr>
            <p:ph type="body" idx="4294967295"/>
          </p:nvPr>
        </p:nvSpPr>
        <p:spPr>
          <a:xfrm>
            <a:off x="301625" y="1196975"/>
            <a:ext cx="8540750" cy="4902200"/>
          </a:xfrm>
        </p:spPr>
        <p:txBody>
          <a:bodyPr/>
          <a:lstStyle/>
          <a:p>
            <a:r>
              <a:rPr lang="zh-CN" altLang="en-US" smtClean="0"/>
              <a:t>多因子选股模型的建立过程</a:t>
            </a:r>
          </a:p>
          <a:p>
            <a:r>
              <a:rPr lang="en-US" altLang="zh-CN" b="1" smtClean="0"/>
              <a:t>1</a:t>
            </a:r>
            <a:r>
              <a:rPr lang="zh-CN" altLang="en-US" b="1" smtClean="0"/>
              <a:t>．候选因子的选取</a:t>
            </a:r>
            <a:endParaRPr lang="zh-CN" altLang="en-US" smtClean="0"/>
          </a:p>
          <a:p>
            <a:r>
              <a:rPr lang="zh-CN" altLang="en-US" smtClean="0"/>
              <a:t>候选因子可能是一些基本面指标，</a:t>
            </a:r>
            <a:br>
              <a:rPr lang="zh-CN" altLang="en-US" smtClean="0"/>
            </a:br>
            <a:r>
              <a:rPr lang="zh-CN" altLang="en-US" smtClean="0"/>
              <a:t>如 </a:t>
            </a:r>
            <a:r>
              <a:rPr lang="en-US" altLang="zh-CN" smtClean="0"/>
              <a:t>PB</a:t>
            </a:r>
            <a:r>
              <a:rPr lang="zh-CN" altLang="en-US" smtClean="0"/>
              <a:t>、</a:t>
            </a:r>
            <a:r>
              <a:rPr lang="en-US" altLang="zh-CN" smtClean="0"/>
              <a:t>PE</a:t>
            </a:r>
            <a:r>
              <a:rPr lang="zh-CN" altLang="en-US" smtClean="0"/>
              <a:t>、</a:t>
            </a:r>
            <a:r>
              <a:rPr lang="en-US" altLang="zh-CN" smtClean="0"/>
              <a:t>EPS </a:t>
            </a:r>
            <a:r>
              <a:rPr lang="zh-CN" altLang="en-US" smtClean="0"/>
              <a:t>增长率等，也可能是一些技术面指标，如动量、换手率、波动等。 </a:t>
            </a:r>
          </a:p>
          <a:p>
            <a:r>
              <a:rPr lang="en-US" altLang="zh-CN" b="1" smtClean="0"/>
              <a:t>2</a:t>
            </a:r>
            <a:r>
              <a:rPr lang="zh-CN" altLang="en-US" b="1" smtClean="0"/>
              <a:t>．选股因子有效性的检验</a:t>
            </a:r>
            <a:endParaRPr lang="zh-CN" altLang="en-US" smtClean="0"/>
          </a:p>
          <a:p>
            <a:r>
              <a:rPr lang="zh-CN" altLang="en-US" smtClean="0"/>
              <a:t>一般检验方法主要采用排序的方法检验候选因子的选股有效性。</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89" name="Rectangle 2"/>
          <p:cNvSpPr>
            <a:spLocks noGrp="1"/>
          </p:cNvSpPr>
          <p:nvPr>
            <p:ph type="title" idx="4294967295"/>
          </p:nvPr>
        </p:nvSpPr>
        <p:spPr>
          <a:xfrm>
            <a:off x="323850" y="476250"/>
            <a:ext cx="8540750" cy="844550"/>
          </a:xfrm>
        </p:spPr>
        <p:txBody>
          <a:bodyPr/>
          <a:lstStyle/>
          <a:p>
            <a:r>
              <a:rPr lang="zh-CN" altLang="en-US" smtClean="0"/>
              <a:t>筹码选股</a:t>
            </a:r>
          </a:p>
        </p:txBody>
      </p:sp>
      <p:sp>
        <p:nvSpPr>
          <p:cNvPr id="601090" name="Rectangle 3"/>
          <p:cNvSpPr>
            <a:spLocks noGrp="1"/>
          </p:cNvSpPr>
          <p:nvPr>
            <p:ph type="body" idx="4294967295"/>
          </p:nvPr>
        </p:nvSpPr>
        <p:spPr>
          <a:xfrm>
            <a:off x="301625" y="1412875"/>
            <a:ext cx="8540750" cy="4968875"/>
          </a:xfrm>
        </p:spPr>
        <p:txBody>
          <a:bodyPr/>
          <a:lstStyle/>
          <a:p>
            <a:pPr>
              <a:lnSpc>
                <a:spcPct val="80000"/>
              </a:lnSpc>
            </a:pPr>
            <a:r>
              <a:rPr lang="en-US" altLang="zh-CN" sz="2800" smtClean="0"/>
              <a:t>1</a:t>
            </a:r>
            <a:r>
              <a:rPr lang="zh-CN" altLang="en-US" sz="2800" smtClean="0"/>
              <a:t>．筹码运动与股票投资收益</a:t>
            </a:r>
          </a:p>
          <a:p>
            <a:pPr>
              <a:lnSpc>
                <a:spcPct val="80000"/>
              </a:lnSpc>
            </a:pPr>
            <a:r>
              <a:rPr lang="zh-CN" altLang="en-US" sz="2800" smtClean="0"/>
              <a:t>（</a:t>
            </a:r>
            <a:r>
              <a:rPr lang="en-US" altLang="zh-CN" sz="2800" smtClean="0"/>
              <a:t>1</a:t>
            </a:r>
            <a:r>
              <a:rPr lang="zh-CN" altLang="en-US" sz="2800" smtClean="0"/>
              <a:t>）筹码分布和股价的变动相关，</a:t>
            </a:r>
            <a:r>
              <a:rPr lang="en-US" altLang="zh-CN" sz="2800" smtClean="0"/>
              <a:t/>
            </a:r>
            <a:br>
              <a:rPr lang="en-US" altLang="zh-CN" sz="2800" smtClean="0"/>
            </a:br>
            <a:r>
              <a:rPr lang="zh-CN" altLang="en-US" sz="2800" smtClean="0"/>
              <a:t>当某一股票筹码分布较为集中时，</a:t>
            </a:r>
            <a:r>
              <a:rPr lang="en-US" altLang="zh-CN" sz="2800" smtClean="0"/>
              <a:t/>
            </a:r>
            <a:br>
              <a:rPr lang="en-US" altLang="zh-CN" sz="2800" smtClean="0"/>
            </a:br>
            <a:r>
              <a:rPr lang="zh-CN" altLang="en-US" sz="2800" smtClean="0"/>
              <a:t>表明主力正在收集筹码，股价上涨的</a:t>
            </a:r>
            <a:r>
              <a:rPr lang="en-US" altLang="zh-CN" sz="2800" smtClean="0"/>
              <a:t/>
            </a:r>
            <a:br>
              <a:rPr lang="en-US" altLang="zh-CN" sz="2800" smtClean="0"/>
            </a:br>
            <a:r>
              <a:rPr lang="zh-CN" altLang="en-US" sz="2800" smtClean="0"/>
              <a:t>概率较大；</a:t>
            </a:r>
            <a:endParaRPr lang="en-US" altLang="zh-CN" sz="2800" smtClean="0"/>
          </a:p>
          <a:p>
            <a:pPr>
              <a:lnSpc>
                <a:spcPct val="80000"/>
              </a:lnSpc>
            </a:pPr>
            <a:r>
              <a:rPr lang="zh-CN" altLang="en-US" sz="2800" smtClean="0"/>
              <a:t>（</a:t>
            </a:r>
            <a:r>
              <a:rPr lang="en-US" altLang="zh-CN" sz="2800" smtClean="0"/>
              <a:t>2</a:t>
            </a:r>
            <a:r>
              <a:rPr lang="zh-CN" altLang="en-US" sz="2800" smtClean="0"/>
              <a:t>）当某一股票筹码分布较为分散时，表明主力正在抛售，股价下跌的概率较大。 </a:t>
            </a:r>
            <a:endParaRPr lang="en-US" altLang="zh-CN" sz="2800" smtClean="0"/>
          </a:p>
          <a:p>
            <a:pPr>
              <a:lnSpc>
                <a:spcPct val="80000"/>
              </a:lnSpc>
            </a:pPr>
            <a:endParaRPr lang="zh-CN" altLang="en-US" sz="2800" smtClean="0"/>
          </a:p>
          <a:p>
            <a:pPr>
              <a:lnSpc>
                <a:spcPct val="80000"/>
              </a:lnSpc>
            </a:pPr>
            <a:r>
              <a:rPr lang="en-US" altLang="zh-CN" sz="2800" smtClean="0"/>
              <a:t>2</a:t>
            </a:r>
            <a:r>
              <a:rPr lang="zh-CN" altLang="en-US" sz="2800" smtClean="0"/>
              <a:t>．筹码形态与运动</a:t>
            </a:r>
          </a:p>
          <a:p>
            <a:pPr>
              <a:lnSpc>
                <a:spcPct val="80000"/>
              </a:lnSpc>
            </a:pPr>
            <a:r>
              <a:rPr lang="zh-CN" altLang="en-US" sz="2800" smtClean="0"/>
              <a:t>筹码分布的形态主要有密集与分散两种，筹码分布的运动主要有集中与发散两类。 </a:t>
            </a:r>
          </a:p>
          <a:p>
            <a:pPr>
              <a:lnSpc>
                <a:spcPct val="80000"/>
              </a:lnSpc>
            </a:pPr>
            <a:endParaRPr lang="zh-CN" altLang="en-US" sz="2800" smtClean="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3" name="标题 1"/>
          <p:cNvSpPr>
            <a:spLocks noGrp="1"/>
          </p:cNvSpPr>
          <p:nvPr>
            <p:ph type="title"/>
          </p:nvPr>
        </p:nvSpPr>
        <p:spPr/>
        <p:txBody>
          <a:bodyPr/>
          <a:lstStyle/>
          <a:p>
            <a:r>
              <a:rPr lang="zh-CN" altLang="en-US" smtClean="0"/>
              <a:t>筹码选股</a:t>
            </a:r>
          </a:p>
        </p:txBody>
      </p:sp>
      <p:sp>
        <p:nvSpPr>
          <p:cNvPr id="602114" name="内容占位符 2"/>
          <p:cNvSpPr>
            <a:spLocks noGrp="1"/>
          </p:cNvSpPr>
          <p:nvPr>
            <p:ph idx="1"/>
          </p:nvPr>
        </p:nvSpPr>
        <p:spPr/>
        <p:txBody>
          <a:bodyPr/>
          <a:lstStyle/>
          <a:p>
            <a:pPr>
              <a:lnSpc>
                <a:spcPct val="80000"/>
              </a:lnSpc>
            </a:pPr>
            <a:r>
              <a:rPr lang="en-US" altLang="zh-CN" sz="2800" smtClean="0"/>
              <a:t>3</a:t>
            </a:r>
            <a:r>
              <a:rPr lang="zh-CN" altLang="en-US" sz="2800" smtClean="0"/>
              <a:t>．活跃筹码 </a:t>
            </a:r>
          </a:p>
          <a:p>
            <a:pPr>
              <a:lnSpc>
                <a:spcPct val="80000"/>
              </a:lnSpc>
            </a:pPr>
            <a:r>
              <a:rPr lang="zh-CN" altLang="en-US" sz="2800" smtClean="0"/>
              <a:t>比如，一只股票经过漫长的下跌后，活跃筹码的值很小（小于</a:t>
            </a:r>
            <a:r>
              <a:rPr lang="en-US" altLang="zh-CN" sz="2800" smtClean="0"/>
              <a:t>10</a:t>
            </a:r>
            <a:r>
              <a:rPr lang="zh-CN" altLang="en-US" sz="2800" smtClean="0"/>
              <a:t>），大部分筹码都处于被套得较深的状态，这时多数持股者已经不愿意割肉出局了，所以这时候往往能成为一个较好的买入点 ；反之亦然。</a:t>
            </a:r>
          </a:p>
          <a:p>
            <a:pPr>
              <a:lnSpc>
                <a:spcPct val="80000"/>
              </a:lnSpc>
            </a:pPr>
            <a:r>
              <a:rPr lang="en-US" altLang="zh-CN" sz="2800" smtClean="0"/>
              <a:t>4</a:t>
            </a:r>
            <a:r>
              <a:rPr lang="zh-CN" altLang="en-US" sz="2800" smtClean="0"/>
              <a:t>．筹码集中度与预期股票收益率</a:t>
            </a:r>
          </a:p>
          <a:p>
            <a:pPr>
              <a:lnSpc>
                <a:spcPct val="80000"/>
              </a:lnSpc>
            </a:pPr>
            <a:r>
              <a:rPr lang="zh-CN" altLang="en-US" sz="2800" smtClean="0"/>
              <a:t>（</a:t>
            </a:r>
            <a:r>
              <a:rPr lang="en-US" altLang="zh-CN" sz="2800" smtClean="0"/>
              <a:t>1</a:t>
            </a:r>
            <a:r>
              <a:rPr lang="zh-CN" altLang="en-US" sz="2800" smtClean="0"/>
              <a:t>）股东人数越少，表明筹码越集中，市场观点越统一，股价走势往往具有独立个性，股价容易攀升。</a:t>
            </a:r>
          </a:p>
          <a:p>
            <a:pPr>
              <a:lnSpc>
                <a:spcPct val="80000"/>
              </a:lnSpc>
            </a:pPr>
            <a:r>
              <a:rPr lang="zh-CN" altLang="en-US" sz="2800" smtClean="0"/>
              <a:t>（</a:t>
            </a:r>
            <a:r>
              <a:rPr lang="en-US" altLang="zh-CN" sz="2800" smtClean="0"/>
              <a:t>2</a:t>
            </a:r>
            <a:r>
              <a:rPr lang="zh-CN" altLang="en-US" sz="2800" smtClean="0"/>
              <a:t>）股东人数越多，表明筹码越分散，反映市场对未来股票的走势分歧越大，股价走势往往较疲软。 </a:t>
            </a:r>
          </a:p>
          <a:p>
            <a:endParaRPr lang="zh-CN" altLang="en-US" sz="2800"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p:cNvSpPr>
          <p:nvPr>
            <p:ph type="title" idx="4294967295"/>
          </p:nvPr>
        </p:nvSpPr>
        <p:spPr>
          <a:xfrm>
            <a:off x="323850" y="188913"/>
            <a:ext cx="8540750" cy="844550"/>
          </a:xfrm>
        </p:spPr>
        <p:txBody>
          <a:bodyPr/>
          <a:lstStyle/>
          <a:p>
            <a:r>
              <a:rPr lang="zh-CN" altLang="en-US" smtClean="0"/>
              <a:t>筹码选股</a:t>
            </a:r>
          </a:p>
        </p:txBody>
      </p:sp>
      <p:sp>
        <p:nvSpPr>
          <p:cNvPr id="603138" name="Rectangle 3"/>
          <p:cNvSpPr>
            <a:spLocks noGrp="1"/>
          </p:cNvSpPr>
          <p:nvPr>
            <p:ph type="body" idx="4294967295"/>
          </p:nvPr>
        </p:nvSpPr>
        <p:spPr>
          <a:xfrm>
            <a:off x="301625" y="1052513"/>
            <a:ext cx="8540750" cy="5046662"/>
          </a:xfrm>
        </p:spPr>
        <p:txBody>
          <a:bodyPr/>
          <a:lstStyle/>
          <a:p>
            <a:r>
              <a:rPr lang="zh-CN" altLang="en-US" sz="2800" smtClean="0"/>
              <a:t>（</a:t>
            </a:r>
            <a:r>
              <a:rPr lang="en-US" altLang="zh-CN" sz="2800" smtClean="0"/>
              <a:t>1</a:t>
            </a:r>
            <a:r>
              <a:rPr lang="zh-CN" altLang="en-US" sz="2800" smtClean="0"/>
              <a:t>）本策略中选取三个有关筹码集</a:t>
            </a:r>
            <a:r>
              <a:rPr lang="en-US" altLang="zh-CN" sz="2800" smtClean="0"/>
              <a:t/>
            </a:r>
            <a:br>
              <a:rPr lang="en-US" altLang="zh-CN" sz="2800" smtClean="0"/>
            </a:br>
            <a:r>
              <a:rPr lang="zh-CN" altLang="en-US" sz="2800" smtClean="0"/>
              <a:t>中度的指标：股东户数（季度增长率）</a:t>
            </a:r>
            <a:r>
              <a:rPr lang="en-US" altLang="zh-CN" sz="2800" smtClean="0"/>
              <a:t/>
            </a:r>
            <a:br>
              <a:rPr lang="en-US" altLang="zh-CN" sz="2800" smtClean="0"/>
            </a:br>
            <a:r>
              <a:rPr lang="zh-CN" altLang="en-US" sz="2800" smtClean="0"/>
              <a:t>户均持股数（季度增长率）、机构持</a:t>
            </a:r>
            <a:r>
              <a:rPr lang="en-US" altLang="zh-CN" sz="2800" smtClean="0"/>
              <a:t/>
            </a:r>
            <a:br>
              <a:rPr lang="en-US" altLang="zh-CN" sz="2800" smtClean="0"/>
            </a:br>
            <a:r>
              <a:rPr lang="zh-CN" altLang="en-US" sz="2800" smtClean="0"/>
              <a:t>股数（季度增长率）</a:t>
            </a:r>
            <a:endParaRPr lang="en-US" altLang="zh-CN" sz="2800" smtClean="0"/>
          </a:p>
          <a:p>
            <a:r>
              <a:rPr lang="zh-CN" altLang="en-US" sz="2800" smtClean="0"/>
              <a:t>（</a:t>
            </a:r>
            <a:r>
              <a:rPr lang="en-US" altLang="zh-CN" sz="2800" smtClean="0"/>
              <a:t>2</a:t>
            </a:r>
            <a:r>
              <a:rPr lang="zh-CN" altLang="en-US" sz="2800" smtClean="0"/>
              <a:t>）结合涨跌幅指标对备选股票进行双重筛选，精选出符合标准的</a:t>
            </a:r>
            <a:r>
              <a:rPr lang="en-US" altLang="zh-CN" sz="2800" smtClean="0"/>
              <a:t>50</a:t>
            </a:r>
            <a:r>
              <a:rPr lang="zh-CN" altLang="en-US" sz="2800" smtClean="0"/>
              <a:t>只股票构造投资组合。</a:t>
            </a:r>
            <a:endParaRPr lang="en-US" altLang="zh-CN" sz="2800" smtClean="0"/>
          </a:p>
          <a:p>
            <a:r>
              <a:rPr lang="zh-CN" altLang="en-US" sz="2800" smtClean="0"/>
              <a:t>详细的股票筛选方法和投资组合的构建流程如下 </a:t>
            </a:r>
          </a:p>
          <a:p>
            <a:r>
              <a:rPr lang="en-US" altLang="zh-CN" sz="2800" b="1" smtClean="0"/>
              <a:t>1</a:t>
            </a:r>
            <a:r>
              <a:rPr lang="zh-CN" altLang="en-US" sz="2800" b="1" smtClean="0"/>
              <a:t>．样本测试时间</a:t>
            </a:r>
            <a:endParaRPr lang="zh-CN" altLang="en-US" sz="2800" smtClean="0"/>
          </a:p>
          <a:p>
            <a:r>
              <a:rPr lang="zh-CN" altLang="en-US" sz="2800" smtClean="0"/>
              <a:t>考虑到在股改之前的</a:t>
            </a:r>
            <a:r>
              <a:rPr lang="en-US" altLang="zh-CN" sz="2800" smtClean="0"/>
              <a:t>A</a:t>
            </a:r>
            <a:r>
              <a:rPr lang="zh-CN" altLang="en-US" sz="2800" smtClean="0"/>
              <a:t>股市场并不是全流通状态，则按照定义的筹码集中度指标并不具有实际意义，因此选择</a:t>
            </a:r>
            <a:r>
              <a:rPr lang="en-US" altLang="zh-CN" sz="2800" smtClean="0"/>
              <a:t>2006</a:t>
            </a:r>
            <a:r>
              <a:rPr lang="zh-CN" altLang="en-US" sz="2800" smtClean="0"/>
              <a:t>年</a:t>
            </a:r>
            <a:r>
              <a:rPr lang="en-US" altLang="zh-CN" sz="2800" smtClean="0"/>
              <a:t>5</a:t>
            </a:r>
            <a:r>
              <a:rPr lang="zh-CN" altLang="en-US" sz="2800" smtClean="0"/>
              <a:t>月</a:t>
            </a:r>
            <a:r>
              <a:rPr lang="en-US" altLang="zh-CN" sz="2800" smtClean="0"/>
              <a:t>8</a:t>
            </a:r>
            <a:r>
              <a:rPr lang="zh-CN" altLang="en-US" sz="2800" smtClean="0"/>
              <a:t>日为第一次建仓日。</a:t>
            </a:r>
            <a:endParaRPr lang="zh-CN" altLang="en-US" sz="2800" b="1" smtClean="0"/>
          </a:p>
          <a:p>
            <a:endParaRPr lang="zh-CN" altLang="en-US" sz="2800" smtClean="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1" name="Rectangle 2"/>
          <p:cNvSpPr>
            <a:spLocks noGrp="1"/>
          </p:cNvSpPr>
          <p:nvPr>
            <p:ph type="title" idx="4294967295"/>
          </p:nvPr>
        </p:nvSpPr>
        <p:spPr>
          <a:xfrm>
            <a:off x="250825" y="260350"/>
            <a:ext cx="8540750" cy="731838"/>
          </a:xfrm>
        </p:spPr>
        <p:txBody>
          <a:bodyPr/>
          <a:lstStyle/>
          <a:p>
            <a:r>
              <a:rPr lang="zh-CN" altLang="en-US" sz="4000" smtClean="0"/>
              <a:t>筹码选股</a:t>
            </a:r>
            <a:r>
              <a:rPr lang="en-US" altLang="zh-CN" sz="4000" smtClean="0"/>
              <a:t>—</a:t>
            </a:r>
            <a:r>
              <a:rPr lang="zh-CN" altLang="en-US" sz="4000" smtClean="0"/>
              <a:t>策略模型（</a:t>
            </a:r>
            <a:r>
              <a:rPr lang="en-US" altLang="zh-CN" sz="4000" smtClean="0"/>
              <a:t>2</a:t>
            </a:r>
            <a:r>
              <a:rPr lang="zh-CN" altLang="en-US" sz="4000" smtClean="0"/>
              <a:t>）</a:t>
            </a:r>
          </a:p>
        </p:txBody>
      </p:sp>
      <p:sp>
        <p:nvSpPr>
          <p:cNvPr id="604162" name="Rectangle 3"/>
          <p:cNvSpPr>
            <a:spLocks noGrp="1"/>
          </p:cNvSpPr>
          <p:nvPr>
            <p:ph type="body" idx="4294967295"/>
          </p:nvPr>
        </p:nvSpPr>
        <p:spPr>
          <a:xfrm>
            <a:off x="107950" y="1125538"/>
            <a:ext cx="8734425" cy="5472112"/>
          </a:xfrm>
        </p:spPr>
        <p:txBody>
          <a:bodyPr/>
          <a:lstStyle/>
          <a:p>
            <a:pPr>
              <a:lnSpc>
                <a:spcPct val="80000"/>
              </a:lnSpc>
            </a:pPr>
            <a:r>
              <a:rPr lang="en-US" altLang="zh-CN" sz="2400" b="1" smtClean="0"/>
              <a:t>2. </a:t>
            </a:r>
            <a:r>
              <a:rPr lang="zh-CN" altLang="en-US" sz="2400" b="1" smtClean="0"/>
              <a:t>投资组合构建时间</a:t>
            </a:r>
            <a:endParaRPr lang="en-US" altLang="zh-CN" sz="2400" b="1" smtClean="0"/>
          </a:p>
          <a:p>
            <a:pPr>
              <a:lnSpc>
                <a:spcPct val="80000"/>
              </a:lnSpc>
            </a:pPr>
            <a:r>
              <a:rPr lang="zh-CN" altLang="en-US" sz="2400" smtClean="0"/>
              <a:t>投资组合初始构建日定为</a:t>
            </a:r>
            <a:r>
              <a:rPr lang="en-US" altLang="zh-CN" sz="2400" smtClean="0"/>
              <a:t>2006</a:t>
            </a:r>
            <a:r>
              <a:rPr lang="zh-CN" altLang="en-US" sz="2400" smtClean="0"/>
              <a:t>年</a:t>
            </a:r>
            <a:r>
              <a:rPr lang="en-US" altLang="zh-CN" sz="2400" smtClean="0"/>
              <a:t>5</a:t>
            </a:r>
            <a:r>
              <a:rPr lang="zh-CN" altLang="en-US" sz="2400" smtClean="0"/>
              <a:t>月</a:t>
            </a:r>
            <a:r>
              <a:rPr lang="en-US" altLang="zh-CN" sz="2400" smtClean="0"/>
              <a:t>8</a:t>
            </a:r>
            <a:r>
              <a:rPr lang="zh-CN" altLang="en-US" sz="2400" smtClean="0"/>
              <a:t>日，</a:t>
            </a:r>
            <a:r>
              <a:rPr lang="en-US" altLang="zh-CN" sz="2400" smtClean="0"/>
              <a:t/>
            </a:r>
            <a:br>
              <a:rPr lang="en-US" altLang="zh-CN" sz="2400" smtClean="0"/>
            </a:br>
            <a:r>
              <a:rPr lang="zh-CN" altLang="en-US" sz="2400" smtClean="0"/>
              <a:t>以后每季度再调整日发生在</a:t>
            </a:r>
            <a:r>
              <a:rPr lang="en-US" altLang="zh-CN" sz="2400" smtClean="0"/>
              <a:t>5</a:t>
            </a:r>
            <a:r>
              <a:rPr lang="zh-CN" altLang="en-US" sz="2400" smtClean="0"/>
              <a:t>月</a:t>
            </a:r>
            <a:r>
              <a:rPr lang="en-US" altLang="zh-CN" sz="2400" smtClean="0"/>
              <a:t>8</a:t>
            </a:r>
            <a:r>
              <a:rPr lang="zh-CN" altLang="en-US" sz="2400" smtClean="0"/>
              <a:t>日、</a:t>
            </a:r>
            <a:r>
              <a:rPr lang="en-US" altLang="zh-CN" sz="2400" smtClean="0"/>
              <a:t>9</a:t>
            </a:r>
            <a:r>
              <a:rPr lang="zh-CN" altLang="en-US" sz="2400" smtClean="0"/>
              <a:t>月</a:t>
            </a:r>
            <a:r>
              <a:rPr lang="en-US" altLang="zh-CN" sz="2400" smtClean="0"/>
              <a:t>1</a:t>
            </a:r>
            <a:r>
              <a:rPr lang="zh-CN" altLang="en-US" sz="2400" smtClean="0"/>
              <a:t>日、</a:t>
            </a:r>
            <a:r>
              <a:rPr lang="en-US" altLang="zh-CN" sz="2400" smtClean="0"/>
              <a:t/>
            </a:r>
            <a:br>
              <a:rPr lang="en-US" altLang="zh-CN" sz="2400" smtClean="0"/>
            </a:br>
            <a:r>
              <a:rPr lang="en-US" altLang="zh-CN" sz="2400" smtClean="0"/>
              <a:t>11</a:t>
            </a:r>
            <a:r>
              <a:rPr lang="zh-CN" altLang="en-US" sz="2400" smtClean="0"/>
              <a:t>月</a:t>
            </a:r>
            <a:r>
              <a:rPr lang="en-US" altLang="zh-CN" sz="2400" smtClean="0"/>
              <a:t>11</a:t>
            </a:r>
            <a:r>
              <a:rPr lang="zh-CN" altLang="en-US" sz="2400" smtClean="0"/>
              <a:t>日。因为：</a:t>
            </a:r>
          </a:p>
          <a:p>
            <a:pPr>
              <a:lnSpc>
                <a:spcPct val="80000"/>
              </a:lnSpc>
            </a:pPr>
            <a:r>
              <a:rPr lang="zh-CN" altLang="en-US" sz="2400" smtClean="0"/>
              <a:t>年报披露的截止日期为每年的</a:t>
            </a:r>
            <a:r>
              <a:rPr lang="en-US" altLang="zh-CN" sz="2400" smtClean="0"/>
              <a:t>4</a:t>
            </a:r>
            <a:r>
              <a:rPr lang="zh-CN" altLang="en-US" sz="2400" smtClean="0"/>
              <a:t>月</a:t>
            </a:r>
            <a:r>
              <a:rPr lang="en-US" altLang="zh-CN" sz="2400" smtClean="0"/>
              <a:t>30</a:t>
            </a:r>
            <a:r>
              <a:rPr lang="zh-CN" altLang="en-US" sz="2400" smtClean="0"/>
              <a:t>日之前。</a:t>
            </a:r>
          </a:p>
          <a:p>
            <a:pPr>
              <a:lnSpc>
                <a:spcPct val="80000"/>
              </a:lnSpc>
            </a:pPr>
            <a:r>
              <a:rPr lang="zh-CN" altLang="en-US" sz="2400" smtClean="0"/>
              <a:t>第一季报披露的截止日期为</a:t>
            </a:r>
            <a:r>
              <a:rPr lang="en-US" altLang="zh-CN" sz="2400" smtClean="0"/>
              <a:t>4</a:t>
            </a:r>
            <a:r>
              <a:rPr lang="zh-CN" altLang="en-US" sz="2400" smtClean="0"/>
              <a:t>月</a:t>
            </a:r>
            <a:r>
              <a:rPr lang="en-US" altLang="zh-CN" sz="2400" smtClean="0"/>
              <a:t>30</a:t>
            </a:r>
            <a:r>
              <a:rPr lang="zh-CN" altLang="en-US" sz="2400" smtClean="0"/>
              <a:t>日之前。</a:t>
            </a:r>
          </a:p>
          <a:p>
            <a:pPr>
              <a:lnSpc>
                <a:spcPct val="80000"/>
              </a:lnSpc>
            </a:pPr>
            <a:r>
              <a:rPr lang="zh-CN" altLang="en-US" sz="2400" smtClean="0"/>
              <a:t>半年报的披露截至日期为</a:t>
            </a:r>
            <a:r>
              <a:rPr lang="en-US" altLang="zh-CN" sz="2400" smtClean="0"/>
              <a:t>8</a:t>
            </a:r>
            <a:r>
              <a:rPr lang="zh-CN" altLang="en-US" sz="2400" smtClean="0"/>
              <a:t>月</a:t>
            </a:r>
            <a:r>
              <a:rPr lang="en-US" altLang="zh-CN" sz="2400" smtClean="0"/>
              <a:t>31</a:t>
            </a:r>
            <a:r>
              <a:rPr lang="zh-CN" altLang="en-US" sz="2400" smtClean="0"/>
              <a:t>日之前。</a:t>
            </a:r>
          </a:p>
          <a:p>
            <a:pPr>
              <a:lnSpc>
                <a:spcPct val="80000"/>
              </a:lnSpc>
            </a:pPr>
            <a:r>
              <a:rPr lang="zh-CN" altLang="en-US" sz="2400" smtClean="0"/>
              <a:t>第三季报的披露截止日为</a:t>
            </a:r>
            <a:r>
              <a:rPr lang="en-US" altLang="zh-CN" sz="2400" smtClean="0"/>
              <a:t>10</a:t>
            </a:r>
            <a:r>
              <a:rPr lang="zh-CN" altLang="en-US" sz="2400" smtClean="0"/>
              <a:t>月</a:t>
            </a:r>
            <a:r>
              <a:rPr lang="en-US" altLang="zh-CN" sz="2400" smtClean="0"/>
              <a:t>31</a:t>
            </a:r>
            <a:r>
              <a:rPr lang="zh-CN" altLang="en-US" sz="2400" smtClean="0"/>
              <a:t>日之前。</a:t>
            </a:r>
          </a:p>
          <a:p>
            <a:pPr>
              <a:lnSpc>
                <a:spcPct val="80000"/>
              </a:lnSpc>
            </a:pPr>
            <a:r>
              <a:rPr lang="en-US" altLang="zh-CN" sz="2400" b="1" smtClean="0"/>
              <a:t>3</a:t>
            </a:r>
            <a:r>
              <a:rPr lang="zh-CN" altLang="en-US" sz="2400" b="1" smtClean="0"/>
              <a:t>．筛选方法</a:t>
            </a:r>
            <a:endParaRPr lang="zh-CN" altLang="en-US" sz="2400" smtClean="0"/>
          </a:p>
          <a:p>
            <a:pPr>
              <a:lnSpc>
                <a:spcPct val="80000"/>
              </a:lnSpc>
            </a:pPr>
            <a:r>
              <a:rPr lang="zh-CN" altLang="en-US" sz="2400" smtClean="0"/>
              <a:t>（</a:t>
            </a:r>
            <a:r>
              <a:rPr lang="en-US" altLang="zh-CN" sz="2400" smtClean="0"/>
              <a:t>1</a:t>
            </a:r>
            <a:r>
              <a:rPr lang="zh-CN" altLang="en-US" sz="2400" smtClean="0"/>
              <a:t>）在每季度末，从股票池中根据筹码集中度（股东户数（季度增长率）、户均持股数（季度增长率）、机构持股数（季度增长率））对所有股票进行排序，选出其中增长率最高的前</a:t>
            </a:r>
            <a:r>
              <a:rPr lang="en-US" altLang="zh-CN" sz="2400" smtClean="0"/>
              <a:t>100</a:t>
            </a:r>
            <a:r>
              <a:rPr lang="zh-CN" altLang="en-US" sz="2400" smtClean="0"/>
              <a:t>只股票。</a:t>
            </a:r>
          </a:p>
          <a:p>
            <a:pPr>
              <a:lnSpc>
                <a:spcPct val="80000"/>
              </a:lnSpc>
            </a:pPr>
            <a:r>
              <a:rPr lang="zh-CN" altLang="en-US" sz="2400" smtClean="0"/>
              <a:t>（</a:t>
            </a:r>
            <a:r>
              <a:rPr lang="en-US" altLang="zh-CN" sz="2400" smtClean="0"/>
              <a:t>2</a:t>
            </a:r>
            <a:r>
              <a:rPr lang="zh-CN" altLang="en-US" sz="2400" smtClean="0"/>
              <a:t>）依据涨跌幅指标，对上一轮筛选出的</a:t>
            </a:r>
            <a:r>
              <a:rPr lang="en-US" altLang="zh-CN" sz="2400" smtClean="0"/>
              <a:t>100</a:t>
            </a:r>
            <a:r>
              <a:rPr lang="zh-CN" altLang="en-US" sz="2400" smtClean="0"/>
              <a:t>只备选股票进行由高到低的排序，并淘汰</a:t>
            </a:r>
            <a:r>
              <a:rPr lang="en-US" altLang="zh-CN" sz="2400" smtClean="0"/>
              <a:t>50</a:t>
            </a:r>
            <a:r>
              <a:rPr lang="zh-CN" altLang="en-US" sz="2400" smtClean="0"/>
              <a:t>只涨幅最低的股票，保留另外</a:t>
            </a:r>
            <a:r>
              <a:rPr lang="en-US" altLang="zh-CN" sz="2400" smtClean="0"/>
              <a:t>50</a:t>
            </a:r>
            <a:r>
              <a:rPr lang="zh-CN" altLang="en-US" sz="2400" smtClean="0"/>
              <a:t>只在本季度表现最优的股票。</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5" name="Rectangle 2"/>
          <p:cNvSpPr>
            <a:spLocks noGrp="1"/>
          </p:cNvSpPr>
          <p:nvPr>
            <p:ph type="title" idx="4294967295"/>
          </p:nvPr>
        </p:nvSpPr>
        <p:spPr>
          <a:xfrm>
            <a:off x="250825" y="404813"/>
            <a:ext cx="8540750" cy="771525"/>
          </a:xfrm>
        </p:spPr>
        <p:txBody>
          <a:bodyPr/>
          <a:lstStyle/>
          <a:p>
            <a:r>
              <a:rPr lang="zh-CN" altLang="en-US" smtClean="0"/>
              <a:t>筹码选股</a:t>
            </a:r>
            <a:r>
              <a:rPr lang="en-US" altLang="zh-CN" smtClean="0"/>
              <a:t>—</a:t>
            </a:r>
            <a:r>
              <a:rPr lang="zh-CN" altLang="en-US" smtClean="0"/>
              <a:t>策略模型（</a:t>
            </a:r>
            <a:r>
              <a:rPr lang="en-US" altLang="zh-CN" smtClean="0"/>
              <a:t>3</a:t>
            </a:r>
            <a:r>
              <a:rPr lang="zh-CN" altLang="en-US" smtClean="0"/>
              <a:t>）</a:t>
            </a:r>
          </a:p>
        </p:txBody>
      </p:sp>
      <p:sp>
        <p:nvSpPr>
          <p:cNvPr id="605186" name="Rectangle 3"/>
          <p:cNvSpPr>
            <a:spLocks noGrp="1"/>
          </p:cNvSpPr>
          <p:nvPr>
            <p:ph type="body" idx="4294967295"/>
          </p:nvPr>
        </p:nvSpPr>
        <p:spPr>
          <a:xfrm>
            <a:off x="301625" y="1052513"/>
            <a:ext cx="8540750" cy="5472112"/>
          </a:xfrm>
        </p:spPr>
        <p:txBody>
          <a:bodyPr/>
          <a:lstStyle/>
          <a:p>
            <a:pPr>
              <a:lnSpc>
                <a:spcPct val="90000"/>
              </a:lnSpc>
            </a:pPr>
            <a:endParaRPr lang="zh-CN" altLang="en-US" sz="2400" b="1" smtClean="0"/>
          </a:p>
          <a:p>
            <a:pPr>
              <a:lnSpc>
                <a:spcPct val="90000"/>
              </a:lnSpc>
            </a:pPr>
            <a:r>
              <a:rPr lang="en-US" altLang="zh-CN" sz="2400" b="1" smtClean="0"/>
              <a:t>4</a:t>
            </a:r>
            <a:r>
              <a:rPr lang="zh-CN" altLang="en-US" sz="2400" b="1" smtClean="0"/>
              <a:t>．筛选步骤</a:t>
            </a:r>
            <a:endParaRPr lang="zh-CN" altLang="en-US" sz="2400" smtClean="0"/>
          </a:p>
          <a:p>
            <a:pPr>
              <a:lnSpc>
                <a:spcPct val="90000"/>
              </a:lnSpc>
            </a:pPr>
            <a:r>
              <a:rPr lang="zh-CN" altLang="en-US" sz="2400" smtClean="0"/>
              <a:t>（</a:t>
            </a:r>
            <a:r>
              <a:rPr lang="en-US" altLang="zh-CN" sz="2400" smtClean="0"/>
              <a:t>1</a:t>
            </a:r>
            <a:r>
              <a:rPr lang="zh-CN" altLang="en-US" sz="2400" smtClean="0"/>
              <a:t>）投资组合初始构建日定为</a:t>
            </a:r>
            <a:r>
              <a:rPr lang="en-US" altLang="zh-CN" sz="2400" smtClean="0"/>
              <a:t>2006</a:t>
            </a:r>
            <a:r>
              <a:rPr lang="zh-CN" altLang="en-US" sz="2400" smtClean="0"/>
              <a:t>年</a:t>
            </a:r>
            <a:r>
              <a:rPr lang="en-US" altLang="zh-CN" sz="2400" smtClean="0"/>
              <a:t>5</a:t>
            </a:r>
            <a:r>
              <a:rPr lang="zh-CN" altLang="en-US" sz="2400" smtClean="0"/>
              <a:t>月</a:t>
            </a:r>
            <a:r>
              <a:rPr lang="en-US" altLang="zh-CN" sz="2400" smtClean="0"/>
              <a:t>8</a:t>
            </a:r>
            <a:r>
              <a:rPr lang="zh-CN" altLang="en-US" sz="2400" smtClean="0"/>
              <a:t>日，在每年的</a:t>
            </a:r>
            <a:r>
              <a:rPr lang="en-US" altLang="zh-CN" sz="2400" smtClean="0"/>
              <a:t>5</a:t>
            </a:r>
            <a:r>
              <a:rPr lang="zh-CN" altLang="en-US" sz="2400" smtClean="0"/>
              <a:t>月</a:t>
            </a:r>
            <a:r>
              <a:rPr lang="en-US" altLang="zh-CN" sz="2400" smtClean="0"/>
              <a:t>8</a:t>
            </a:r>
            <a:r>
              <a:rPr lang="zh-CN" altLang="en-US" sz="2400" smtClean="0"/>
              <a:t>日、</a:t>
            </a:r>
            <a:r>
              <a:rPr lang="en-US" altLang="zh-CN" sz="2400" smtClean="0"/>
              <a:t>9</a:t>
            </a:r>
            <a:r>
              <a:rPr lang="zh-CN" altLang="en-US" sz="2400" smtClean="0"/>
              <a:t>月</a:t>
            </a:r>
            <a:r>
              <a:rPr lang="en-US" altLang="zh-CN" sz="2400" smtClean="0"/>
              <a:t>1</a:t>
            </a:r>
            <a:r>
              <a:rPr lang="zh-CN" altLang="en-US" sz="2400" smtClean="0"/>
              <a:t>日、</a:t>
            </a:r>
            <a:r>
              <a:rPr lang="en-US" altLang="zh-CN" sz="2400" smtClean="0"/>
              <a:t>11</a:t>
            </a:r>
            <a:r>
              <a:rPr lang="zh-CN" altLang="en-US" sz="2400" smtClean="0"/>
              <a:t>月</a:t>
            </a:r>
            <a:r>
              <a:rPr lang="en-US" altLang="zh-CN" sz="2400" smtClean="0"/>
              <a:t>1</a:t>
            </a:r>
            <a:r>
              <a:rPr lang="zh-CN" altLang="en-US" sz="2400" smtClean="0"/>
              <a:t>日在最新的季报完全公布后调仓。</a:t>
            </a:r>
          </a:p>
          <a:p>
            <a:pPr>
              <a:lnSpc>
                <a:spcPct val="90000"/>
              </a:lnSpc>
            </a:pPr>
            <a:r>
              <a:rPr lang="zh-CN" altLang="en-US" sz="2400" smtClean="0"/>
              <a:t>（</a:t>
            </a:r>
            <a:r>
              <a:rPr lang="en-US" altLang="zh-CN" sz="2400" smtClean="0"/>
              <a:t>2</a:t>
            </a:r>
            <a:r>
              <a:rPr lang="zh-CN" altLang="en-US" sz="2400" smtClean="0"/>
              <a:t>）由于</a:t>
            </a:r>
            <a:r>
              <a:rPr lang="en-US" altLang="zh-CN" sz="2400" smtClean="0"/>
              <a:t>ST</a:t>
            </a:r>
            <a:r>
              <a:rPr lang="zh-CN" altLang="en-US" sz="2400" smtClean="0"/>
              <a:t>的股票风险较大，因此剔除当前被</a:t>
            </a:r>
            <a:r>
              <a:rPr lang="en-US" altLang="zh-CN" sz="2400" smtClean="0"/>
              <a:t>ST</a:t>
            </a:r>
            <a:r>
              <a:rPr lang="zh-CN" altLang="en-US" sz="2400" smtClean="0"/>
              <a:t>的股票，剔除筛选指标在考察期内没有记录的股票样本，从而形成初始股票池。 </a:t>
            </a:r>
          </a:p>
          <a:p>
            <a:pPr>
              <a:lnSpc>
                <a:spcPct val="90000"/>
              </a:lnSpc>
            </a:pPr>
            <a:r>
              <a:rPr lang="zh-CN" altLang="en-US" sz="2400" smtClean="0"/>
              <a:t>（</a:t>
            </a:r>
            <a:r>
              <a:rPr lang="en-US" altLang="zh-CN" sz="2400" smtClean="0"/>
              <a:t>3</a:t>
            </a:r>
            <a:r>
              <a:rPr lang="zh-CN" altLang="en-US" sz="2400" smtClean="0"/>
              <a:t>）在步骤（</a:t>
            </a:r>
            <a:r>
              <a:rPr lang="en-US" altLang="zh-CN" sz="2400" smtClean="0"/>
              <a:t>2</a:t>
            </a:r>
            <a:r>
              <a:rPr lang="zh-CN" altLang="en-US" sz="2400" smtClean="0"/>
              <a:t>）的基础上，分别根据股东户数（季度增长率）、户均持股数（季度增长率）、流通股中机构持股数（季度增长率）、单个指标及其分层组合和打分组合进行选择。</a:t>
            </a:r>
          </a:p>
          <a:p>
            <a:pPr>
              <a:lnSpc>
                <a:spcPct val="90000"/>
              </a:lnSpc>
            </a:pPr>
            <a:r>
              <a:rPr lang="zh-CN" altLang="en-US" sz="2400" smtClean="0"/>
              <a:t>（</a:t>
            </a:r>
            <a:r>
              <a:rPr lang="en-US" altLang="zh-CN" sz="2400" smtClean="0"/>
              <a:t>4</a:t>
            </a:r>
            <a:r>
              <a:rPr lang="zh-CN" altLang="en-US" sz="2400" smtClean="0"/>
              <a:t>）对最后精选出的</a:t>
            </a:r>
            <a:r>
              <a:rPr lang="en-US" altLang="zh-CN" sz="2400" i="1" smtClean="0"/>
              <a:t>n</a:t>
            </a:r>
            <a:r>
              <a:rPr lang="zh-CN" altLang="en-US" sz="2400" smtClean="0"/>
              <a:t>只股票按照等金额构造期初投资组合，以后每季度仍遵循步骤（</a:t>
            </a:r>
            <a:r>
              <a:rPr lang="en-US" altLang="zh-CN" sz="2400" smtClean="0"/>
              <a:t>1</a:t>
            </a:r>
            <a:r>
              <a:rPr lang="zh-CN" altLang="en-US" sz="2400" smtClean="0"/>
              <a:t>）～（</a:t>
            </a:r>
            <a:r>
              <a:rPr lang="en-US" altLang="zh-CN" sz="2400" smtClean="0"/>
              <a:t>3</a:t>
            </a:r>
            <a:r>
              <a:rPr lang="zh-CN" altLang="en-US" sz="2400" smtClean="0"/>
              <a:t>）对组合进行调整。在目标投资期末，将评估该优化选股策略的投资绩效，并与市场基准作对比</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09" name="Rectangle 2"/>
          <p:cNvSpPr>
            <a:spLocks noGrp="1"/>
          </p:cNvSpPr>
          <p:nvPr>
            <p:ph type="title" idx="4294967295"/>
          </p:nvPr>
        </p:nvSpPr>
        <p:spPr>
          <a:xfrm>
            <a:off x="323850" y="404813"/>
            <a:ext cx="8540750" cy="700087"/>
          </a:xfrm>
        </p:spPr>
        <p:txBody>
          <a:bodyPr/>
          <a:lstStyle/>
          <a:p>
            <a:r>
              <a:rPr lang="zh-CN" altLang="en-US" sz="4000" smtClean="0"/>
              <a:t>筹码选股</a:t>
            </a:r>
          </a:p>
        </p:txBody>
      </p:sp>
      <p:sp>
        <p:nvSpPr>
          <p:cNvPr id="606210" name="Rectangle 3"/>
          <p:cNvSpPr>
            <a:spLocks noGrp="1"/>
          </p:cNvSpPr>
          <p:nvPr>
            <p:ph type="body" idx="4294967295"/>
          </p:nvPr>
        </p:nvSpPr>
        <p:spPr>
          <a:xfrm>
            <a:off x="323850" y="1268413"/>
            <a:ext cx="8540750" cy="1811337"/>
          </a:xfrm>
        </p:spPr>
        <p:txBody>
          <a:bodyPr/>
          <a:lstStyle/>
          <a:p>
            <a:pPr>
              <a:lnSpc>
                <a:spcPct val="90000"/>
              </a:lnSpc>
            </a:pPr>
            <a:r>
              <a:rPr lang="en-US" altLang="zh-CN" sz="2400" b="1" smtClean="0"/>
              <a:t>1</a:t>
            </a:r>
            <a:r>
              <a:rPr lang="zh-CN" altLang="en-US" sz="2400" b="1" smtClean="0"/>
              <a:t>．单个指标实验结果对比</a:t>
            </a:r>
            <a:endParaRPr lang="zh-CN" altLang="en-US" sz="2400" smtClean="0"/>
          </a:p>
          <a:p>
            <a:pPr>
              <a:lnSpc>
                <a:spcPct val="90000"/>
              </a:lnSpc>
            </a:pPr>
            <a:r>
              <a:rPr lang="zh-CN" altLang="en-US" sz="2400" smtClean="0"/>
              <a:t>表</a:t>
            </a:r>
            <a:r>
              <a:rPr lang="en-US" altLang="zh-CN" sz="2400" smtClean="0"/>
              <a:t>2-23</a:t>
            </a:r>
            <a:r>
              <a:rPr lang="zh-CN" altLang="en-US" sz="2400" smtClean="0"/>
              <a:t>是单个指标收益率情况的对比，从表中可以看出，机构持股数（季度增长率）是效果最好的指标，获得年化</a:t>
            </a:r>
            <a:r>
              <a:rPr lang="en-US" altLang="zh-CN" sz="2400" smtClean="0"/>
              <a:t>46%</a:t>
            </a:r>
            <a:r>
              <a:rPr lang="zh-CN" altLang="en-US" sz="2400" smtClean="0"/>
              <a:t>的收益率，而同期上证指数仅获得</a:t>
            </a:r>
            <a:r>
              <a:rPr lang="en-US" altLang="zh-CN" sz="2400" smtClean="0"/>
              <a:t>17%</a:t>
            </a:r>
            <a:r>
              <a:rPr lang="zh-CN" altLang="en-US" sz="2400" smtClean="0"/>
              <a:t>的年化收益率。这可能是因为机构对市场的影响力比较大造成的。</a:t>
            </a:r>
          </a:p>
        </p:txBody>
      </p:sp>
      <p:sp>
        <p:nvSpPr>
          <p:cNvPr id="606211" name="Rectangle 4"/>
          <p:cNvSpPr>
            <a:spLocks noChangeArrowheads="1"/>
          </p:cNvSpPr>
          <p:nvPr/>
        </p:nvSpPr>
        <p:spPr bwMode="auto">
          <a:xfrm>
            <a:off x="2127250" y="2773363"/>
            <a:ext cx="1804988" cy="0"/>
          </a:xfrm>
          <a:prstGeom prst="rect">
            <a:avLst/>
          </a:prstGeom>
          <a:solidFill>
            <a:srgbClr val="E0E0E0"/>
          </a:solidFill>
          <a:ln w="9525">
            <a:noFill/>
            <a:miter lim="800000"/>
            <a:headEnd/>
            <a:tailEnd/>
          </a:ln>
        </p:spPr>
        <p:txBody>
          <a:bodyPr wrap="none">
            <a:spAutoFit/>
          </a:bodyPr>
          <a:lstStyle/>
          <a:p>
            <a:endParaRPr lang="zh-CN" altLang="en-US"/>
          </a:p>
        </p:txBody>
      </p:sp>
      <p:sp>
        <p:nvSpPr>
          <p:cNvPr id="606212" name="Rectangle 5"/>
          <p:cNvSpPr>
            <a:spLocks noChangeArrowheads="1"/>
          </p:cNvSpPr>
          <p:nvPr/>
        </p:nvSpPr>
        <p:spPr bwMode="auto">
          <a:xfrm>
            <a:off x="2127250" y="2773363"/>
            <a:ext cx="1028700" cy="0"/>
          </a:xfrm>
          <a:prstGeom prst="rect">
            <a:avLst/>
          </a:prstGeom>
          <a:solidFill>
            <a:srgbClr val="E0E0E0"/>
          </a:solidFill>
          <a:ln w="9525">
            <a:noFill/>
            <a:miter lim="800000"/>
            <a:headEnd/>
            <a:tailEnd/>
          </a:ln>
        </p:spPr>
        <p:txBody>
          <a:bodyPr wrap="none">
            <a:spAutoFit/>
          </a:bodyPr>
          <a:lstStyle/>
          <a:p>
            <a:endParaRPr lang="zh-CN" altLang="en-US"/>
          </a:p>
        </p:txBody>
      </p:sp>
      <p:sp>
        <p:nvSpPr>
          <p:cNvPr id="606213" name="Rectangle 6"/>
          <p:cNvSpPr>
            <a:spLocks noChangeArrowheads="1"/>
          </p:cNvSpPr>
          <p:nvPr/>
        </p:nvSpPr>
        <p:spPr bwMode="auto">
          <a:xfrm>
            <a:off x="2127250" y="2773363"/>
            <a:ext cx="1028700" cy="0"/>
          </a:xfrm>
          <a:prstGeom prst="rect">
            <a:avLst/>
          </a:prstGeom>
          <a:solidFill>
            <a:srgbClr val="E0E0E0"/>
          </a:solidFill>
          <a:ln w="9525">
            <a:noFill/>
            <a:miter lim="800000"/>
            <a:headEnd/>
            <a:tailEnd/>
          </a:ln>
        </p:spPr>
        <p:txBody>
          <a:bodyPr wrap="none">
            <a:spAutoFit/>
          </a:bodyPr>
          <a:lstStyle/>
          <a:p>
            <a:endParaRPr lang="zh-CN" altLang="en-US"/>
          </a:p>
        </p:txBody>
      </p:sp>
      <p:sp>
        <p:nvSpPr>
          <p:cNvPr id="606214" name="Rectangle 7"/>
          <p:cNvSpPr>
            <a:spLocks noChangeArrowheads="1"/>
          </p:cNvSpPr>
          <p:nvPr/>
        </p:nvSpPr>
        <p:spPr bwMode="auto">
          <a:xfrm>
            <a:off x="2127250" y="2773363"/>
            <a:ext cx="1028700" cy="0"/>
          </a:xfrm>
          <a:prstGeom prst="rect">
            <a:avLst/>
          </a:prstGeom>
          <a:solidFill>
            <a:srgbClr val="E0E0E0"/>
          </a:solidFill>
          <a:ln w="9525">
            <a:noFill/>
            <a:miter lim="800000"/>
            <a:headEnd/>
            <a:tailEnd/>
          </a:ln>
        </p:spPr>
        <p:txBody>
          <a:bodyPr wrap="none">
            <a:spAutoFit/>
          </a:bodyPr>
          <a:lstStyle/>
          <a:p>
            <a:endParaRPr lang="zh-CN" altLang="en-US"/>
          </a:p>
        </p:txBody>
      </p:sp>
      <p:sp>
        <p:nvSpPr>
          <p:cNvPr id="606215" name="Rectangle 8"/>
          <p:cNvSpPr>
            <a:spLocks noChangeArrowheads="1"/>
          </p:cNvSpPr>
          <p:nvPr/>
        </p:nvSpPr>
        <p:spPr bwMode="auto">
          <a:xfrm>
            <a:off x="2127250" y="2773363"/>
            <a:ext cx="1804988" cy="0"/>
          </a:xfrm>
          <a:prstGeom prst="rect">
            <a:avLst/>
          </a:prstGeom>
          <a:noFill/>
          <a:ln w="9525">
            <a:noFill/>
            <a:miter lim="800000"/>
            <a:headEnd/>
            <a:tailEnd/>
          </a:ln>
        </p:spPr>
        <p:txBody>
          <a:bodyPr wrap="none">
            <a:spAutoFit/>
          </a:bodyPr>
          <a:lstStyle/>
          <a:p>
            <a:endParaRPr lang="zh-CN" altLang="en-US"/>
          </a:p>
        </p:txBody>
      </p:sp>
      <p:sp>
        <p:nvSpPr>
          <p:cNvPr id="606216" name="Rectangle 9"/>
          <p:cNvSpPr>
            <a:spLocks noChangeArrowheads="1"/>
          </p:cNvSpPr>
          <p:nvPr/>
        </p:nvSpPr>
        <p:spPr bwMode="auto">
          <a:xfrm>
            <a:off x="2127250" y="2773363"/>
            <a:ext cx="1028700" cy="0"/>
          </a:xfrm>
          <a:prstGeom prst="rect">
            <a:avLst/>
          </a:prstGeom>
          <a:noFill/>
          <a:ln w="9525">
            <a:noFill/>
            <a:miter lim="800000"/>
            <a:headEnd/>
            <a:tailEnd/>
          </a:ln>
        </p:spPr>
        <p:txBody>
          <a:bodyPr wrap="none">
            <a:spAutoFit/>
          </a:bodyPr>
          <a:lstStyle/>
          <a:p>
            <a:endParaRPr lang="zh-CN" altLang="en-US"/>
          </a:p>
        </p:txBody>
      </p:sp>
      <p:sp>
        <p:nvSpPr>
          <p:cNvPr id="606217" name="Rectangle 10"/>
          <p:cNvSpPr>
            <a:spLocks noChangeArrowheads="1"/>
          </p:cNvSpPr>
          <p:nvPr/>
        </p:nvSpPr>
        <p:spPr bwMode="auto">
          <a:xfrm>
            <a:off x="2127250" y="2773363"/>
            <a:ext cx="1028700" cy="0"/>
          </a:xfrm>
          <a:prstGeom prst="rect">
            <a:avLst/>
          </a:prstGeom>
          <a:noFill/>
          <a:ln w="9525">
            <a:noFill/>
            <a:miter lim="800000"/>
            <a:headEnd/>
            <a:tailEnd/>
          </a:ln>
        </p:spPr>
        <p:txBody>
          <a:bodyPr wrap="none">
            <a:spAutoFit/>
          </a:bodyPr>
          <a:lstStyle/>
          <a:p>
            <a:endParaRPr lang="zh-CN" altLang="en-US"/>
          </a:p>
        </p:txBody>
      </p:sp>
      <p:sp>
        <p:nvSpPr>
          <p:cNvPr id="606218" name="Rectangle 11"/>
          <p:cNvSpPr>
            <a:spLocks noChangeArrowheads="1"/>
          </p:cNvSpPr>
          <p:nvPr/>
        </p:nvSpPr>
        <p:spPr bwMode="auto">
          <a:xfrm>
            <a:off x="2127250" y="2773363"/>
            <a:ext cx="1028700" cy="0"/>
          </a:xfrm>
          <a:prstGeom prst="rect">
            <a:avLst/>
          </a:prstGeom>
          <a:noFill/>
          <a:ln w="9525">
            <a:noFill/>
            <a:miter lim="800000"/>
            <a:headEnd/>
            <a:tailEnd/>
          </a:ln>
        </p:spPr>
        <p:txBody>
          <a:bodyPr wrap="none">
            <a:spAutoFit/>
          </a:bodyPr>
          <a:lstStyle/>
          <a:p>
            <a:endParaRPr lang="zh-CN" altLang="en-US"/>
          </a:p>
        </p:txBody>
      </p:sp>
      <p:sp>
        <p:nvSpPr>
          <p:cNvPr id="606219" name="Rectangle 12"/>
          <p:cNvSpPr>
            <a:spLocks noChangeArrowheads="1"/>
          </p:cNvSpPr>
          <p:nvPr/>
        </p:nvSpPr>
        <p:spPr bwMode="auto">
          <a:xfrm>
            <a:off x="2127250" y="2773363"/>
            <a:ext cx="1804988" cy="0"/>
          </a:xfrm>
          <a:prstGeom prst="rect">
            <a:avLst/>
          </a:prstGeom>
          <a:noFill/>
          <a:ln w="9525">
            <a:noFill/>
            <a:miter lim="800000"/>
            <a:headEnd/>
            <a:tailEnd/>
          </a:ln>
        </p:spPr>
        <p:txBody>
          <a:bodyPr wrap="none" anchor="ctr">
            <a:spAutoFit/>
          </a:bodyPr>
          <a:lstStyle/>
          <a:p>
            <a:endParaRPr lang="zh-CN" altLang="en-US"/>
          </a:p>
        </p:txBody>
      </p:sp>
      <p:sp>
        <p:nvSpPr>
          <p:cNvPr id="606220" name="Rectangle 13"/>
          <p:cNvSpPr>
            <a:spLocks noChangeArrowheads="1"/>
          </p:cNvSpPr>
          <p:nvPr/>
        </p:nvSpPr>
        <p:spPr bwMode="auto">
          <a:xfrm>
            <a:off x="2127250" y="2773363"/>
            <a:ext cx="1028700" cy="0"/>
          </a:xfrm>
          <a:prstGeom prst="rect">
            <a:avLst/>
          </a:prstGeom>
          <a:noFill/>
          <a:ln w="9525">
            <a:noFill/>
            <a:miter lim="800000"/>
            <a:headEnd/>
            <a:tailEnd/>
          </a:ln>
        </p:spPr>
        <p:txBody>
          <a:bodyPr wrap="none" anchor="ctr">
            <a:spAutoFit/>
          </a:bodyPr>
          <a:lstStyle/>
          <a:p>
            <a:endParaRPr lang="zh-CN" altLang="en-US"/>
          </a:p>
        </p:txBody>
      </p:sp>
      <p:sp>
        <p:nvSpPr>
          <p:cNvPr id="606221" name="Rectangle 14"/>
          <p:cNvSpPr>
            <a:spLocks noChangeArrowheads="1"/>
          </p:cNvSpPr>
          <p:nvPr/>
        </p:nvSpPr>
        <p:spPr bwMode="auto">
          <a:xfrm>
            <a:off x="2127250" y="2773363"/>
            <a:ext cx="1028700" cy="0"/>
          </a:xfrm>
          <a:prstGeom prst="rect">
            <a:avLst/>
          </a:prstGeom>
          <a:noFill/>
          <a:ln w="9525">
            <a:noFill/>
            <a:miter lim="800000"/>
            <a:headEnd/>
            <a:tailEnd/>
          </a:ln>
        </p:spPr>
        <p:txBody>
          <a:bodyPr wrap="none" anchor="ctr">
            <a:spAutoFit/>
          </a:bodyPr>
          <a:lstStyle/>
          <a:p>
            <a:endParaRPr lang="zh-CN" altLang="en-US"/>
          </a:p>
        </p:txBody>
      </p:sp>
      <p:sp>
        <p:nvSpPr>
          <p:cNvPr id="606222" name="Rectangle 15"/>
          <p:cNvSpPr>
            <a:spLocks noChangeArrowheads="1"/>
          </p:cNvSpPr>
          <p:nvPr/>
        </p:nvSpPr>
        <p:spPr bwMode="auto">
          <a:xfrm>
            <a:off x="2127250" y="2773363"/>
            <a:ext cx="1028700" cy="0"/>
          </a:xfrm>
          <a:prstGeom prst="rect">
            <a:avLst/>
          </a:prstGeom>
          <a:noFill/>
          <a:ln w="9525">
            <a:noFill/>
            <a:miter lim="800000"/>
            <a:headEnd/>
            <a:tailEnd/>
          </a:ln>
        </p:spPr>
        <p:txBody>
          <a:bodyPr wrap="none" anchor="ctr">
            <a:spAutoFit/>
          </a:bodyPr>
          <a:lstStyle/>
          <a:p>
            <a:endParaRPr lang="zh-CN" altLang="en-US"/>
          </a:p>
        </p:txBody>
      </p:sp>
      <p:sp>
        <p:nvSpPr>
          <p:cNvPr id="606223" name="Rectangle 16"/>
          <p:cNvSpPr>
            <a:spLocks noChangeArrowheads="1"/>
          </p:cNvSpPr>
          <p:nvPr/>
        </p:nvSpPr>
        <p:spPr bwMode="auto">
          <a:xfrm>
            <a:off x="2127250" y="2773363"/>
            <a:ext cx="1804988" cy="0"/>
          </a:xfrm>
          <a:prstGeom prst="rect">
            <a:avLst/>
          </a:prstGeom>
          <a:noFill/>
          <a:ln w="9525">
            <a:noFill/>
            <a:miter lim="800000"/>
            <a:headEnd/>
            <a:tailEnd/>
          </a:ln>
        </p:spPr>
        <p:txBody>
          <a:bodyPr wrap="none" anchor="ctr">
            <a:spAutoFit/>
          </a:bodyPr>
          <a:lstStyle/>
          <a:p>
            <a:endParaRPr lang="zh-CN" altLang="en-US"/>
          </a:p>
        </p:txBody>
      </p:sp>
      <p:sp>
        <p:nvSpPr>
          <p:cNvPr id="606224" name="Rectangle 17"/>
          <p:cNvSpPr>
            <a:spLocks noChangeArrowheads="1"/>
          </p:cNvSpPr>
          <p:nvPr/>
        </p:nvSpPr>
        <p:spPr bwMode="auto">
          <a:xfrm>
            <a:off x="2127250" y="2773363"/>
            <a:ext cx="1028700" cy="0"/>
          </a:xfrm>
          <a:prstGeom prst="rect">
            <a:avLst/>
          </a:prstGeom>
          <a:noFill/>
          <a:ln w="9525">
            <a:noFill/>
            <a:miter lim="800000"/>
            <a:headEnd/>
            <a:tailEnd/>
          </a:ln>
        </p:spPr>
        <p:txBody>
          <a:bodyPr wrap="none" anchor="ctr">
            <a:spAutoFit/>
          </a:bodyPr>
          <a:lstStyle/>
          <a:p>
            <a:endParaRPr lang="zh-CN" altLang="en-US"/>
          </a:p>
        </p:txBody>
      </p:sp>
      <p:sp>
        <p:nvSpPr>
          <p:cNvPr id="606225" name="Rectangle 18"/>
          <p:cNvSpPr>
            <a:spLocks noChangeArrowheads="1"/>
          </p:cNvSpPr>
          <p:nvPr/>
        </p:nvSpPr>
        <p:spPr bwMode="auto">
          <a:xfrm>
            <a:off x="2127250" y="2773363"/>
            <a:ext cx="1028700" cy="0"/>
          </a:xfrm>
          <a:prstGeom prst="rect">
            <a:avLst/>
          </a:prstGeom>
          <a:noFill/>
          <a:ln w="9525">
            <a:noFill/>
            <a:miter lim="800000"/>
            <a:headEnd/>
            <a:tailEnd/>
          </a:ln>
        </p:spPr>
        <p:txBody>
          <a:bodyPr wrap="none" anchor="ctr">
            <a:spAutoFit/>
          </a:bodyPr>
          <a:lstStyle/>
          <a:p>
            <a:endParaRPr lang="zh-CN" altLang="en-US"/>
          </a:p>
        </p:txBody>
      </p:sp>
      <p:sp>
        <p:nvSpPr>
          <p:cNvPr id="606226" name="Rectangle 19"/>
          <p:cNvSpPr>
            <a:spLocks noChangeArrowheads="1"/>
          </p:cNvSpPr>
          <p:nvPr/>
        </p:nvSpPr>
        <p:spPr bwMode="auto">
          <a:xfrm>
            <a:off x="2127250" y="2773363"/>
            <a:ext cx="1028700" cy="0"/>
          </a:xfrm>
          <a:prstGeom prst="rect">
            <a:avLst/>
          </a:prstGeom>
          <a:noFill/>
          <a:ln w="9525">
            <a:noFill/>
            <a:miter lim="800000"/>
            <a:headEnd/>
            <a:tailEnd/>
          </a:ln>
        </p:spPr>
        <p:txBody>
          <a:bodyPr wrap="none" anchor="ctr">
            <a:spAutoFit/>
          </a:bodyPr>
          <a:lstStyle/>
          <a:p>
            <a:endParaRPr lang="zh-CN" altLang="en-US"/>
          </a:p>
        </p:txBody>
      </p:sp>
      <p:sp>
        <p:nvSpPr>
          <p:cNvPr id="606227" name="Rectangle 20"/>
          <p:cNvSpPr>
            <a:spLocks noChangeArrowheads="1"/>
          </p:cNvSpPr>
          <p:nvPr/>
        </p:nvSpPr>
        <p:spPr bwMode="auto">
          <a:xfrm>
            <a:off x="2127250" y="2773363"/>
            <a:ext cx="1804988" cy="0"/>
          </a:xfrm>
          <a:prstGeom prst="rect">
            <a:avLst/>
          </a:prstGeom>
          <a:noFill/>
          <a:ln w="9525">
            <a:noFill/>
            <a:miter lim="800000"/>
            <a:headEnd/>
            <a:tailEnd/>
          </a:ln>
        </p:spPr>
        <p:txBody>
          <a:bodyPr wrap="none" anchor="ctr">
            <a:spAutoFit/>
          </a:bodyPr>
          <a:lstStyle/>
          <a:p>
            <a:endParaRPr lang="zh-CN" altLang="en-US"/>
          </a:p>
        </p:txBody>
      </p:sp>
      <p:sp>
        <p:nvSpPr>
          <p:cNvPr id="606228" name="Rectangle 21"/>
          <p:cNvSpPr>
            <a:spLocks noChangeArrowheads="1"/>
          </p:cNvSpPr>
          <p:nvPr/>
        </p:nvSpPr>
        <p:spPr bwMode="auto">
          <a:xfrm>
            <a:off x="2127250" y="2773363"/>
            <a:ext cx="1028700" cy="0"/>
          </a:xfrm>
          <a:prstGeom prst="rect">
            <a:avLst/>
          </a:prstGeom>
          <a:noFill/>
          <a:ln w="9525">
            <a:noFill/>
            <a:miter lim="800000"/>
            <a:headEnd/>
            <a:tailEnd/>
          </a:ln>
        </p:spPr>
        <p:txBody>
          <a:bodyPr wrap="none" anchor="ctr">
            <a:spAutoFit/>
          </a:bodyPr>
          <a:lstStyle/>
          <a:p>
            <a:endParaRPr lang="zh-CN" altLang="en-US"/>
          </a:p>
        </p:txBody>
      </p:sp>
      <p:sp>
        <p:nvSpPr>
          <p:cNvPr id="606229" name="Rectangle 22"/>
          <p:cNvSpPr>
            <a:spLocks noChangeArrowheads="1"/>
          </p:cNvSpPr>
          <p:nvPr/>
        </p:nvSpPr>
        <p:spPr bwMode="auto">
          <a:xfrm>
            <a:off x="2127250" y="2773363"/>
            <a:ext cx="1028700" cy="0"/>
          </a:xfrm>
          <a:prstGeom prst="rect">
            <a:avLst/>
          </a:prstGeom>
          <a:noFill/>
          <a:ln w="9525">
            <a:noFill/>
            <a:miter lim="800000"/>
            <a:headEnd/>
            <a:tailEnd/>
          </a:ln>
        </p:spPr>
        <p:txBody>
          <a:bodyPr wrap="none" anchor="ctr">
            <a:spAutoFit/>
          </a:bodyPr>
          <a:lstStyle/>
          <a:p>
            <a:endParaRPr lang="zh-CN" altLang="en-US"/>
          </a:p>
        </p:txBody>
      </p:sp>
      <p:sp>
        <p:nvSpPr>
          <p:cNvPr id="606230" name="Rectangle 23"/>
          <p:cNvSpPr>
            <a:spLocks noChangeArrowheads="1"/>
          </p:cNvSpPr>
          <p:nvPr/>
        </p:nvSpPr>
        <p:spPr bwMode="auto">
          <a:xfrm>
            <a:off x="2127250" y="2773363"/>
            <a:ext cx="1028700" cy="0"/>
          </a:xfrm>
          <a:prstGeom prst="rect">
            <a:avLst/>
          </a:prstGeom>
          <a:noFill/>
          <a:ln w="9525">
            <a:noFill/>
            <a:miter lim="800000"/>
            <a:headEnd/>
            <a:tailEnd/>
          </a:ln>
        </p:spPr>
        <p:txBody>
          <a:bodyPr wrap="none" anchor="ctr">
            <a:spAutoFit/>
          </a:bodyPr>
          <a:lstStyle/>
          <a:p>
            <a:endParaRPr lang="zh-CN" altLang="en-US"/>
          </a:p>
        </p:txBody>
      </p:sp>
      <p:graphicFrame>
        <p:nvGraphicFramePr>
          <p:cNvPr id="242712" name="Group 24"/>
          <p:cNvGraphicFramePr>
            <a:graphicFrameLocks noGrp="1"/>
          </p:cNvGraphicFramePr>
          <p:nvPr/>
        </p:nvGraphicFramePr>
        <p:xfrm>
          <a:off x="827088" y="3789363"/>
          <a:ext cx="7345362" cy="2160587"/>
        </p:xfrm>
        <a:graphic>
          <a:graphicData uri="http://schemas.openxmlformats.org/drawingml/2006/table">
            <a:tbl>
              <a:tblPr/>
              <a:tblGrid>
                <a:gridCol w="2711450"/>
                <a:gridCol w="1543050"/>
                <a:gridCol w="1546225"/>
                <a:gridCol w="1544637"/>
              </a:tblGrid>
              <a:tr h="852488">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累计收益率（</a:t>
                      </a:r>
                      <a:r>
                        <a:rPr kumimoji="0" lang="en-US" altLang="zh-CN"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a:t>
                      </a:r>
                      <a:r>
                        <a:rPr kumimoji="0" lang="zh-CN" altLang="en-US"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a:t>
                      </a:r>
                      <a:endParaRPr kumimoji="0" lang="zh-CN" altLang="en-US" sz="14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年化收益率</a:t>
                      </a:r>
                      <a:endParaRPr kumimoji="0" lang="zh-CN" altLang="en-US" sz="14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rPr>
                        <a:t>夏普率夏普率</a:t>
                      </a:r>
                      <a:endParaRPr kumimoji="0" lang="zh-CN" altLang="en-US" sz="14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32702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股东户数（季度增长率）</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435</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38</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0.37</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户均持股数（季度增长率）</a:t>
                      </a:r>
                      <a:endParaRPr kumimoji="0" lang="zh-CN" altLang="en-US"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520</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44</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0.36</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机构持股数（季度增长率）</a:t>
                      </a:r>
                      <a:endParaRPr kumimoji="0" lang="zh-CN" altLang="en-US"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555</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46</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0.35</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上证指数</a:t>
                      </a:r>
                      <a:endParaRPr kumimoji="0" lang="zh-CN" altLang="en-US"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199</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17</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0.22</a:t>
                      </a:r>
                      <a:endParaRPr kumimoji="0" lang="en-US" altLang="zh-CN"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06263" name="Rectangle 56"/>
          <p:cNvSpPr>
            <a:spLocks noChangeArrowheads="1"/>
          </p:cNvSpPr>
          <p:nvPr/>
        </p:nvSpPr>
        <p:spPr bwMode="auto">
          <a:xfrm>
            <a:off x="1908175" y="3213100"/>
            <a:ext cx="5378450" cy="366713"/>
          </a:xfrm>
          <a:prstGeom prst="rect">
            <a:avLst/>
          </a:prstGeom>
          <a:noFill/>
          <a:ln w="9525">
            <a:noFill/>
            <a:miter lim="800000"/>
            <a:headEnd/>
            <a:tailEnd/>
          </a:ln>
        </p:spPr>
        <p:txBody>
          <a:bodyPr wrap="none" anchor="ctr">
            <a:spAutoFit/>
          </a:bodyPr>
          <a:lstStyle/>
          <a:p>
            <a:pPr algn="ctr"/>
            <a:r>
              <a:rPr lang="zh-CN" altLang="en-US"/>
              <a:t>表 </a:t>
            </a:r>
            <a:r>
              <a:rPr lang="en-US" altLang="zh-CN"/>
              <a:t>2‑23 </a:t>
            </a:r>
            <a:r>
              <a:rPr lang="zh-CN" altLang="en-US"/>
              <a:t>筹码选股模型中单个指标的收益率情况对比</a:t>
            </a:r>
          </a:p>
        </p:txBody>
      </p:sp>
      <p:sp>
        <p:nvSpPr>
          <p:cNvPr id="606264" name="Rectangle 57"/>
          <p:cNvSpPr>
            <a:spLocks noChangeArrowheads="1"/>
          </p:cNvSpPr>
          <p:nvPr/>
        </p:nvSpPr>
        <p:spPr bwMode="auto">
          <a:xfrm>
            <a:off x="2700338" y="6021388"/>
            <a:ext cx="4181475" cy="366712"/>
          </a:xfrm>
          <a:prstGeom prst="rect">
            <a:avLst/>
          </a:prstGeom>
          <a:noFill/>
          <a:ln w="9525">
            <a:noFill/>
            <a:miter lim="800000"/>
            <a:headEnd/>
            <a:tailEnd/>
          </a:ln>
        </p:spPr>
        <p:txBody>
          <a:bodyPr wrap="none" anchor="ctr">
            <a:spAutoFit/>
          </a:bodyPr>
          <a:lstStyle/>
          <a:p>
            <a:r>
              <a:rPr lang="zh-CN" altLang="en-US"/>
              <a:t>资料来源：</a:t>
            </a:r>
            <a:r>
              <a:rPr lang="en-US" altLang="zh-CN"/>
              <a:t>D-Alpha</a:t>
            </a:r>
            <a:r>
              <a:rPr lang="zh-CN" altLang="en-US"/>
              <a:t>量化对冲交易系统</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3" name="Rectangle 2"/>
          <p:cNvSpPr>
            <a:spLocks noGrp="1"/>
          </p:cNvSpPr>
          <p:nvPr>
            <p:ph type="title" idx="4294967295"/>
          </p:nvPr>
        </p:nvSpPr>
        <p:spPr>
          <a:xfrm>
            <a:off x="323850" y="333375"/>
            <a:ext cx="8540750" cy="915988"/>
          </a:xfrm>
        </p:spPr>
        <p:txBody>
          <a:bodyPr/>
          <a:lstStyle/>
          <a:p>
            <a:r>
              <a:rPr lang="zh-CN" altLang="en-US" smtClean="0"/>
              <a:t>筹码选股</a:t>
            </a:r>
          </a:p>
        </p:txBody>
      </p:sp>
      <p:sp>
        <p:nvSpPr>
          <p:cNvPr id="607234" name="Rectangle 3"/>
          <p:cNvSpPr>
            <a:spLocks noGrp="1"/>
          </p:cNvSpPr>
          <p:nvPr>
            <p:ph type="body" idx="4294967295"/>
          </p:nvPr>
        </p:nvSpPr>
        <p:spPr>
          <a:xfrm>
            <a:off x="323850" y="1196975"/>
            <a:ext cx="8540750" cy="1295400"/>
          </a:xfrm>
        </p:spPr>
        <p:txBody>
          <a:bodyPr/>
          <a:lstStyle/>
          <a:p>
            <a:pPr>
              <a:lnSpc>
                <a:spcPct val="80000"/>
              </a:lnSpc>
            </a:pPr>
            <a:r>
              <a:rPr lang="zh-CN" altLang="en-US" sz="2400" smtClean="0"/>
              <a:t>从图可以看出，机构持股数（季度增长率）</a:t>
            </a:r>
            <a:r>
              <a:rPr lang="en-US" altLang="zh-CN" sz="2400" smtClean="0"/>
              <a:t/>
            </a:r>
            <a:br>
              <a:rPr lang="en-US" altLang="zh-CN" sz="2400" smtClean="0"/>
            </a:br>
            <a:r>
              <a:rPr lang="zh-CN" altLang="en-US" sz="2400" smtClean="0"/>
              <a:t>的指标效果最好，户均持股数次之。</a:t>
            </a:r>
          </a:p>
        </p:txBody>
      </p:sp>
      <p:pic>
        <p:nvPicPr>
          <p:cNvPr id="607235" name="Picture 4" descr="2-29"/>
          <p:cNvPicPr>
            <a:picLocks noChangeAspect="1" noChangeArrowheads="1"/>
          </p:cNvPicPr>
          <p:nvPr/>
        </p:nvPicPr>
        <p:blipFill>
          <a:blip r:embed="rId2"/>
          <a:srcRect t="1524"/>
          <a:stretch>
            <a:fillRect/>
          </a:stretch>
        </p:blipFill>
        <p:spPr bwMode="auto">
          <a:xfrm>
            <a:off x="684213" y="1844675"/>
            <a:ext cx="6048375" cy="4211638"/>
          </a:xfrm>
          <a:prstGeom prst="rect">
            <a:avLst/>
          </a:prstGeom>
          <a:noFill/>
          <a:ln w="9525">
            <a:noFill/>
            <a:miter lim="800000"/>
            <a:headEnd/>
            <a:tailEnd/>
          </a:ln>
        </p:spPr>
      </p:pic>
      <p:sp>
        <p:nvSpPr>
          <p:cNvPr id="607236" name="Rectangle 5"/>
          <p:cNvSpPr>
            <a:spLocks noChangeArrowheads="1"/>
          </p:cNvSpPr>
          <p:nvPr/>
        </p:nvSpPr>
        <p:spPr bwMode="auto">
          <a:xfrm>
            <a:off x="1763713" y="6165850"/>
            <a:ext cx="4403725" cy="368300"/>
          </a:xfrm>
          <a:prstGeom prst="rect">
            <a:avLst/>
          </a:prstGeom>
          <a:noFill/>
          <a:ln w="9525">
            <a:noFill/>
            <a:miter lim="800000"/>
            <a:headEnd/>
            <a:tailEnd/>
          </a:ln>
        </p:spPr>
        <p:txBody>
          <a:bodyPr wrap="none" anchor="ctr">
            <a:spAutoFit/>
          </a:bodyPr>
          <a:lstStyle/>
          <a:p>
            <a:pPr algn="ctr"/>
            <a:r>
              <a:rPr lang="zh-CN" altLang="en-US"/>
              <a:t>图 筹码选股模型中单个指标总收益率曲线</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6" name="Rectangle 2"/>
          <p:cNvSpPr>
            <a:spLocks noGrp="1"/>
          </p:cNvSpPr>
          <p:nvPr>
            <p:ph type="title" idx="4294967295"/>
          </p:nvPr>
        </p:nvSpPr>
        <p:spPr>
          <a:xfrm>
            <a:off x="468313" y="188913"/>
            <a:ext cx="8540750" cy="700087"/>
          </a:xfrm>
        </p:spPr>
        <p:txBody>
          <a:bodyPr/>
          <a:lstStyle/>
          <a:p>
            <a:r>
              <a:rPr lang="zh-CN" altLang="en-US" sz="4000" smtClean="0"/>
              <a:t>筹码选股</a:t>
            </a:r>
          </a:p>
        </p:txBody>
      </p:sp>
      <p:sp>
        <p:nvSpPr>
          <p:cNvPr id="307207" name="Rectangle 3"/>
          <p:cNvSpPr>
            <a:spLocks noGrp="1"/>
          </p:cNvSpPr>
          <p:nvPr>
            <p:ph type="body" idx="4294967295"/>
          </p:nvPr>
        </p:nvSpPr>
        <p:spPr>
          <a:xfrm>
            <a:off x="323850" y="981075"/>
            <a:ext cx="8540750" cy="2087563"/>
          </a:xfrm>
        </p:spPr>
        <p:txBody>
          <a:bodyPr/>
          <a:lstStyle/>
          <a:p>
            <a:pPr>
              <a:lnSpc>
                <a:spcPct val="80000"/>
              </a:lnSpc>
            </a:pPr>
            <a:r>
              <a:rPr lang="en-US" altLang="zh-CN" sz="1800" b="1" smtClean="0"/>
              <a:t>2</a:t>
            </a:r>
            <a:r>
              <a:rPr lang="zh-CN" altLang="en-US" sz="1800" b="1" smtClean="0"/>
              <a:t>．组合指标实验结果</a:t>
            </a:r>
            <a:endParaRPr lang="zh-CN" altLang="en-US" sz="1800" smtClean="0"/>
          </a:p>
          <a:p>
            <a:pPr>
              <a:lnSpc>
                <a:spcPct val="80000"/>
              </a:lnSpc>
            </a:pPr>
            <a:r>
              <a:rPr lang="zh-CN" altLang="en-US" sz="1800" smtClean="0"/>
              <a:t>组合指标有以下两种方法：</a:t>
            </a:r>
          </a:p>
          <a:p>
            <a:pPr>
              <a:lnSpc>
                <a:spcPct val="80000"/>
              </a:lnSpc>
            </a:pPr>
            <a:r>
              <a:rPr lang="zh-CN" altLang="en-US" sz="1800" smtClean="0"/>
              <a:t>（</a:t>
            </a:r>
            <a:r>
              <a:rPr lang="en-US" altLang="zh-CN" sz="1800" smtClean="0"/>
              <a:t>1</a:t>
            </a:r>
            <a:r>
              <a:rPr lang="zh-CN" altLang="en-US" sz="1800" smtClean="0"/>
              <a:t>）分层排序法。通过将指标进行逐级排序筛选，</a:t>
            </a:r>
            <a:r>
              <a:rPr lang="en-US" altLang="zh-CN" sz="1800" smtClean="0"/>
              <a:t/>
            </a:r>
            <a:br>
              <a:rPr lang="en-US" altLang="zh-CN" sz="1800" smtClean="0"/>
            </a:br>
            <a:r>
              <a:rPr lang="zh-CN" altLang="en-US" sz="1800" smtClean="0"/>
              <a:t>获得最终的股票组合 </a:t>
            </a:r>
          </a:p>
          <a:p>
            <a:pPr>
              <a:lnSpc>
                <a:spcPct val="80000"/>
              </a:lnSpc>
            </a:pPr>
            <a:r>
              <a:rPr lang="zh-CN" altLang="en-US" sz="1800" smtClean="0"/>
              <a:t>（</a:t>
            </a:r>
            <a:r>
              <a:rPr lang="en-US" altLang="zh-CN" sz="1800" smtClean="0"/>
              <a:t>2</a:t>
            </a:r>
            <a:r>
              <a:rPr lang="zh-CN" altLang="en-US" sz="1800" smtClean="0"/>
              <a:t>）权重打分法。将股票列表根据单个指标分别进行排序，</a:t>
            </a:r>
            <a:r>
              <a:rPr lang="en-US" altLang="zh-CN" sz="1800" smtClean="0"/>
              <a:t/>
            </a:r>
            <a:br>
              <a:rPr lang="en-US" altLang="zh-CN" sz="1800" smtClean="0"/>
            </a:br>
            <a:r>
              <a:rPr lang="zh-CN" altLang="en-US" sz="1800" smtClean="0"/>
              <a:t>然后将各个指标依据顺序进行排序，获得权重，然后将各</a:t>
            </a:r>
            <a:r>
              <a:rPr lang="en-US" altLang="zh-CN" sz="1800" smtClean="0"/>
              <a:t/>
            </a:r>
            <a:br>
              <a:rPr lang="en-US" altLang="zh-CN" sz="1800" smtClean="0"/>
            </a:br>
            <a:r>
              <a:rPr lang="zh-CN" altLang="en-US" sz="1800" smtClean="0"/>
              <a:t>个股票在</a:t>
            </a:r>
            <a:r>
              <a:rPr lang="en-US" altLang="zh-CN" sz="1800" smtClean="0"/>
              <a:t>3</a:t>
            </a:r>
            <a:r>
              <a:rPr lang="zh-CN" altLang="en-US" sz="1800" smtClean="0"/>
              <a:t>个指标中对应的权重求和，最后根据权重重新排</a:t>
            </a:r>
            <a:r>
              <a:rPr lang="en-US" altLang="zh-CN" sz="1800" smtClean="0"/>
              <a:t/>
            </a:r>
            <a:br>
              <a:rPr lang="en-US" altLang="zh-CN" sz="1800" smtClean="0"/>
            </a:br>
            <a:r>
              <a:rPr lang="zh-CN" altLang="en-US" sz="1800" smtClean="0"/>
              <a:t>序，选取权重最大的</a:t>
            </a:r>
            <a:r>
              <a:rPr lang="en-US" altLang="zh-CN" sz="1800" i="1" smtClean="0"/>
              <a:t>m</a:t>
            </a:r>
            <a:r>
              <a:rPr lang="zh-CN" altLang="en-US" sz="1800" smtClean="0"/>
              <a:t>个股票 </a:t>
            </a:r>
          </a:p>
        </p:txBody>
      </p:sp>
      <p:sp>
        <p:nvSpPr>
          <p:cNvPr id="307208" name="Rectangle 4"/>
          <p:cNvSpPr>
            <a:spLocks noChangeArrowheads="1"/>
          </p:cNvSpPr>
          <p:nvPr/>
        </p:nvSpPr>
        <p:spPr bwMode="auto">
          <a:xfrm>
            <a:off x="0" y="20002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205" name="Object 5"/>
          <p:cNvGraphicFramePr>
            <a:graphicFrameLocks noChangeAspect="1"/>
          </p:cNvGraphicFramePr>
          <p:nvPr/>
        </p:nvGraphicFramePr>
        <p:xfrm>
          <a:off x="900113" y="2781300"/>
          <a:ext cx="6335712" cy="3684588"/>
        </p:xfrm>
        <a:graphic>
          <a:graphicData uri="http://schemas.openxmlformats.org/presentationml/2006/ole">
            <p:oleObj spid="_x0000_s307205" name="图表" r:id="rId3" imgW="4076700" imgH="2857500" progId="MSGraph.Chart.8">
              <p:embed/>
            </p:oleObj>
          </a:graphicData>
        </a:graphic>
      </p:graphicFrame>
      <p:sp>
        <p:nvSpPr>
          <p:cNvPr id="307209" name="Rectangle 6"/>
          <p:cNvSpPr>
            <a:spLocks noChangeArrowheads="1"/>
          </p:cNvSpPr>
          <p:nvPr/>
        </p:nvSpPr>
        <p:spPr bwMode="auto">
          <a:xfrm>
            <a:off x="1763713" y="6381750"/>
            <a:ext cx="5557837" cy="368300"/>
          </a:xfrm>
          <a:prstGeom prst="rect">
            <a:avLst/>
          </a:prstGeom>
          <a:noFill/>
          <a:ln w="9525">
            <a:noFill/>
            <a:miter lim="800000"/>
            <a:headEnd/>
            <a:tailEnd/>
          </a:ln>
        </p:spPr>
        <p:txBody>
          <a:bodyPr wrap="none" anchor="ctr">
            <a:spAutoFit/>
          </a:bodyPr>
          <a:lstStyle/>
          <a:p>
            <a:pPr algn="ctr"/>
            <a:r>
              <a:rPr lang="zh-CN" altLang="en-US"/>
              <a:t>图 筹码选股中分层排序和指标组合打分方法净值走势</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30" name="Rectangle 2"/>
          <p:cNvSpPr>
            <a:spLocks noGrp="1"/>
          </p:cNvSpPr>
          <p:nvPr>
            <p:ph type="title" idx="4294967295"/>
          </p:nvPr>
        </p:nvSpPr>
        <p:spPr>
          <a:xfrm>
            <a:off x="323850" y="476250"/>
            <a:ext cx="8540750" cy="771525"/>
          </a:xfrm>
        </p:spPr>
        <p:txBody>
          <a:bodyPr/>
          <a:lstStyle/>
          <a:p>
            <a:r>
              <a:rPr lang="zh-CN" altLang="en-US" smtClean="0"/>
              <a:t>筹码选股</a:t>
            </a:r>
          </a:p>
        </p:txBody>
      </p:sp>
      <p:sp>
        <p:nvSpPr>
          <p:cNvPr id="308231" name="Rectangle 3"/>
          <p:cNvSpPr>
            <a:spLocks noGrp="1"/>
          </p:cNvSpPr>
          <p:nvPr>
            <p:ph type="body" idx="4294967295"/>
          </p:nvPr>
        </p:nvSpPr>
        <p:spPr>
          <a:xfrm>
            <a:off x="395288" y="1412875"/>
            <a:ext cx="8540750" cy="1368425"/>
          </a:xfrm>
        </p:spPr>
        <p:txBody>
          <a:bodyPr/>
          <a:lstStyle/>
          <a:p>
            <a:pPr>
              <a:lnSpc>
                <a:spcPct val="80000"/>
              </a:lnSpc>
            </a:pPr>
            <a:r>
              <a:rPr lang="zh-CN" altLang="en-US" sz="2400" smtClean="0"/>
              <a:t>图是这两种组合方法的收益率对比。</a:t>
            </a:r>
          </a:p>
          <a:p>
            <a:pPr>
              <a:lnSpc>
                <a:spcPct val="80000"/>
              </a:lnSpc>
            </a:pPr>
            <a:r>
              <a:rPr lang="zh-CN" altLang="en-US" sz="2400" smtClean="0"/>
              <a:t>从图中可以看出，在这几个指标中，基</a:t>
            </a:r>
            <a:r>
              <a:rPr lang="en-US" altLang="zh-CN" sz="2400" smtClean="0"/>
              <a:t/>
            </a:r>
            <a:br>
              <a:rPr lang="en-US" altLang="zh-CN" sz="2400" smtClean="0"/>
            </a:br>
            <a:r>
              <a:rPr lang="zh-CN" altLang="en-US" sz="2400" smtClean="0"/>
              <a:t>于分层排序的方法与基于打分的方法相比，</a:t>
            </a:r>
            <a:r>
              <a:rPr lang="en-US" altLang="zh-CN" sz="2400" smtClean="0"/>
              <a:t/>
            </a:r>
            <a:br>
              <a:rPr lang="en-US" altLang="zh-CN" sz="2400" smtClean="0"/>
            </a:br>
            <a:r>
              <a:rPr lang="zh-CN" altLang="en-US" sz="2400" smtClean="0"/>
              <a:t>基于分层排序的方法结果较好。 </a:t>
            </a:r>
          </a:p>
        </p:txBody>
      </p:sp>
      <p:sp>
        <p:nvSpPr>
          <p:cNvPr id="308232" name="Rectangle 4"/>
          <p:cNvSpPr>
            <a:spLocks noChangeArrowheads="1"/>
          </p:cNvSpPr>
          <p:nvPr/>
        </p:nvSpPr>
        <p:spPr bwMode="auto">
          <a:xfrm>
            <a:off x="0" y="23431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8229" name="Object 5"/>
          <p:cNvGraphicFramePr>
            <a:graphicFrameLocks noChangeAspect="1"/>
          </p:cNvGraphicFramePr>
          <p:nvPr/>
        </p:nvGraphicFramePr>
        <p:xfrm>
          <a:off x="1763713" y="2565400"/>
          <a:ext cx="5543550" cy="3257550"/>
        </p:xfrm>
        <a:graphic>
          <a:graphicData uri="http://schemas.openxmlformats.org/presentationml/2006/ole">
            <p:oleObj spid="_x0000_s308229" name="图表" r:id="rId3" imgW="3686175" imgH="2171700" progId="MSGraph.Chart.8">
              <p:embed/>
            </p:oleObj>
          </a:graphicData>
        </a:graphic>
      </p:graphicFrame>
      <p:sp>
        <p:nvSpPr>
          <p:cNvPr id="308233" name="Rectangle 6"/>
          <p:cNvSpPr>
            <a:spLocks noChangeArrowheads="1"/>
          </p:cNvSpPr>
          <p:nvPr/>
        </p:nvSpPr>
        <p:spPr bwMode="auto">
          <a:xfrm>
            <a:off x="1217613" y="5875338"/>
            <a:ext cx="7172325" cy="369887"/>
          </a:xfrm>
          <a:prstGeom prst="rect">
            <a:avLst/>
          </a:prstGeom>
          <a:noFill/>
          <a:ln w="9525">
            <a:noFill/>
            <a:miter lim="800000"/>
            <a:headEnd/>
            <a:tailEnd/>
          </a:ln>
        </p:spPr>
        <p:txBody>
          <a:bodyPr wrap="none" anchor="ctr">
            <a:spAutoFit/>
          </a:bodyPr>
          <a:lstStyle/>
          <a:p>
            <a:pPr algn="ctr"/>
            <a:r>
              <a:rPr lang="zh-CN" altLang="en-US"/>
              <a:t>图 筹码选股中分层排序和指标组合打分方法在不同年份的收益率对比</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5" name="标题 1"/>
          <p:cNvSpPr>
            <a:spLocks noGrp="1"/>
          </p:cNvSpPr>
          <p:nvPr>
            <p:ph type="title"/>
          </p:nvPr>
        </p:nvSpPr>
        <p:spPr/>
        <p:txBody>
          <a:bodyPr/>
          <a:lstStyle/>
          <a:p>
            <a:r>
              <a:rPr lang="zh-CN" altLang="en-US" smtClean="0"/>
              <a:t>筹码选股</a:t>
            </a:r>
          </a:p>
        </p:txBody>
      </p:sp>
      <p:sp>
        <p:nvSpPr>
          <p:cNvPr id="610306" name="内容占位符 2"/>
          <p:cNvSpPr>
            <a:spLocks noGrp="1"/>
          </p:cNvSpPr>
          <p:nvPr>
            <p:ph idx="1"/>
          </p:nvPr>
        </p:nvSpPr>
        <p:spPr/>
        <p:txBody>
          <a:bodyPr/>
          <a:lstStyle/>
          <a:p>
            <a:r>
              <a:rPr lang="zh-CN" altLang="en-US" smtClean="0"/>
              <a:t>筹码选股模型确实有效的超越了基准</a:t>
            </a:r>
            <a:endParaRPr lang="en-US" altLang="zh-CN" smtClean="0"/>
          </a:p>
          <a:p>
            <a:r>
              <a:rPr lang="zh-CN" altLang="en-US" smtClean="0"/>
              <a:t>组合指标降低了收益率，但是提高了夏普率</a:t>
            </a:r>
            <a:endParaRPr lang="en-US" altLang="zh-CN" smtClean="0"/>
          </a:p>
          <a:p>
            <a:r>
              <a:rPr lang="zh-CN" altLang="en-US" smtClean="0"/>
              <a:t>筹码理论作为市场上长期受投资者追捧的理论方法之一，确实具有长期的有效性。</a:t>
            </a:r>
            <a:endParaRPr lang="en-US" altLang="zh-CN" smtClean="0"/>
          </a:p>
          <a:p>
            <a:endParaRPr lang="zh-CN" altLang="en-US" smtClean="0"/>
          </a:p>
        </p:txBody>
      </p:sp>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6205</TotalTime>
  <Words>13586</Words>
  <Application>Microsoft Office PowerPoint</Application>
  <PresentationFormat>全屏显示(4:3)</PresentationFormat>
  <Paragraphs>1383</Paragraphs>
  <Slides>113</Slides>
  <Notes>0</Notes>
  <HiddenSlides>0</HiddenSlides>
  <MMClips>0</MMClips>
  <ScaleCrop>false</ScaleCrop>
  <HeadingPairs>
    <vt:vector size="8" baseType="variant">
      <vt:variant>
        <vt:lpstr>已用的字体</vt:lpstr>
      </vt:variant>
      <vt:variant>
        <vt:i4>12</vt:i4>
      </vt:variant>
      <vt:variant>
        <vt:lpstr>演示文稿设计模板</vt:lpstr>
      </vt:variant>
      <vt:variant>
        <vt:i4>2</vt:i4>
      </vt:variant>
      <vt:variant>
        <vt:lpstr>嵌入 OLE 服务器</vt:lpstr>
      </vt:variant>
      <vt:variant>
        <vt:i4>5</vt:i4>
      </vt:variant>
      <vt:variant>
        <vt:lpstr>幻灯片标题</vt:lpstr>
      </vt:variant>
      <vt:variant>
        <vt:i4>113</vt:i4>
      </vt:variant>
    </vt:vector>
  </HeadingPairs>
  <TitlesOfParts>
    <vt:vector size="132" baseType="lpstr">
      <vt:lpstr>Arial</vt:lpstr>
      <vt:lpstr>宋体</vt:lpstr>
      <vt:lpstr>Wingdings</vt:lpstr>
      <vt:lpstr>Wingdings 2</vt:lpstr>
      <vt:lpstr>Calibri</vt:lpstr>
      <vt:lpstr>华文中宋</vt:lpstr>
      <vt:lpstr>Times New Roman</vt:lpstr>
      <vt:lpstr>黑体</vt:lpstr>
      <vt:lpstr>楷体_GB2312</vt:lpstr>
      <vt:lpstr>TimesNewRomanPSMT-Identity-H</vt:lpstr>
      <vt:lpstr>ArialMT</vt:lpstr>
      <vt:lpstr>Symbol</vt:lpstr>
      <vt:lpstr>吉祥如意</vt:lpstr>
      <vt:lpstr>吉祥如意</vt:lpstr>
      <vt:lpstr>Equation</vt:lpstr>
      <vt:lpstr>位图图像</vt:lpstr>
      <vt:lpstr>公式</vt:lpstr>
      <vt:lpstr>图表</vt:lpstr>
      <vt:lpstr>MathType 6.0 Equation</vt:lpstr>
      <vt:lpstr>量化选股模型</vt:lpstr>
      <vt:lpstr>幻灯片 2</vt:lpstr>
      <vt:lpstr>内容提要</vt:lpstr>
      <vt:lpstr>阿尔法策略</vt:lpstr>
      <vt:lpstr>量化选股概述</vt:lpstr>
      <vt:lpstr>多因子模型</vt:lpstr>
      <vt:lpstr>多因子模型</vt:lpstr>
      <vt:lpstr>多因子模型</vt:lpstr>
      <vt:lpstr>多因子模型</vt:lpstr>
      <vt:lpstr>多因子模型</vt:lpstr>
      <vt:lpstr>多因子模型</vt:lpstr>
      <vt:lpstr>多因子模型</vt:lpstr>
      <vt:lpstr>多因子模型</vt:lpstr>
      <vt:lpstr>多因子模型</vt:lpstr>
      <vt:lpstr>多因子模型</vt:lpstr>
      <vt:lpstr>多因子模型</vt:lpstr>
      <vt:lpstr>多因子模型</vt:lpstr>
      <vt:lpstr>多因子模型</vt:lpstr>
      <vt:lpstr>多因子模型</vt:lpstr>
      <vt:lpstr>多因子模型</vt:lpstr>
      <vt:lpstr>多因子模型</vt:lpstr>
      <vt:lpstr>多因子模型</vt:lpstr>
      <vt:lpstr>多因子模型</vt:lpstr>
      <vt:lpstr>风格轮动</vt:lpstr>
      <vt:lpstr>风格轮动</vt:lpstr>
      <vt:lpstr>风格轮动</vt:lpstr>
      <vt:lpstr>风格轮动</vt:lpstr>
      <vt:lpstr>风格轮动</vt:lpstr>
      <vt:lpstr>风格轮动</vt:lpstr>
      <vt:lpstr>风格轮动</vt:lpstr>
      <vt:lpstr>风格轮动</vt:lpstr>
      <vt:lpstr>风格轮动</vt:lpstr>
      <vt:lpstr>风格轮动</vt:lpstr>
      <vt:lpstr>风格轮动</vt:lpstr>
      <vt:lpstr>风格轮动</vt:lpstr>
      <vt:lpstr>行业轮动</vt:lpstr>
      <vt:lpstr>行业轮动—货币周期</vt:lpstr>
      <vt:lpstr>行业轮动—行业分类</vt:lpstr>
      <vt:lpstr>行业轮动</vt:lpstr>
      <vt:lpstr>行业轮动</vt:lpstr>
      <vt:lpstr>行业轮动</vt:lpstr>
      <vt:lpstr>资金流模型</vt:lpstr>
      <vt:lpstr>资金流模型</vt:lpstr>
      <vt:lpstr>资金流模型</vt:lpstr>
      <vt:lpstr>资金流模型</vt:lpstr>
      <vt:lpstr>资金流模型—策略方法 （1）</vt:lpstr>
      <vt:lpstr>资金流模型</vt:lpstr>
      <vt:lpstr>资金流模型</vt:lpstr>
      <vt:lpstr>资金流模型</vt:lpstr>
      <vt:lpstr>资金流模型</vt:lpstr>
      <vt:lpstr>资金流模型</vt:lpstr>
      <vt:lpstr>资金流模型</vt:lpstr>
      <vt:lpstr>资金流模型</vt:lpstr>
      <vt:lpstr>动量翻转</vt:lpstr>
      <vt:lpstr>动量翻转</vt:lpstr>
      <vt:lpstr>动量翻转</vt:lpstr>
      <vt:lpstr>动量反转</vt:lpstr>
      <vt:lpstr>动量翻转</vt:lpstr>
      <vt:lpstr>动量翻转</vt:lpstr>
      <vt:lpstr>动量反转</vt:lpstr>
      <vt:lpstr>动量翻转</vt:lpstr>
      <vt:lpstr>动量翻转</vt:lpstr>
      <vt:lpstr>动量反转</vt:lpstr>
      <vt:lpstr>动量翻转</vt:lpstr>
      <vt:lpstr>动量翻转</vt:lpstr>
      <vt:lpstr>动量翻转</vt:lpstr>
      <vt:lpstr>一致预期</vt:lpstr>
      <vt:lpstr>一致预期</vt:lpstr>
      <vt:lpstr>一致预期</vt:lpstr>
      <vt:lpstr>一致预期</vt:lpstr>
      <vt:lpstr>一致预期</vt:lpstr>
      <vt:lpstr>一致预期</vt:lpstr>
      <vt:lpstr>一致预期</vt:lpstr>
      <vt:lpstr>一致预期</vt:lpstr>
      <vt:lpstr>一致预期—实证案例（4）</vt:lpstr>
      <vt:lpstr>一致预期—实证案例（5）</vt:lpstr>
      <vt:lpstr>趋势追踪</vt:lpstr>
      <vt:lpstr>趋势追踪</vt:lpstr>
      <vt:lpstr>趋势追踪</vt:lpstr>
      <vt:lpstr>趋势追踪</vt:lpstr>
      <vt:lpstr>趋势追踪</vt:lpstr>
      <vt:lpstr>趋势追踪</vt:lpstr>
      <vt:lpstr>趋势追踪</vt:lpstr>
      <vt:lpstr>趋势追踪</vt:lpstr>
      <vt:lpstr>趋势追踪</vt:lpstr>
      <vt:lpstr>趋势追踪</vt:lpstr>
      <vt:lpstr>趋势追踪</vt:lpstr>
      <vt:lpstr>趋势追踪</vt:lpstr>
      <vt:lpstr>筹码选股</vt:lpstr>
      <vt:lpstr>筹码选股</vt:lpstr>
      <vt:lpstr>筹码选股</vt:lpstr>
      <vt:lpstr>筹码选股</vt:lpstr>
      <vt:lpstr>筹码选股—策略模型（2）</vt:lpstr>
      <vt:lpstr>筹码选股—策略模型（3）</vt:lpstr>
      <vt:lpstr>筹码选股</vt:lpstr>
      <vt:lpstr>筹码选股</vt:lpstr>
      <vt:lpstr>筹码选股</vt:lpstr>
      <vt:lpstr>筹码选股</vt:lpstr>
      <vt:lpstr>筹码选股</vt:lpstr>
      <vt:lpstr>本课程总结</vt:lpstr>
      <vt:lpstr>幻灯片 101</vt:lpstr>
      <vt:lpstr>业绩评价</vt:lpstr>
      <vt:lpstr>风险度指标</vt:lpstr>
      <vt:lpstr>风险报酬比</vt:lpstr>
      <vt:lpstr>策略的资金容量</vt:lpstr>
      <vt:lpstr>策略的资金容量</vt:lpstr>
      <vt:lpstr>策略的资金容量</vt:lpstr>
      <vt:lpstr>策略的资金容量</vt:lpstr>
      <vt:lpstr>最大回撤</vt:lpstr>
      <vt:lpstr>最大回撤</vt:lpstr>
      <vt:lpstr>最大回撤</vt:lpstr>
      <vt:lpstr>最大回撤</vt:lpstr>
      <vt:lpstr>幻灯片 113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策略组合模型</dc:title>
  <dc:creator>dingpeng</dc:creator>
  <cp:lastModifiedBy>dingpeng</cp:lastModifiedBy>
  <cp:revision>280</cp:revision>
  <dcterms:created xsi:type="dcterms:W3CDTF">2013-01-20T09:34:52Z</dcterms:created>
  <dcterms:modified xsi:type="dcterms:W3CDTF">2013-07-15T15:52:39Z</dcterms:modified>
</cp:coreProperties>
</file>