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Autoregressive_integrated_moving_average" TargetMode="External"/><Relationship Id="rId3" Type="http://schemas.openxmlformats.org/officeDocument/2006/relationships/hyperlink" Target="https://en.wikipedia.org/wiki/Time_series" TargetMode="External"/><Relationship Id="rId4" Type="http://schemas.openxmlformats.org/officeDocument/2006/relationships/hyperlink" Target="https://en.wikipedia.org/wiki/Time_series" TargetMode="External"/><Relationship Id="rId9" Type="http://schemas.openxmlformats.org/officeDocument/2006/relationships/hyperlink" Target="https://en.wikipedia.org/wiki/Order_of_integration" TargetMode="External"/><Relationship Id="rId5" Type="http://schemas.openxmlformats.org/officeDocument/2006/relationships/hyperlink" Target="https://en.wikipedia.org/wiki/Forecasting" TargetMode="External"/><Relationship Id="rId6" Type="http://schemas.openxmlformats.org/officeDocument/2006/relationships/hyperlink" Target="https://en.wikipedia.org/wiki/Stationary_process" TargetMode="External"/><Relationship Id="rId7" Type="http://schemas.openxmlformats.org/officeDocument/2006/relationships/hyperlink" Target="https://en.wikipedia.org/wiki/Stationary_process" TargetMode="External"/><Relationship Id="rId8" Type="http://schemas.openxmlformats.org/officeDocument/2006/relationships/hyperlink" Target="https://en.wikipedia.org/wiki/Order_of_integration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24191c1d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24191c1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text source: </a:t>
            </a:r>
            <a:r>
              <a:rPr lang="zh-CN" u="sng">
                <a:solidFill>
                  <a:schemeClr val="hlink"/>
                </a:solidFill>
                <a:hlinkClick r:id="rId2"/>
              </a:rPr>
              <a:t>https://en.wikipedia.org/wiki/Autoregressive_integrated_moving_average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Both of these models are fitted to</a:t>
            </a:r>
            <a:r>
              <a:rPr lang="zh-CN" sz="1050">
                <a:solidFill>
                  <a:srgbClr val="22222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zh-CN" sz="1050">
                <a:solidFill>
                  <a:srgbClr val="0645AD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time series</a:t>
            </a:r>
            <a:r>
              <a:rPr lang="zh-CN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data either to better understand the data or to predict future points in the series (</a:t>
            </a:r>
            <a:r>
              <a:rPr lang="zh-CN" sz="1050">
                <a:solidFill>
                  <a:srgbClr val="0645AD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forecasting</a:t>
            </a:r>
            <a:r>
              <a:rPr lang="zh-CN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). ARIMA models are applied in some cases where data show evidence of</a:t>
            </a:r>
            <a:r>
              <a:rPr lang="zh-CN" sz="1050">
                <a:solidFill>
                  <a:srgbClr val="22222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 </a:t>
            </a:r>
            <a:r>
              <a:rPr lang="zh-CN" sz="1050">
                <a:solidFill>
                  <a:srgbClr val="0645AD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non-stationarity</a:t>
            </a:r>
            <a:r>
              <a:rPr lang="zh-CN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where an initial differencing step (corresponding to the</a:t>
            </a:r>
            <a:r>
              <a:rPr lang="zh-CN" sz="1050">
                <a:solidFill>
                  <a:srgbClr val="22222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 </a:t>
            </a:r>
            <a:r>
              <a:rPr lang="zh-CN" sz="1050">
                <a:solidFill>
                  <a:srgbClr val="0645AD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"integrated"</a:t>
            </a:r>
            <a:r>
              <a:rPr lang="zh-CN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part of the model) can be applied one or more times to eliminate the non-stationarity.</a:t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4f24191c1d_1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f24191c1d_2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f24191c1d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4f24191c1d_2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24191c1d_1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f24191c1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4f24191c1d_1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24191c1d_6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f24191c1d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4f24191c1d_6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f24191c1d_6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f24191c1d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4f24191c1d_6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f24191c1d_1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f24191c1d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4f24191c1d_1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f24191c1d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f24191c1d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4f24191c1d_2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24191c1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24191c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4f24191c1d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f24191c1d_2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f24191c1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4f24191c1d_2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f24191c1d_2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f24191c1d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4f24191c1d_2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f24191c1d_4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f24191c1d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4f24191c1d_4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bg>
      <p:bgPr>
        <a:solidFill>
          <a:srgbClr val="F2F2F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0" type="dt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615670" y="243648"/>
            <a:ext cx="1796090" cy="311878"/>
          </a:xfrm>
          <a:prstGeom prst="rect">
            <a:avLst/>
          </a:prstGeom>
          <a:noFill/>
          <a:ln>
            <a:noFill/>
          </a:ln>
        </p:spPr>
        <p:txBody>
          <a:bodyPr anchorCtr="0" anchor="t" bIns="32500" lIns="65000" spcFirstLastPara="1" rIns="65000" wrap="square" tIns="32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点击添加文字</a:t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243136" y="267494"/>
            <a:ext cx="216024" cy="288032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395536" y="267494"/>
            <a:ext cx="216024" cy="288032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空白">
  <p:cSld name="1_空白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899592" y="239588"/>
            <a:ext cx="912897" cy="31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8200" lIns="96425" spcFirstLastPara="1" rIns="96425" wrap="square" tIns="48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工作回顾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899592" y="432889"/>
            <a:ext cx="892058" cy="258958"/>
          </a:xfrm>
          <a:prstGeom prst="rect">
            <a:avLst/>
          </a:prstGeom>
          <a:noFill/>
          <a:ln>
            <a:noFill/>
          </a:ln>
        </p:spPr>
        <p:txBody>
          <a:bodyPr anchorCtr="0" anchor="t" bIns="48200" lIns="96425" spcFirstLastPara="1" rIns="96425" wrap="square" tIns="48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 review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istrator\Desktop\微立体创业计划\005.png"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04" y="123478"/>
            <a:ext cx="609601" cy="609601"/>
          </a:xfrm>
          <a:prstGeom prst="rect">
            <a:avLst/>
          </a:prstGeom>
          <a:noFill/>
          <a:ln>
            <a:noFill/>
          </a:ln>
          <a:effectLst>
            <a:outerShdw blurRad="127000" sx="104000" rotWithShape="0" algn="tl" dir="3000000" dist="63500" sy="104000">
              <a:srgbClr val="000000">
                <a:alpha val="33725"/>
              </a:srgbClr>
            </a:outerShdw>
          </a:effectLst>
        </p:spPr>
      </p:pic>
      <p:pic>
        <p:nvPicPr>
          <p:cNvPr descr="C:\Users\Administrator\Desktop\微立体创业计划\004.png" id="36" name="Google Shape;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903" y="132850"/>
            <a:ext cx="609601" cy="609601"/>
          </a:xfrm>
          <a:prstGeom prst="rect">
            <a:avLst/>
          </a:prstGeom>
          <a:noFill/>
          <a:ln>
            <a:noFill/>
          </a:ln>
          <a:effectLst>
            <a:outerShdw blurRad="127000" sx="104000" rotWithShape="0" algn="tl" dir="3000000" dist="63500" sy="104000">
              <a:srgbClr val="000000">
                <a:alpha val="33725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页">
  <p:cSld name="空白页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1" y="0"/>
            <a:ext cx="91434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6"/>
          <p:cNvGrpSpPr/>
          <p:nvPr/>
        </p:nvGrpSpPr>
        <p:grpSpPr>
          <a:xfrm flipH="1">
            <a:off x="-1" y="248018"/>
            <a:ext cx="1797166" cy="507206"/>
            <a:chOff x="2370576" y="533400"/>
            <a:chExt cx="2417494" cy="675969"/>
          </a:xfrm>
        </p:grpSpPr>
        <p:sp>
          <p:nvSpPr>
            <p:cNvPr id="40" name="Google Shape;40;p6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6"/>
          <p:cNvSpPr txBox="1"/>
          <p:nvPr/>
        </p:nvSpPr>
        <p:spPr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</p:spPr>
        <p:txBody>
          <a:bodyPr anchorCtr="0" anchor="t" bIns="32500" lIns="65000" spcFirstLastPara="1" rIns="65000" wrap="square" tIns="32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hyperlink" Target="https://rpubs.com/leenam/FitchDSC1" TargetMode="External"/><Relationship Id="rId5" Type="http://schemas.openxmlformats.org/officeDocument/2006/relationships/hyperlink" Target="http://dataaspirant.com/2018/03/22/twitter-sentiment-analysis-using-r/" TargetMode="External"/><Relationship Id="rId6" Type="http://schemas.openxmlformats.org/officeDocument/2006/relationships/hyperlink" Target="https://www.cnblogs.com/bicoffee/p/3838049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Relationship Id="rId10" Type="http://schemas.openxmlformats.org/officeDocument/2006/relationships/image" Target="../media/image15.png"/><Relationship Id="rId9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21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dministrator\Desktop\1057523b4226046.png" id="48" name="Google Shape;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0601" y="627534"/>
            <a:ext cx="4403278" cy="388843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683568" y="2143861"/>
            <a:ext cx="4572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595959"/>
                </a:solidFill>
              </a:rPr>
              <a:t>DATATHON</a:t>
            </a:r>
            <a:endParaRPr b="0" i="0" sz="3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683568" y="2768029"/>
            <a:ext cx="41044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zh-CN" sz="2400">
                <a:solidFill>
                  <a:srgbClr val="595959"/>
                </a:solidFill>
              </a:rPr>
              <a:t>TEAM 22 </a:t>
            </a:r>
            <a:r>
              <a:rPr b="0" i="0" lang="zh-C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REPORT 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683575" y="3422987"/>
            <a:ext cx="338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lang="zh-CN" sz="1800">
                <a:solidFill>
                  <a:srgbClr val="595959"/>
                </a:solidFill>
              </a:rPr>
              <a:t>Chutong Xiao    </a:t>
            </a:r>
            <a:r>
              <a:rPr lang="zh-CN" sz="1800">
                <a:solidFill>
                  <a:srgbClr val="595959"/>
                </a:solidFill>
              </a:rPr>
              <a:t>Wanxing Dai</a:t>
            </a:r>
            <a:endParaRPr sz="18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lang="zh-CN" sz="1800">
                <a:solidFill>
                  <a:srgbClr val="595959"/>
                </a:solidFill>
              </a:rPr>
              <a:t>Yutong Liu        Qinyang Fang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683568" y="1275606"/>
            <a:ext cx="248376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</a:pPr>
            <a:r>
              <a:rPr b="0" i="0" lang="zh-CN" sz="6000" u="none" cap="none" strike="noStrike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201</a:t>
            </a:r>
            <a:r>
              <a:rPr lang="zh-CN" sz="600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9</a:t>
            </a:r>
            <a:endParaRPr b="0" i="0" sz="6000" u="none" cap="none" strike="noStrike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/>
        </p:nvSpPr>
        <p:spPr>
          <a:xfrm>
            <a:off x="1559700" y="1972525"/>
            <a:ext cx="6024600" cy="1063800"/>
          </a:xfrm>
          <a:prstGeom prst="rect">
            <a:avLst/>
          </a:prstGeom>
          <a:noFill/>
          <a:ln>
            <a:noFill/>
          </a:ln>
          <a:effectLst>
            <a:outerShdw rotWithShape="0" algn="bl" dir="9900000" dist="952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000">
                <a:solidFill>
                  <a:srgbClr val="FF9900"/>
                </a:solidFill>
              </a:rPr>
              <a:t>ARIMA MODEL</a:t>
            </a:r>
            <a:endParaRPr b="1" sz="6000">
              <a:solidFill>
                <a:srgbClr val="FF9900"/>
              </a:solidFill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5459950" y="3473950"/>
            <a:ext cx="3999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50">
                <a:solidFill>
                  <a:srgbClr val="073763"/>
                </a:solidFill>
              </a:rPr>
              <a:t>Autoregressive Integrated </a:t>
            </a:r>
            <a:endParaRPr b="1" sz="215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50">
                <a:solidFill>
                  <a:srgbClr val="073763"/>
                </a:solidFill>
              </a:rPr>
              <a:t>Moving Average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377000" y="1124125"/>
            <a:ext cx="23562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accent5"/>
                </a:solidFill>
              </a:rPr>
              <a:t>Time Series</a:t>
            </a:r>
            <a:endParaRPr b="1" sz="3000">
              <a:solidFill>
                <a:schemeClr val="accent5"/>
              </a:solidFill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5244525" y="774025"/>
            <a:ext cx="4133700" cy="11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accent5"/>
                </a:solidFill>
              </a:rPr>
              <a:t>Log Returns Plot</a:t>
            </a:r>
            <a:endParaRPr b="1" sz="3000">
              <a:solidFill>
                <a:schemeClr val="accent5"/>
              </a:solidFill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942625" y="3554700"/>
            <a:ext cx="31101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accent5"/>
                </a:solidFill>
              </a:rPr>
              <a:t>Estimate</a:t>
            </a:r>
            <a:endParaRPr b="1"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accent5"/>
                </a:solidFill>
              </a:rPr>
              <a:t>&amp; ForeCast</a:t>
            </a:r>
            <a:endParaRPr b="1" sz="3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7"/>
          <p:cNvPicPr preferRelativeResize="0"/>
          <p:nvPr/>
        </p:nvPicPr>
        <p:blipFill rotWithShape="1">
          <a:blip r:embed="rId3">
            <a:alphaModFix/>
          </a:blip>
          <a:srcRect b="6468" l="0" r="0" t="4926"/>
          <a:stretch/>
        </p:blipFill>
        <p:spPr>
          <a:xfrm>
            <a:off x="152400" y="390800"/>
            <a:ext cx="7258051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8301" y="2052199"/>
            <a:ext cx="1155600" cy="11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8"/>
          <p:cNvPicPr preferRelativeResize="0"/>
          <p:nvPr/>
        </p:nvPicPr>
        <p:blipFill rotWithShape="1">
          <a:blip r:embed="rId3">
            <a:alphaModFix/>
          </a:blip>
          <a:srcRect b="6990" l="0" r="0" t="4403"/>
          <a:stretch/>
        </p:blipFill>
        <p:spPr>
          <a:xfrm>
            <a:off x="152400" y="365600"/>
            <a:ext cx="7258051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1100" y="2116812"/>
            <a:ext cx="1488249" cy="7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8031" l="0" r="0" t="4670"/>
          <a:stretch/>
        </p:blipFill>
        <p:spPr>
          <a:xfrm>
            <a:off x="152400" y="378200"/>
            <a:ext cx="7258051" cy="42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0450" y="2154450"/>
            <a:ext cx="1733551" cy="900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0"/>
          <p:cNvPicPr preferRelativeResize="0"/>
          <p:nvPr/>
        </p:nvPicPr>
        <p:blipFill rotWithShape="1">
          <a:blip r:embed="rId3">
            <a:alphaModFix/>
          </a:blip>
          <a:srcRect b="5943" l="0" r="1361" t="4410"/>
          <a:stretch/>
        </p:blipFill>
        <p:spPr>
          <a:xfrm>
            <a:off x="152400" y="365600"/>
            <a:ext cx="7159450" cy="4336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25" y="2061025"/>
            <a:ext cx="1525483" cy="12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925" y="851675"/>
            <a:ext cx="6531801" cy="34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286750" y="197150"/>
            <a:ext cx="79392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Winner: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2"/>
          <p:cNvGrpSpPr/>
          <p:nvPr/>
        </p:nvGrpSpPr>
        <p:grpSpPr>
          <a:xfrm>
            <a:off x="4091792" y="2211710"/>
            <a:ext cx="1012247" cy="936104"/>
            <a:chOff x="5359953" y="1203598"/>
            <a:chExt cx="1012247" cy="936104"/>
          </a:xfrm>
        </p:grpSpPr>
        <p:sp>
          <p:nvSpPr>
            <p:cNvPr id="208" name="Google Shape;208;p22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500" lIns="65000" spcFirstLastPara="1" rIns="65000" wrap="square" tIns="325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4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2"/>
          <p:cNvSpPr/>
          <p:nvPr/>
        </p:nvSpPr>
        <p:spPr>
          <a:xfrm>
            <a:off x="5207399" y="2183551"/>
            <a:ext cx="2640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accent1"/>
                </a:solidFill>
              </a:rPr>
              <a:t>Possible Improvements</a:t>
            </a:r>
            <a:endParaRPr sz="3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dministrator\Desktop\1057523b4226046.png" id="211" name="Google Shape;21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915566"/>
            <a:ext cx="3750940" cy="331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/>
        </p:nvSpPr>
        <p:spPr>
          <a:xfrm>
            <a:off x="7040325" y="1274250"/>
            <a:ext cx="1937100" cy="25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We only used one model to make prediction. Our analysis could be more precise with the combination of EARCH model.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p23"/>
          <p:cNvGrpSpPr/>
          <p:nvPr/>
        </p:nvGrpSpPr>
        <p:grpSpPr>
          <a:xfrm>
            <a:off x="834105" y="3847736"/>
            <a:ext cx="2026415" cy="643250"/>
            <a:chOff x="632405" y="3440667"/>
            <a:chExt cx="2026415" cy="643250"/>
          </a:xfrm>
        </p:grpSpPr>
        <p:sp>
          <p:nvSpPr>
            <p:cNvPr id="219" name="Google Shape;219;p23"/>
            <p:cNvSpPr/>
            <p:nvPr/>
          </p:nvSpPr>
          <p:spPr>
            <a:xfrm>
              <a:off x="632405" y="3440667"/>
              <a:ext cx="2026415" cy="643250"/>
            </a:xfrm>
            <a:custGeom>
              <a:rect b="b" l="l" r="r" t="t"/>
              <a:pathLst>
                <a:path extrusionOk="0" h="732" w="2306">
                  <a:moveTo>
                    <a:pt x="1984" y="732"/>
                  </a:moveTo>
                  <a:lnTo>
                    <a:pt x="0" y="732"/>
                  </a:lnTo>
                  <a:lnTo>
                    <a:pt x="321" y="366"/>
                  </a:lnTo>
                  <a:lnTo>
                    <a:pt x="0" y="0"/>
                  </a:lnTo>
                  <a:lnTo>
                    <a:pt x="1984" y="0"/>
                  </a:lnTo>
                  <a:lnTo>
                    <a:pt x="2306" y="366"/>
                  </a:lnTo>
                  <a:lnTo>
                    <a:pt x="1984" y="732"/>
                  </a:lnTo>
                  <a:close/>
                </a:path>
              </a:pathLst>
            </a:custGeom>
            <a:solidFill>
              <a:srgbClr val="1F4B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" name="Google Shape;220;p23"/>
            <p:cNvGrpSpPr/>
            <p:nvPr/>
          </p:nvGrpSpPr>
          <p:grpSpPr>
            <a:xfrm>
              <a:off x="1072594" y="3573700"/>
              <a:ext cx="1343055" cy="351823"/>
              <a:chOff x="6008914" y="3093443"/>
              <a:chExt cx="1343055" cy="351823"/>
            </a:xfrm>
          </p:grpSpPr>
          <p:grpSp>
            <p:nvGrpSpPr>
              <p:cNvPr id="221" name="Google Shape;221;p23"/>
              <p:cNvGrpSpPr/>
              <p:nvPr/>
            </p:nvGrpSpPr>
            <p:grpSpPr>
              <a:xfrm>
                <a:off x="6008914" y="3093443"/>
                <a:ext cx="390542" cy="351762"/>
                <a:chOff x="4645" y="1318"/>
                <a:chExt cx="262" cy="236"/>
              </a:xfrm>
            </p:grpSpPr>
            <p:sp>
              <p:nvSpPr>
                <p:cNvPr id="222" name="Google Shape;222;p23"/>
                <p:cNvSpPr/>
                <p:nvPr/>
              </p:nvSpPr>
              <p:spPr>
                <a:xfrm>
                  <a:off x="4645" y="1425"/>
                  <a:ext cx="262" cy="129"/>
                </a:xfrm>
                <a:custGeom>
                  <a:rect b="b" l="l" r="r" t="t"/>
                  <a:pathLst>
                    <a:path extrusionOk="0" h="35" w="71">
                      <a:moveTo>
                        <a:pt x="44" y="6"/>
                      </a:moveTo>
                      <a:cubicBezTo>
                        <a:pt x="44" y="7"/>
                        <a:pt x="43" y="8"/>
                        <a:pt x="42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8" y="8"/>
                        <a:pt x="27" y="7"/>
                        <a:pt x="27" y="6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31"/>
                        <a:pt x="3" y="35"/>
                        <a:pt x="7" y="35"/>
                      </a:cubicBezTo>
                      <a:cubicBezTo>
                        <a:pt x="64" y="35"/>
                        <a:pt x="64" y="35"/>
                        <a:pt x="64" y="35"/>
                      </a:cubicBezTo>
                      <a:cubicBezTo>
                        <a:pt x="68" y="35"/>
                        <a:pt x="71" y="31"/>
                        <a:pt x="71" y="28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lnTo>
                        <a:pt x="44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25400" rotWithShape="0" algn="tl" dir="2700000" dist="254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23"/>
                <p:cNvSpPr/>
                <p:nvPr/>
              </p:nvSpPr>
              <p:spPr>
                <a:xfrm>
                  <a:off x="4645" y="1318"/>
                  <a:ext cx="262" cy="100"/>
                </a:xfrm>
                <a:custGeom>
                  <a:rect b="b" l="l" r="r" t="t"/>
                  <a:pathLst>
                    <a:path extrusionOk="0" h="27" w="71">
                      <a:moveTo>
                        <a:pt x="64" y="12"/>
                      </a:moveTo>
                      <a:cubicBezTo>
                        <a:pt x="47" y="12"/>
                        <a:pt x="47" y="12"/>
                        <a:pt x="47" y="12"/>
                      </a:cubicBezTo>
                      <a:cubicBezTo>
                        <a:pt x="47" y="5"/>
                        <a:pt x="47" y="5"/>
                        <a:pt x="47" y="5"/>
                      </a:cubicBezTo>
                      <a:cubicBezTo>
                        <a:pt x="47" y="2"/>
                        <a:pt x="45" y="0"/>
                        <a:pt x="43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5" y="0"/>
                        <a:pt x="23" y="2"/>
                        <a:pt x="23" y="5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3" y="12"/>
                        <a:pt x="0" y="15"/>
                        <a:pt x="0" y="1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5"/>
                        <a:pt x="68" y="12"/>
                        <a:pt x="64" y="12"/>
                      </a:cubicBezTo>
                      <a:close/>
                      <a:moveTo>
                        <a:pt x="28" y="5"/>
                      </a:moveTo>
                      <a:cubicBezTo>
                        <a:pt x="43" y="5"/>
                        <a:pt x="43" y="5"/>
                        <a:pt x="43" y="5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28" y="12"/>
                        <a:pt x="28" y="12"/>
                        <a:pt x="28" y="12"/>
                      </a:cubicBezTo>
                      <a:lnTo>
                        <a:pt x="28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25400" rotWithShape="0" algn="tl" dir="2700000" dist="254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23"/>
              <p:cNvSpPr txBox="1"/>
              <p:nvPr/>
            </p:nvSpPr>
            <p:spPr>
              <a:xfrm>
                <a:off x="6439669" y="3137466"/>
                <a:ext cx="912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rPr>
                  <a:t>Time</a:t>
                </a:r>
                <a:endParaRPr sz="14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</p:grpSp>
      </p:grpSp>
      <p:grpSp>
        <p:nvGrpSpPr>
          <p:cNvPr id="225" name="Google Shape;225;p23"/>
          <p:cNvGrpSpPr/>
          <p:nvPr/>
        </p:nvGrpSpPr>
        <p:grpSpPr>
          <a:xfrm>
            <a:off x="2802816" y="3842224"/>
            <a:ext cx="2025536" cy="654252"/>
            <a:chOff x="2613712" y="3440667"/>
            <a:chExt cx="2025536" cy="654252"/>
          </a:xfrm>
        </p:grpSpPr>
        <p:sp>
          <p:nvSpPr>
            <p:cNvPr id="226" name="Google Shape;226;p23"/>
            <p:cNvSpPr/>
            <p:nvPr/>
          </p:nvSpPr>
          <p:spPr>
            <a:xfrm>
              <a:off x="2613712" y="3440667"/>
              <a:ext cx="2025536" cy="643250"/>
            </a:xfrm>
            <a:custGeom>
              <a:rect b="b" l="l" r="r" t="t"/>
              <a:pathLst>
                <a:path extrusionOk="0" h="732" w="2305">
                  <a:moveTo>
                    <a:pt x="1984" y="732"/>
                  </a:moveTo>
                  <a:lnTo>
                    <a:pt x="0" y="732"/>
                  </a:lnTo>
                  <a:lnTo>
                    <a:pt x="321" y="366"/>
                  </a:lnTo>
                  <a:lnTo>
                    <a:pt x="0" y="0"/>
                  </a:lnTo>
                  <a:lnTo>
                    <a:pt x="1984" y="0"/>
                  </a:lnTo>
                  <a:lnTo>
                    <a:pt x="2305" y="366"/>
                  </a:lnTo>
                  <a:lnTo>
                    <a:pt x="1984" y="732"/>
                  </a:lnTo>
                  <a:close/>
                </a:path>
              </a:pathLst>
            </a:custGeom>
            <a:solidFill>
              <a:srgbClr val="E88D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7" name="Google Shape;227;p23"/>
            <p:cNvGrpSpPr/>
            <p:nvPr/>
          </p:nvGrpSpPr>
          <p:grpSpPr>
            <a:xfrm>
              <a:off x="2973796" y="3605948"/>
              <a:ext cx="1322626" cy="488971"/>
              <a:chOff x="1641394" y="3123021"/>
              <a:chExt cx="1322626" cy="488971"/>
            </a:xfrm>
          </p:grpSpPr>
          <p:grpSp>
            <p:nvGrpSpPr>
              <p:cNvPr id="228" name="Google Shape;228;p23"/>
              <p:cNvGrpSpPr/>
              <p:nvPr/>
            </p:nvGrpSpPr>
            <p:grpSpPr>
              <a:xfrm>
                <a:off x="1641394" y="3123021"/>
                <a:ext cx="433818" cy="488971"/>
                <a:chOff x="1066" y="1895"/>
                <a:chExt cx="314" cy="354"/>
              </a:xfrm>
            </p:grpSpPr>
            <p:sp>
              <p:nvSpPr>
                <p:cNvPr id="229" name="Google Shape;229;p23"/>
                <p:cNvSpPr/>
                <p:nvPr/>
              </p:nvSpPr>
              <p:spPr>
                <a:xfrm>
                  <a:off x="1066" y="2128"/>
                  <a:ext cx="314" cy="8"/>
                </a:xfrm>
                <a:custGeom>
                  <a:rect b="b" l="l" r="r" t="t"/>
                  <a:pathLst>
                    <a:path extrusionOk="0" h="2" w="76">
                      <a:moveTo>
                        <a:pt x="2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76" y="0"/>
                        <a:pt x="76" y="1"/>
                      </a:cubicBezTo>
                      <a:cubicBezTo>
                        <a:pt x="76" y="2"/>
                        <a:pt x="75" y="2"/>
                        <a:pt x="75" y="2"/>
                      </a:cubicBezTo>
                      <a:lnTo>
                        <a:pt x="2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25400" rotWithShape="0" algn="tl" dir="2700000" dist="254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23"/>
                <p:cNvSpPr/>
                <p:nvPr/>
              </p:nvSpPr>
              <p:spPr>
                <a:xfrm>
                  <a:off x="1107" y="1949"/>
                  <a:ext cx="0" cy="3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25400" rotWithShape="0" algn="tl" dir="2700000" dist="254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23"/>
                <p:cNvSpPr/>
                <p:nvPr/>
              </p:nvSpPr>
              <p:spPr>
                <a:xfrm>
                  <a:off x="1173" y="1895"/>
                  <a:ext cx="0" cy="3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25400" rotWithShape="0" algn="tl" dir="2700000" dist="254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23"/>
                <p:cNvSpPr/>
                <p:nvPr/>
              </p:nvSpPr>
              <p:spPr>
                <a:xfrm>
                  <a:off x="1235" y="1961"/>
                  <a:ext cx="0" cy="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25400" rotWithShape="0" algn="tl" dir="2700000" dist="254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23"/>
                <p:cNvSpPr/>
                <p:nvPr/>
              </p:nvSpPr>
              <p:spPr>
                <a:xfrm>
                  <a:off x="1306" y="2007"/>
                  <a:ext cx="0" cy="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25400" rotWithShape="0" algn="tl" dir="2700000" dist="254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4" name="Google Shape;234;p23"/>
              <p:cNvSpPr txBox="1"/>
              <p:nvPr/>
            </p:nvSpPr>
            <p:spPr>
              <a:xfrm>
                <a:off x="2051720" y="3158366"/>
                <a:ext cx="912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rPr>
                  <a:t>Limits</a:t>
                </a:r>
                <a:endParaRPr sz="14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</p:grpSp>
      </p:grpSp>
      <p:grpSp>
        <p:nvGrpSpPr>
          <p:cNvPr id="235" name="Google Shape;235;p23"/>
          <p:cNvGrpSpPr/>
          <p:nvPr/>
        </p:nvGrpSpPr>
        <p:grpSpPr>
          <a:xfrm>
            <a:off x="4828340" y="3796187"/>
            <a:ext cx="2026415" cy="694800"/>
            <a:chOff x="4594140" y="3275693"/>
            <a:chExt cx="2026415" cy="694800"/>
          </a:xfrm>
        </p:grpSpPr>
        <p:sp>
          <p:nvSpPr>
            <p:cNvPr id="236" name="Google Shape;236;p23"/>
            <p:cNvSpPr/>
            <p:nvPr/>
          </p:nvSpPr>
          <p:spPr>
            <a:xfrm>
              <a:off x="4594140" y="3327242"/>
              <a:ext cx="2026415" cy="643250"/>
            </a:xfrm>
            <a:custGeom>
              <a:rect b="b" l="l" r="r" t="t"/>
              <a:pathLst>
                <a:path extrusionOk="0" h="732" w="2306">
                  <a:moveTo>
                    <a:pt x="1985" y="732"/>
                  </a:moveTo>
                  <a:lnTo>
                    <a:pt x="0" y="732"/>
                  </a:lnTo>
                  <a:lnTo>
                    <a:pt x="322" y="366"/>
                  </a:lnTo>
                  <a:lnTo>
                    <a:pt x="0" y="0"/>
                  </a:lnTo>
                  <a:lnTo>
                    <a:pt x="1985" y="0"/>
                  </a:lnTo>
                  <a:lnTo>
                    <a:pt x="2306" y="366"/>
                  </a:lnTo>
                  <a:lnTo>
                    <a:pt x="1985" y="732"/>
                  </a:lnTo>
                  <a:close/>
                </a:path>
              </a:pathLst>
            </a:custGeom>
            <a:solidFill>
              <a:srgbClr val="1F4B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7" name="Google Shape;237;p23"/>
            <p:cNvGrpSpPr/>
            <p:nvPr/>
          </p:nvGrpSpPr>
          <p:grpSpPr>
            <a:xfrm>
              <a:off x="5068899" y="3275693"/>
              <a:ext cx="1193751" cy="664399"/>
              <a:chOff x="6086830" y="1611755"/>
              <a:chExt cx="1193751" cy="664399"/>
            </a:xfrm>
          </p:grpSpPr>
          <p:grpSp>
            <p:nvGrpSpPr>
              <p:cNvPr id="238" name="Google Shape;238;p23"/>
              <p:cNvGrpSpPr/>
              <p:nvPr/>
            </p:nvGrpSpPr>
            <p:grpSpPr>
              <a:xfrm>
                <a:off x="6086830" y="1611755"/>
                <a:ext cx="248535" cy="555142"/>
                <a:chOff x="4377" y="1674"/>
                <a:chExt cx="194" cy="433"/>
              </a:xfrm>
            </p:grpSpPr>
            <p:sp>
              <p:nvSpPr>
                <p:cNvPr id="239" name="Google Shape;239;p23"/>
                <p:cNvSpPr/>
                <p:nvPr/>
              </p:nvSpPr>
              <p:spPr>
                <a:xfrm>
                  <a:off x="4484" y="1796"/>
                  <a:ext cx="87" cy="140"/>
                </a:xfrm>
                <a:custGeom>
                  <a:rect b="b" l="l" r="r" t="t"/>
                  <a:pathLst>
                    <a:path extrusionOk="0" h="26" w="18">
                      <a:moveTo>
                        <a:pt x="3" y="10"/>
                      </a:moveTo>
                      <a:cubicBezTo>
                        <a:pt x="4" y="12"/>
                        <a:pt x="5" y="14"/>
                        <a:pt x="5" y="16"/>
                      </a:cubicBezTo>
                      <a:cubicBezTo>
                        <a:pt x="5" y="19"/>
                        <a:pt x="3" y="22"/>
                        <a:pt x="0" y="22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7" y="19"/>
                        <a:pt x="15" y="13"/>
                        <a:pt x="11" y="8"/>
                      </a:cubicBezTo>
                      <a:cubicBezTo>
                        <a:pt x="8" y="3"/>
                        <a:pt x="4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8"/>
                        <a:pt x="3" y="9"/>
                        <a:pt x="3" y="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25400" rotWithShape="0" algn="tl" dir="2700000" dist="254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23"/>
                <p:cNvSpPr/>
                <p:nvPr/>
              </p:nvSpPr>
              <p:spPr>
                <a:xfrm>
                  <a:off x="4464" y="1952"/>
                  <a:ext cx="5" cy="0"/>
                </a:xfrm>
                <a:custGeom>
                  <a:rect b="b" l="l" r="r" t="t"/>
                  <a:pathLst>
                    <a:path extrusionOk="0" h="120000"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25400" rotWithShape="0" algn="tl" dir="2700000" dist="254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23"/>
                <p:cNvSpPr/>
                <p:nvPr/>
              </p:nvSpPr>
              <p:spPr>
                <a:xfrm>
                  <a:off x="4380" y="1967"/>
                  <a:ext cx="183" cy="140"/>
                </a:xfrm>
                <a:custGeom>
                  <a:rect b="b" l="l" r="r" t="t"/>
                  <a:pathLst>
                    <a:path extrusionOk="0" h="29" w="38">
                      <a:moveTo>
                        <a:pt x="0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11"/>
                        <a:pt x="2" y="17"/>
                        <a:pt x="6" y="22"/>
                      </a:cubicBezTo>
                      <a:cubicBezTo>
                        <a:pt x="9" y="26"/>
                        <a:pt x="14" y="29"/>
                        <a:pt x="19" y="29"/>
                      </a:cubicBezTo>
                      <a:cubicBezTo>
                        <a:pt x="24" y="29"/>
                        <a:pt x="29" y="26"/>
                        <a:pt x="33" y="22"/>
                      </a:cubicBezTo>
                      <a:cubicBezTo>
                        <a:pt x="36" y="17"/>
                        <a:pt x="38" y="11"/>
                        <a:pt x="38" y="3"/>
                      </a:cubicBezTo>
                      <a:cubicBezTo>
                        <a:pt x="38" y="2"/>
                        <a:pt x="38" y="1"/>
                        <a:pt x="38" y="0"/>
                      </a:cubicBezTo>
                      <a:lnTo>
                        <a:pt x="0" y="0"/>
                      </a:lnTo>
                      <a:close/>
                      <a:moveTo>
                        <a:pt x="22" y="23"/>
                      </a:move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1" y="23"/>
                        <a:pt x="21" y="22"/>
                        <a:pt x="21" y="22"/>
                      </a:cubicBezTo>
                      <a:cubicBezTo>
                        <a:pt x="21" y="21"/>
                        <a:pt x="21" y="21"/>
                        <a:pt x="22" y="21"/>
                      </a:cubicBezTo>
                      <a:cubicBezTo>
                        <a:pt x="28" y="21"/>
                        <a:pt x="34" y="14"/>
                        <a:pt x="34" y="6"/>
                      </a:cubicBezTo>
                      <a:cubicBezTo>
                        <a:pt x="34" y="5"/>
                        <a:pt x="34" y="5"/>
                        <a:pt x="34" y="5"/>
                      </a:cubicBezTo>
                      <a:cubicBezTo>
                        <a:pt x="34" y="5"/>
                        <a:pt x="34" y="4"/>
                        <a:pt x="35" y="4"/>
                      </a:cubicBezTo>
                      <a:cubicBezTo>
                        <a:pt x="35" y="4"/>
                        <a:pt x="36" y="5"/>
                        <a:pt x="36" y="5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15"/>
                        <a:pt x="30" y="23"/>
                        <a:pt x="22" y="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25400" rotWithShape="0" algn="tl" dir="2700000" dist="254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23"/>
                <p:cNvSpPr/>
                <p:nvPr/>
              </p:nvSpPr>
              <p:spPr>
                <a:xfrm>
                  <a:off x="4377" y="1796"/>
                  <a:ext cx="87" cy="140"/>
                </a:xfrm>
                <a:custGeom>
                  <a:rect b="b" l="l" r="r" t="t"/>
                  <a:pathLst>
                    <a:path extrusionOk="0" h="26" w="18">
                      <a:moveTo>
                        <a:pt x="13" y="16"/>
                      </a:moveTo>
                      <a:cubicBezTo>
                        <a:pt x="13" y="14"/>
                        <a:pt x="14" y="12"/>
                        <a:pt x="15" y="10"/>
                      </a:cubicBezTo>
                      <a:cubicBezTo>
                        <a:pt x="15" y="9"/>
                        <a:pt x="16" y="8"/>
                        <a:pt x="18" y="8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4" y="0"/>
                        <a:pt x="10" y="3"/>
                        <a:pt x="7" y="8"/>
                      </a:cubicBezTo>
                      <a:cubicBezTo>
                        <a:pt x="3" y="13"/>
                        <a:pt x="1" y="20"/>
                        <a:pt x="0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5" y="22"/>
                        <a:pt x="13" y="19"/>
                        <a:pt x="13" y="1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25400" rotWithShape="0" algn="tl" dir="2700000" dist="254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23"/>
                <p:cNvSpPr/>
                <p:nvPr/>
              </p:nvSpPr>
              <p:spPr>
                <a:xfrm>
                  <a:off x="4469" y="1952"/>
                  <a:ext cx="4" cy="0"/>
                </a:xfrm>
                <a:custGeom>
                  <a:rect b="b" l="l" r="r" t="t"/>
                  <a:pathLst>
                    <a:path extrusionOk="0" h="120000"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25400" rotWithShape="0" algn="tl" dir="2700000" dist="254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23"/>
                <p:cNvSpPr/>
                <p:nvPr/>
              </p:nvSpPr>
              <p:spPr>
                <a:xfrm>
                  <a:off x="4442" y="1674"/>
                  <a:ext cx="58" cy="91"/>
                </a:xfrm>
                <a:custGeom>
                  <a:rect b="b" l="l" r="r" t="t"/>
                  <a:pathLst>
                    <a:path extrusionOk="0" h="19" w="12">
                      <a:moveTo>
                        <a:pt x="2" y="8"/>
                      </a:moveTo>
                      <a:cubicBezTo>
                        <a:pt x="4" y="9"/>
                        <a:pt x="6" y="10"/>
                        <a:pt x="8" y="10"/>
                      </a:cubicBezTo>
                      <a:cubicBezTo>
                        <a:pt x="8" y="10"/>
                        <a:pt x="9" y="11"/>
                        <a:pt x="10" y="11"/>
                      </a:cubicBezTo>
                      <a:cubicBezTo>
                        <a:pt x="10" y="11"/>
                        <a:pt x="10" y="12"/>
                        <a:pt x="10" y="12"/>
                      </a:cubicBezTo>
                      <a:cubicBezTo>
                        <a:pt x="10" y="13"/>
                        <a:pt x="10" y="15"/>
                        <a:pt x="8" y="17"/>
                      </a:cubicBezTo>
                      <a:cubicBezTo>
                        <a:pt x="8" y="18"/>
                        <a:pt x="8" y="18"/>
                        <a:pt x="8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11" y="16"/>
                        <a:pt x="12" y="14"/>
                        <a:pt x="12" y="12"/>
                      </a:cubicBezTo>
                      <a:cubicBezTo>
                        <a:pt x="12" y="11"/>
                        <a:pt x="11" y="10"/>
                        <a:pt x="10" y="9"/>
                      </a:cubicBezTo>
                      <a:cubicBezTo>
                        <a:pt x="8" y="8"/>
                        <a:pt x="6" y="8"/>
                        <a:pt x="5" y="7"/>
                      </a:cubicBezTo>
                      <a:cubicBezTo>
                        <a:pt x="4" y="7"/>
                        <a:pt x="3" y="7"/>
                        <a:pt x="3" y="7"/>
                      </a:cubicBezTo>
                      <a:cubicBezTo>
                        <a:pt x="2" y="6"/>
                        <a:pt x="2" y="6"/>
                        <a:pt x="2" y="5"/>
                      </a:cubicBezTo>
                      <a:cubicBezTo>
                        <a:pt x="2" y="4"/>
                        <a:pt x="2" y="3"/>
                        <a:pt x="4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2"/>
                        <a:pt x="0" y="4"/>
                        <a:pt x="0" y="5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25400" rotWithShape="0" algn="tl" dir="2700000" dist="254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5" name="Google Shape;245;p23"/>
              <p:cNvSpPr txBox="1"/>
              <p:nvPr/>
            </p:nvSpPr>
            <p:spPr>
              <a:xfrm>
                <a:off x="6368281" y="1968354"/>
                <a:ext cx="912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rPr>
                  <a:t>Color</a:t>
                </a:r>
                <a:endParaRPr sz="14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</p:grpSp>
      </p:grpSp>
      <p:grpSp>
        <p:nvGrpSpPr>
          <p:cNvPr id="246" name="Google Shape;246;p23"/>
          <p:cNvGrpSpPr/>
          <p:nvPr/>
        </p:nvGrpSpPr>
        <p:grpSpPr>
          <a:xfrm>
            <a:off x="6996985" y="3866911"/>
            <a:ext cx="2023779" cy="643250"/>
            <a:chOff x="6575446" y="3440667"/>
            <a:chExt cx="2023779" cy="643250"/>
          </a:xfrm>
        </p:grpSpPr>
        <p:sp>
          <p:nvSpPr>
            <p:cNvPr id="247" name="Google Shape;247;p23"/>
            <p:cNvSpPr/>
            <p:nvPr/>
          </p:nvSpPr>
          <p:spPr>
            <a:xfrm>
              <a:off x="6575446" y="3440667"/>
              <a:ext cx="2023779" cy="643250"/>
            </a:xfrm>
            <a:custGeom>
              <a:rect b="b" l="l" r="r" t="t"/>
              <a:pathLst>
                <a:path extrusionOk="0" h="732" w="2303">
                  <a:moveTo>
                    <a:pt x="1984" y="732"/>
                  </a:moveTo>
                  <a:lnTo>
                    <a:pt x="0" y="732"/>
                  </a:lnTo>
                  <a:lnTo>
                    <a:pt x="321" y="366"/>
                  </a:lnTo>
                  <a:lnTo>
                    <a:pt x="0" y="0"/>
                  </a:lnTo>
                  <a:lnTo>
                    <a:pt x="1984" y="0"/>
                  </a:lnTo>
                  <a:lnTo>
                    <a:pt x="2303" y="366"/>
                  </a:lnTo>
                  <a:lnTo>
                    <a:pt x="1984" y="732"/>
                  </a:lnTo>
                  <a:close/>
                </a:path>
              </a:pathLst>
            </a:custGeom>
            <a:solidFill>
              <a:srgbClr val="E88D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8" name="Google Shape;248;p23"/>
            <p:cNvGrpSpPr/>
            <p:nvPr/>
          </p:nvGrpSpPr>
          <p:grpSpPr>
            <a:xfrm>
              <a:off x="6964552" y="3576351"/>
              <a:ext cx="1351735" cy="371881"/>
              <a:chOff x="1491944" y="1784655"/>
              <a:chExt cx="1351735" cy="371881"/>
            </a:xfrm>
          </p:grpSpPr>
          <p:grpSp>
            <p:nvGrpSpPr>
              <p:cNvPr id="249" name="Google Shape;249;p23"/>
              <p:cNvGrpSpPr/>
              <p:nvPr/>
            </p:nvGrpSpPr>
            <p:grpSpPr>
              <a:xfrm>
                <a:off x="1491944" y="1784655"/>
                <a:ext cx="415768" cy="371881"/>
                <a:chOff x="833" y="1348"/>
                <a:chExt cx="379" cy="339"/>
              </a:xfrm>
            </p:grpSpPr>
            <p:sp>
              <p:nvSpPr>
                <p:cNvPr id="250" name="Google Shape;250;p23"/>
                <p:cNvSpPr/>
                <p:nvPr/>
              </p:nvSpPr>
              <p:spPr>
                <a:xfrm>
                  <a:off x="1101" y="1360"/>
                  <a:ext cx="111" cy="315"/>
                </a:xfrm>
                <a:custGeom>
                  <a:rect b="b" l="l" r="r" t="t"/>
                  <a:pathLst>
                    <a:path extrusionOk="0" h="54" w="19">
                      <a:moveTo>
                        <a:pt x="15" y="27"/>
                      </a:moveTo>
                      <a:cubicBezTo>
                        <a:pt x="15" y="16"/>
                        <a:pt x="9" y="7"/>
                        <a:pt x="0" y="3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2" y="5"/>
                        <a:pt x="19" y="15"/>
                        <a:pt x="19" y="27"/>
                      </a:cubicBezTo>
                      <a:cubicBezTo>
                        <a:pt x="19" y="39"/>
                        <a:pt x="11" y="49"/>
                        <a:pt x="1" y="54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9" y="47"/>
                        <a:pt x="15" y="38"/>
                        <a:pt x="15" y="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25400" rotWithShape="0" algn="tl" dir="2700000" dist="254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23"/>
                <p:cNvSpPr/>
                <p:nvPr/>
              </p:nvSpPr>
              <p:spPr>
                <a:xfrm>
                  <a:off x="1060" y="1389"/>
                  <a:ext cx="99" cy="257"/>
                </a:xfrm>
                <a:custGeom>
                  <a:rect b="b" l="l" r="r" t="t"/>
                  <a:pathLst>
                    <a:path extrusionOk="0" h="44" w="17">
                      <a:moveTo>
                        <a:pt x="14" y="22"/>
                      </a:moveTo>
                      <a:cubicBezTo>
                        <a:pt x="14" y="13"/>
                        <a:pt x="8" y="6"/>
                        <a:pt x="1" y="3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1" y="3"/>
                        <a:pt x="17" y="12"/>
                        <a:pt x="17" y="22"/>
                      </a:cubicBezTo>
                      <a:cubicBezTo>
                        <a:pt x="17" y="32"/>
                        <a:pt x="11" y="41"/>
                        <a:pt x="2" y="44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8" y="38"/>
                        <a:pt x="14" y="31"/>
                        <a:pt x="14" y="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25400" rotWithShape="0" algn="tl" dir="2700000" dist="254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23"/>
                <p:cNvSpPr/>
                <p:nvPr/>
              </p:nvSpPr>
              <p:spPr>
                <a:xfrm>
                  <a:off x="915" y="1348"/>
                  <a:ext cx="110" cy="339"/>
                </a:xfrm>
                <a:custGeom>
                  <a:rect b="b" l="l" r="r" t="t"/>
                  <a:pathLst>
                    <a:path extrusionOk="0" h="339" w="110">
                      <a:moveTo>
                        <a:pt x="0" y="99"/>
                      </a:moveTo>
                      <a:lnTo>
                        <a:pt x="0" y="240"/>
                      </a:lnTo>
                      <a:lnTo>
                        <a:pt x="70" y="298"/>
                      </a:lnTo>
                      <a:lnTo>
                        <a:pt x="70" y="175"/>
                      </a:lnTo>
                      <a:lnTo>
                        <a:pt x="81" y="175"/>
                      </a:lnTo>
                      <a:lnTo>
                        <a:pt x="81" y="310"/>
                      </a:lnTo>
                      <a:lnTo>
                        <a:pt x="110" y="339"/>
                      </a:lnTo>
                      <a:lnTo>
                        <a:pt x="110" y="0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25400" rotWithShape="0" algn="tl" dir="2700000" dist="254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23"/>
                <p:cNvSpPr/>
                <p:nvPr/>
              </p:nvSpPr>
              <p:spPr>
                <a:xfrm>
                  <a:off x="833" y="1453"/>
                  <a:ext cx="64" cy="129"/>
                </a:xfrm>
                <a:custGeom>
                  <a:rect b="b" l="l" r="r" t="t"/>
                  <a:pathLst>
                    <a:path extrusionOk="0" h="129" w="64">
                      <a:moveTo>
                        <a:pt x="0" y="0"/>
                      </a:moveTo>
                      <a:lnTo>
                        <a:pt x="0" y="129"/>
                      </a:lnTo>
                      <a:lnTo>
                        <a:pt x="35" y="129"/>
                      </a:lnTo>
                      <a:lnTo>
                        <a:pt x="35" y="59"/>
                      </a:lnTo>
                      <a:lnTo>
                        <a:pt x="47" y="59"/>
                      </a:lnTo>
                      <a:lnTo>
                        <a:pt x="47" y="129"/>
                      </a:lnTo>
                      <a:lnTo>
                        <a:pt x="64" y="129"/>
                      </a:lnTo>
                      <a:lnTo>
                        <a:pt x="6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25400" rotWithShape="0" algn="tl" dir="2700000" dist="254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4" name="Google Shape;254;p23"/>
              <p:cNvSpPr txBox="1"/>
              <p:nvPr/>
            </p:nvSpPr>
            <p:spPr>
              <a:xfrm>
                <a:off x="1931379" y="1831925"/>
                <a:ext cx="912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rPr>
                  <a:t>Model</a:t>
                </a:r>
                <a:endParaRPr sz="14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</p:grpSp>
      </p:grpSp>
      <p:cxnSp>
        <p:nvCxnSpPr>
          <p:cNvPr id="255" name="Google Shape;255;p23"/>
          <p:cNvCxnSpPr/>
          <p:nvPr/>
        </p:nvCxnSpPr>
        <p:spPr>
          <a:xfrm rot="10800000">
            <a:off x="943755" y="2218211"/>
            <a:ext cx="0" cy="151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oval"/>
          </a:ln>
        </p:spPr>
      </p:cxnSp>
      <p:cxnSp>
        <p:nvCxnSpPr>
          <p:cNvPr id="256" name="Google Shape;256;p23"/>
          <p:cNvCxnSpPr/>
          <p:nvPr/>
        </p:nvCxnSpPr>
        <p:spPr>
          <a:xfrm rot="10800000">
            <a:off x="2860530" y="2218211"/>
            <a:ext cx="0" cy="151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oval"/>
          </a:ln>
        </p:spPr>
      </p:cxnSp>
      <p:cxnSp>
        <p:nvCxnSpPr>
          <p:cNvPr id="257" name="Google Shape;257;p23"/>
          <p:cNvCxnSpPr/>
          <p:nvPr/>
        </p:nvCxnSpPr>
        <p:spPr>
          <a:xfrm rot="10800000">
            <a:off x="4836992" y="2218211"/>
            <a:ext cx="0" cy="151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oval"/>
          </a:ln>
        </p:spPr>
      </p:cxnSp>
      <p:cxnSp>
        <p:nvCxnSpPr>
          <p:cNvPr id="258" name="Google Shape;258;p23"/>
          <p:cNvCxnSpPr/>
          <p:nvPr/>
        </p:nvCxnSpPr>
        <p:spPr>
          <a:xfrm rot="10800000">
            <a:off x="6953655" y="2218211"/>
            <a:ext cx="0" cy="151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med" w="med" type="oval"/>
          </a:ln>
        </p:spPr>
      </p:cxnSp>
      <p:sp>
        <p:nvSpPr>
          <p:cNvPr id="259" name="Google Shape;259;p23"/>
          <p:cNvSpPr txBox="1"/>
          <p:nvPr/>
        </p:nvSpPr>
        <p:spPr>
          <a:xfrm>
            <a:off x="513613" y="1274250"/>
            <a:ext cx="2415300" cy="29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sentiment of NYTimes articles,  we could have generated more data but due to time limits we only selected data in 2018.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2413051" y="1274250"/>
            <a:ext cx="24153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 only allows access to data at most 7 days prior to the present date, which leads to insufficient tweets collected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4929200" y="1274250"/>
            <a:ext cx="2223000" cy="25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tried to change the legend color of historical data to red and blue, but we encountered some technical difficulties.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3243499" y="3925077"/>
            <a:ext cx="276702" cy="437000"/>
          </a:xfrm>
          <a:custGeom>
            <a:rect b="b" l="l" r="r" t="t"/>
            <a:pathLst>
              <a:path extrusionOk="0" h="106" w="67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8200" lIns="96425" spcFirstLastPara="1" rIns="96425" wrap="square" tIns="482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dministrator\Desktop\1057523b4226046.png" id="268" name="Google Shape;2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0601" y="627534"/>
            <a:ext cx="4403278" cy="3888433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/>
          <p:nvPr/>
        </p:nvSpPr>
        <p:spPr>
          <a:xfrm>
            <a:off x="652943" y="536511"/>
            <a:ext cx="45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595959"/>
                </a:solidFill>
              </a:rPr>
              <a:t>Thank you!</a:t>
            </a:r>
            <a:endParaRPr sz="3200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535775" y="1372125"/>
            <a:ext cx="37812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595959"/>
                </a:solidFill>
              </a:rPr>
              <a:t>References: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 u="sng">
                <a:solidFill>
                  <a:schemeClr val="hlink"/>
                </a:solidFill>
                <a:hlinkClick r:id="rId4"/>
              </a:rPr>
              <a:t>https://rpubs.com/leenam/FitchDSC1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 u="sng">
                <a:solidFill>
                  <a:srgbClr val="1155CC"/>
                </a:solidFill>
                <a:hlinkClick r:id="rId5"/>
              </a:rPr>
              <a:t>http://dataaspirant.com/2018/03/22/twitter-sentiment-analysis-using-r/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 u="sng">
                <a:solidFill>
                  <a:schemeClr val="hlink"/>
                </a:solidFill>
                <a:hlinkClick r:id="rId6"/>
              </a:rPr>
              <a:t>https://www.cnblogs.com/bicoffee/p/3838049.html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5068137" y="1492064"/>
            <a:ext cx="510936" cy="512028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5068137" y="2208123"/>
            <a:ext cx="510936" cy="512028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3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5068137" y="2924181"/>
            <a:ext cx="510936" cy="512028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5068137" y="3640240"/>
            <a:ext cx="510936" cy="512028"/>
          </a:xfrm>
          <a:prstGeom prst="ellipse">
            <a:avLst/>
          </a:prstGeom>
          <a:solidFill>
            <a:srgbClr val="FFFFFF"/>
          </a:solidFill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3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5749731" y="1517246"/>
            <a:ext cx="19243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A5A5A5"/>
                </a:solidFill>
              </a:rPr>
              <a:t>Introduction</a:t>
            </a:r>
            <a:endParaRPr sz="2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5749731" y="2233304"/>
            <a:ext cx="19243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A5A5A5"/>
                </a:solidFill>
              </a:rPr>
              <a:t>API</a:t>
            </a:r>
            <a:endParaRPr sz="2000">
              <a:solidFill>
                <a:srgbClr val="A5A5A5"/>
              </a:solidFill>
            </a:endParaRPr>
          </a:p>
        </p:txBody>
      </p:sp>
      <p:sp>
        <p:nvSpPr>
          <p:cNvPr id="64" name="Google Shape;64;p8"/>
          <p:cNvSpPr/>
          <p:nvPr/>
        </p:nvSpPr>
        <p:spPr>
          <a:xfrm flipH="1">
            <a:off x="5749775" y="2801300"/>
            <a:ext cx="27849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5A5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5A5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2400">
                <a:solidFill>
                  <a:srgbClr val="A5A5A5"/>
                </a:solidFill>
              </a:rPr>
              <a:t>Prediction Model</a:t>
            </a:r>
            <a:endParaRPr sz="2400">
              <a:solidFill>
                <a:srgbClr val="A5A5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A5A5A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5A5A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5749725" y="3534025"/>
            <a:ext cx="23871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A5A5A5"/>
                </a:solidFill>
              </a:rPr>
              <a:t>Possible Improvements</a:t>
            </a:r>
            <a:endParaRPr sz="2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34467" y="196114"/>
            <a:ext cx="3482116" cy="4947385"/>
          </a:xfrm>
          <a:custGeom>
            <a:rect b="b" l="l" r="r" t="t"/>
            <a:pathLst>
              <a:path extrusionOk="0" h="7232650" w="4092551">
                <a:moveTo>
                  <a:pt x="0" y="0"/>
                </a:moveTo>
                <a:lnTo>
                  <a:pt x="3970644" y="0"/>
                </a:lnTo>
                <a:lnTo>
                  <a:pt x="3901482" y="83956"/>
                </a:lnTo>
                <a:lnTo>
                  <a:pt x="3775778" y="271197"/>
                </a:lnTo>
                <a:lnTo>
                  <a:pt x="3665160" y="462568"/>
                </a:lnTo>
                <a:lnTo>
                  <a:pt x="3577168" y="656692"/>
                </a:lnTo>
                <a:lnTo>
                  <a:pt x="3501746" y="857702"/>
                </a:lnTo>
                <a:lnTo>
                  <a:pt x="3448950" y="1060085"/>
                </a:lnTo>
                <a:lnTo>
                  <a:pt x="3406211" y="1265224"/>
                </a:lnTo>
                <a:lnTo>
                  <a:pt x="3378556" y="1474493"/>
                </a:lnTo>
                <a:lnTo>
                  <a:pt x="3365985" y="1686516"/>
                </a:lnTo>
                <a:lnTo>
                  <a:pt x="3365985" y="1901292"/>
                </a:lnTo>
                <a:lnTo>
                  <a:pt x="3373529" y="2117444"/>
                </a:lnTo>
                <a:lnTo>
                  <a:pt x="3396154" y="2337728"/>
                </a:lnTo>
                <a:lnTo>
                  <a:pt x="3423810" y="2556633"/>
                </a:lnTo>
                <a:lnTo>
                  <a:pt x="3459007" y="2781047"/>
                </a:lnTo>
                <a:lnTo>
                  <a:pt x="3496718" y="3005461"/>
                </a:lnTo>
                <a:lnTo>
                  <a:pt x="3546999" y="3231249"/>
                </a:lnTo>
                <a:lnTo>
                  <a:pt x="3594766" y="3458416"/>
                </a:lnTo>
                <a:lnTo>
                  <a:pt x="3647561" y="3684206"/>
                </a:lnTo>
                <a:lnTo>
                  <a:pt x="3705385" y="3914125"/>
                </a:lnTo>
                <a:lnTo>
                  <a:pt x="3758180" y="4142670"/>
                </a:lnTo>
                <a:lnTo>
                  <a:pt x="3813489" y="4371213"/>
                </a:lnTo>
                <a:lnTo>
                  <a:pt x="3866285" y="4603887"/>
                </a:lnTo>
                <a:lnTo>
                  <a:pt x="3916566" y="4832430"/>
                </a:lnTo>
                <a:lnTo>
                  <a:pt x="3964334" y="5060974"/>
                </a:lnTo>
                <a:lnTo>
                  <a:pt x="4004558" y="5288141"/>
                </a:lnTo>
                <a:lnTo>
                  <a:pt x="4039755" y="5513930"/>
                </a:lnTo>
                <a:lnTo>
                  <a:pt x="4064896" y="5741097"/>
                </a:lnTo>
                <a:lnTo>
                  <a:pt x="4082494" y="5968264"/>
                </a:lnTo>
                <a:lnTo>
                  <a:pt x="4092551" y="6189924"/>
                </a:lnTo>
                <a:lnTo>
                  <a:pt x="4092551" y="6411583"/>
                </a:lnTo>
                <a:lnTo>
                  <a:pt x="4077466" y="6630490"/>
                </a:lnTo>
                <a:lnTo>
                  <a:pt x="4052325" y="6849396"/>
                </a:lnTo>
                <a:lnTo>
                  <a:pt x="4012101" y="7064172"/>
                </a:lnTo>
                <a:lnTo>
                  <a:pt x="3966153" y="7232650"/>
                </a:lnTo>
                <a:lnTo>
                  <a:pt x="3317841" y="7232650"/>
                </a:lnTo>
                <a:lnTo>
                  <a:pt x="3372178" y="7038402"/>
                </a:lnTo>
                <a:lnTo>
                  <a:pt x="3409977" y="6841630"/>
                </a:lnTo>
                <a:lnTo>
                  <a:pt x="3433602" y="6641073"/>
                </a:lnTo>
                <a:lnTo>
                  <a:pt x="3447778" y="6440516"/>
                </a:lnTo>
                <a:lnTo>
                  <a:pt x="3447778" y="6237437"/>
                </a:lnTo>
                <a:lnTo>
                  <a:pt x="3438327" y="6034358"/>
                </a:lnTo>
                <a:lnTo>
                  <a:pt x="3421790" y="5826233"/>
                </a:lnTo>
                <a:lnTo>
                  <a:pt x="3398165" y="5618108"/>
                </a:lnTo>
                <a:lnTo>
                  <a:pt x="3365090" y="5411245"/>
                </a:lnTo>
                <a:lnTo>
                  <a:pt x="3327290" y="5203120"/>
                </a:lnTo>
                <a:lnTo>
                  <a:pt x="3282402" y="4993734"/>
                </a:lnTo>
                <a:lnTo>
                  <a:pt x="3235153" y="4784348"/>
                </a:lnTo>
                <a:lnTo>
                  <a:pt x="3185540" y="4571178"/>
                </a:lnTo>
                <a:lnTo>
                  <a:pt x="3133565" y="4361792"/>
                </a:lnTo>
                <a:lnTo>
                  <a:pt x="3083953" y="4152405"/>
                </a:lnTo>
                <a:lnTo>
                  <a:pt x="3029615" y="3941758"/>
                </a:lnTo>
                <a:lnTo>
                  <a:pt x="2980003" y="3734895"/>
                </a:lnTo>
                <a:lnTo>
                  <a:pt x="2935115" y="3526770"/>
                </a:lnTo>
                <a:lnTo>
                  <a:pt x="2887865" y="3319907"/>
                </a:lnTo>
                <a:lnTo>
                  <a:pt x="2852428" y="3114306"/>
                </a:lnTo>
                <a:lnTo>
                  <a:pt x="2819353" y="2908704"/>
                </a:lnTo>
                <a:lnTo>
                  <a:pt x="2793365" y="2708147"/>
                </a:lnTo>
                <a:lnTo>
                  <a:pt x="2772103" y="2506328"/>
                </a:lnTo>
                <a:lnTo>
                  <a:pt x="2765015" y="2308294"/>
                </a:lnTo>
                <a:lnTo>
                  <a:pt x="2765015" y="2111522"/>
                </a:lnTo>
                <a:lnTo>
                  <a:pt x="2776827" y="1917273"/>
                </a:lnTo>
                <a:lnTo>
                  <a:pt x="2802815" y="1725546"/>
                </a:lnTo>
                <a:lnTo>
                  <a:pt x="2842978" y="1537603"/>
                </a:lnTo>
                <a:lnTo>
                  <a:pt x="2892590" y="1352182"/>
                </a:lnTo>
                <a:lnTo>
                  <a:pt x="2963465" y="1168023"/>
                </a:lnTo>
                <a:lnTo>
                  <a:pt x="3046152" y="990172"/>
                </a:lnTo>
                <a:lnTo>
                  <a:pt x="3150102" y="814841"/>
                </a:lnTo>
                <a:lnTo>
                  <a:pt x="3268228" y="643297"/>
                </a:lnTo>
                <a:lnTo>
                  <a:pt x="3409977" y="475536"/>
                </a:lnTo>
                <a:lnTo>
                  <a:pt x="3570627" y="314081"/>
                </a:lnTo>
                <a:lnTo>
                  <a:pt x="3752540" y="155149"/>
                </a:lnTo>
                <a:lnTo>
                  <a:pt x="3960440" y="2"/>
                </a:lnTo>
                <a:lnTo>
                  <a:pt x="2301446" y="2"/>
                </a:lnTo>
                <a:lnTo>
                  <a:pt x="230144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2500" lIns="65000" spcFirstLastPara="1" rIns="65000" wrap="square" tIns="325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-1" y="0"/>
            <a:ext cx="3650298" cy="5143501"/>
          </a:xfrm>
          <a:custGeom>
            <a:rect b="b" l="l" r="r" t="t"/>
            <a:pathLst>
              <a:path extrusionOk="0" h="7232652" w="5137382">
                <a:moveTo>
                  <a:pt x="0" y="0"/>
                </a:moveTo>
                <a:lnTo>
                  <a:pt x="3477047" y="0"/>
                </a:lnTo>
                <a:lnTo>
                  <a:pt x="3477047" y="2"/>
                </a:lnTo>
                <a:lnTo>
                  <a:pt x="5137382" y="2"/>
                </a:lnTo>
                <a:lnTo>
                  <a:pt x="4929314" y="155149"/>
                </a:lnTo>
                <a:lnTo>
                  <a:pt x="4747254" y="314081"/>
                </a:lnTo>
                <a:lnTo>
                  <a:pt x="4586474" y="475535"/>
                </a:lnTo>
                <a:lnTo>
                  <a:pt x="4444610" y="643296"/>
                </a:lnTo>
                <a:lnTo>
                  <a:pt x="4326389" y="814841"/>
                </a:lnTo>
                <a:lnTo>
                  <a:pt x="4222355" y="990171"/>
                </a:lnTo>
                <a:lnTo>
                  <a:pt x="4139601" y="1168023"/>
                </a:lnTo>
                <a:lnTo>
                  <a:pt x="4068669" y="1352182"/>
                </a:lnTo>
                <a:lnTo>
                  <a:pt x="4019016" y="1537602"/>
                </a:lnTo>
                <a:lnTo>
                  <a:pt x="3978821" y="1725545"/>
                </a:lnTo>
                <a:lnTo>
                  <a:pt x="3952812" y="1917272"/>
                </a:lnTo>
                <a:lnTo>
                  <a:pt x="3940990" y="2111522"/>
                </a:lnTo>
                <a:lnTo>
                  <a:pt x="3940990" y="2308294"/>
                </a:lnTo>
                <a:lnTo>
                  <a:pt x="3948084" y="2506328"/>
                </a:lnTo>
                <a:lnTo>
                  <a:pt x="3969363" y="2708146"/>
                </a:lnTo>
                <a:lnTo>
                  <a:pt x="3995372" y="2908703"/>
                </a:lnTo>
                <a:lnTo>
                  <a:pt x="4028474" y="3114305"/>
                </a:lnTo>
                <a:lnTo>
                  <a:pt x="4063940" y="3319907"/>
                </a:lnTo>
                <a:lnTo>
                  <a:pt x="4111228" y="3526770"/>
                </a:lnTo>
                <a:lnTo>
                  <a:pt x="4156152" y="3734895"/>
                </a:lnTo>
                <a:lnTo>
                  <a:pt x="4205804" y="3941758"/>
                </a:lnTo>
                <a:lnTo>
                  <a:pt x="4260186" y="4152405"/>
                </a:lnTo>
                <a:lnTo>
                  <a:pt x="4309838" y="4361792"/>
                </a:lnTo>
                <a:lnTo>
                  <a:pt x="4361855" y="4571178"/>
                </a:lnTo>
                <a:lnTo>
                  <a:pt x="4411508" y="4784348"/>
                </a:lnTo>
                <a:lnTo>
                  <a:pt x="4458796" y="4993734"/>
                </a:lnTo>
                <a:lnTo>
                  <a:pt x="4503720" y="5203120"/>
                </a:lnTo>
                <a:lnTo>
                  <a:pt x="4541550" y="5411245"/>
                </a:lnTo>
                <a:lnTo>
                  <a:pt x="4574652" y="5618108"/>
                </a:lnTo>
                <a:lnTo>
                  <a:pt x="4598296" y="5826233"/>
                </a:lnTo>
                <a:lnTo>
                  <a:pt x="4614847" y="6034358"/>
                </a:lnTo>
                <a:lnTo>
                  <a:pt x="4624305" y="6237437"/>
                </a:lnTo>
                <a:lnTo>
                  <a:pt x="4624305" y="6440516"/>
                </a:lnTo>
                <a:lnTo>
                  <a:pt x="4610118" y="6641073"/>
                </a:lnTo>
                <a:lnTo>
                  <a:pt x="4586474" y="6841630"/>
                </a:lnTo>
                <a:lnTo>
                  <a:pt x="4548644" y="7038402"/>
                </a:lnTo>
                <a:lnTo>
                  <a:pt x="4494262" y="7232652"/>
                </a:lnTo>
                <a:lnTo>
                  <a:pt x="3042515" y="7232652"/>
                </a:lnTo>
                <a:lnTo>
                  <a:pt x="3042515" y="7232650"/>
                </a:lnTo>
                <a:lnTo>
                  <a:pt x="0" y="72326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2500" lIns="65000" spcFirstLastPara="1" rIns="65000" wrap="square" tIns="325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347173" y="2210550"/>
            <a:ext cx="23871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lt1"/>
                </a:solidFill>
              </a:rPr>
              <a:t>CONTENTS</a:t>
            </a:r>
            <a:endParaRPr b="1"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4091792" y="2211710"/>
            <a:ext cx="1012247" cy="936104"/>
            <a:chOff x="5359953" y="1203598"/>
            <a:chExt cx="1012247" cy="936104"/>
          </a:xfrm>
        </p:grpSpPr>
        <p:sp>
          <p:nvSpPr>
            <p:cNvPr id="75" name="Google Shape;75;p9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9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500" lIns="65000" spcFirstLastPara="1" rIns="65000" wrap="square" tIns="325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4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9"/>
          <p:cNvSpPr/>
          <p:nvPr/>
        </p:nvSpPr>
        <p:spPr>
          <a:xfrm>
            <a:off x="5207408" y="2564549"/>
            <a:ext cx="22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dministrator\Desktop\1057523b4226046.png"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915566"/>
            <a:ext cx="3750940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9"/>
          <p:cNvSpPr/>
          <p:nvPr/>
        </p:nvSpPr>
        <p:spPr>
          <a:xfrm>
            <a:off x="5798448" y="2479663"/>
            <a:ext cx="28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chemeClr val="accent1"/>
                </a:solidFill>
              </a:rPr>
              <a:t>Introduction</a:t>
            </a:r>
            <a:endParaRPr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705885" y="1121893"/>
            <a:ext cx="7891463" cy="3504540"/>
            <a:chOff x="569157" y="1199776"/>
            <a:chExt cx="7243197" cy="2956170"/>
          </a:xfrm>
        </p:grpSpPr>
        <p:sp>
          <p:nvSpPr>
            <p:cNvPr id="86" name="Google Shape;86;p10"/>
            <p:cNvSpPr/>
            <p:nvPr/>
          </p:nvSpPr>
          <p:spPr>
            <a:xfrm>
              <a:off x="569157" y="1635646"/>
              <a:ext cx="2592300" cy="2520300"/>
            </a:xfrm>
            <a:prstGeom prst="ellipse">
              <a:avLst/>
            </a:prstGeom>
            <a:solidFill>
              <a:srgbClr val="1F4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2953805" y="1491630"/>
              <a:ext cx="898200" cy="872400"/>
            </a:xfrm>
            <a:prstGeom prst="ellipse">
              <a:avLst/>
            </a:prstGeom>
            <a:solidFill>
              <a:srgbClr val="E88D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161445" y="2283718"/>
              <a:ext cx="1410600" cy="1368300"/>
            </a:xfrm>
            <a:prstGeom prst="ellipse">
              <a:avLst/>
            </a:prstGeom>
            <a:solidFill>
              <a:srgbClr val="1F4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2953805" y="3507854"/>
              <a:ext cx="648000" cy="606900"/>
            </a:xfrm>
            <a:prstGeom prst="ellipse">
              <a:avLst/>
            </a:prstGeom>
            <a:solidFill>
              <a:srgbClr val="E88D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4019122" y="1199776"/>
              <a:ext cx="1410600" cy="1368300"/>
            </a:xfrm>
            <a:prstGeom prst="ellipse">
              <a:avLst/>
            </a:prstGeom>
            <a:solidFill>
              <a:srgbClr val="1F4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4572001" y="2643758"/>
              <a:ext cx="936000" cy="864000"/>
            </a:xfrm>
            <a:prstGeom prst="ellipse">
              <a:avLst/>
            </a:prstGeom>
            <a:solidFill>
              <a:srgbClr val="E88D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5411199" y="1841631"/>
              <a:ext cx="1410600" cy="1368300"/>
            </a:xfrm>
            <a:prstGeom prst="ellipse">
              <a:avLst/>
            </a:prstGeom>
            <a:solidFill>
              <a:srgbClr val="1F4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6444208" y="3062355"/>
              <a:ext cx="602100" cy="574500"/>
            </a:xfrm>
            <a:prstGeom prst="ellipse">
              <a:avLst/>
            </a:prstGeom>
            <a:solidFill>
              <a:srgbClr val="E88D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6821754" y="2139703"/>
              <a:ext cx="990600" cy="966600"/>
            </a:xfrm>
            <a:prstGeom prst="ellipse">
              <a:avLst/>
            </a:prstGeom>
            <a:solidFill>
              <a:srgbClr val="1F4B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0"/>
          <p:cNvSpPr txBox="1"/>
          <p:nvPr/>
        </p:nvSpPr>
        <p:spPr>
          <a:xfrm>
            <a:off x="705875" y="2647575"/>
            <a:ext cx="28113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ARIMA Model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0"/>
          <p:cNvSpPr txBox="1"/>
          <p:nvPr/>
        </p:nvSpPr>
        <p:spPr>
          <a:xfrm>
            <a:off x="3517178" y="1676750"/>
            <a:ext cx="12501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NLP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0"/>
          <p:cNvSpPr txBox="1"/>
          <p:nvPr/>
        </p:nvSpPr>
        <p:spPr>
          <a:xfrm>
            <a:off x="3843050" y="2647575"/>
            <a:ext cx="12501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Series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0"/>
          <p:cNvSpPr txBox="1"/>
          <p:nvPr/>
        </p:nvSpPr>
        <p:spPr>
          <a:xfrm>
            <a:off x="4572000" y="1487650"/>
            <a:ext cx="13869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Historical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Data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0"/>
          <p:cNvSpPr txBox="1"/>
          <p:nvPr/>
        </p:nvSpPr>
        <p:spPr>
          <a:xfrm>
            <a:off x="6097474" y="2370225"/>
            <a:ext cx="13869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Twitter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0"/>
          <p:cNvSpPr txBox="1"/>
          <p:nvPr/>
        </p:nvSpPr>
        <p:spPr>
          <a:xfrm>
            <a:off x="7622950" y="2370225"/>
            <a:ext cx="10338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NY Times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0"/>
          <p:cNvSpPr txBox="1"/>
          <p:nvPr/>
        </p:nvSpPr>
        <p:spPr>
          <a:xfrm>
            <a:off x="5004904" y="3126350"/>
            <a:ext cx="11556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Sentiment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0"/>
          <p:cNvSpPr txBox="1"/>
          <p:nvPr/>
        </p:nvSpPr>
        <p:spPr>
          <a:xfrm>
            <a:off x="7286650" y="3403650"/>
            <a:ext cx="466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0"/>
          <p:cNvSpPr txBox="1"/>
          <p:nvPr/>
        </p:nvSpPr>
        <p:spPr>
          <a:xfrm>
            <a:off x="3328075" y="3996125"/>
            <a:ext cx="13365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551" y="180624"/>
            <a:ext cx="1155600" cy="11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7800" y="189450"/>
            <a:ext cx="1651314" cy="8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425" y="189450"/>
            <a:ext cx="1525483" cy="12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7675" y="189438"/>
            <a:ext cx="2650674" cy="106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1"/>
          <p:cNvGrpSpPr/>
          <p:nvPr/>
        </p:nvGrpSpPr>
        <p:grpSpPr>
          <a:xfrm>
            <a:off x="4091792" y="2211710"/>
            <a:ext cx="1012247" cy="936104"/>
            <a:chOff x="5359953" y="1203598"/>
            <a:chExt cx="1012247" cy="936104"/>
          </a:xfrm>
        </p:grpSpPr>
        <p:sp>
          <p:nvSpPr>
            <p:cNvPr id="114" name="Google Shape;114;p11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500" lIns="65000" spcFirstLastPara="1" rIns="65000" wrap="square" tIns="325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4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:\Users\Administrator\Desktop\1057523b4226046.png" id="116" name="Google Shape;1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915566"/>
            <a:ext cx="3750940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1"/>
          <p:cNvSpPr/>
          <p:nvPr/>
        </p:nvSpPr>
        <p:spPr>
          <a:xfrm>
            <a:off x="5614674" y="2371644"/>
            <a:ext cx="26436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chemeClr val="accent1"/>
                </a:solidFill>
              </a:rPr>
              <a:t>NLP on APIs</a:t>
            </a:r>
            <a:endParaRPr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/>
        </p:nvSpPr>
        <p:spPr>
          <a:xfrm>
            <a:off x="762125" y="356350"/>
            <a:ext cx="3340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Calibri"/>
                <a:ea typeface="Calibri"/>
                <a:cs typeface="Calibri"/>
                <a:sym typeface="Calibri"/>
              </a:rPr>
              <a:t>Twitter API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150" y="929975"/>
            <a:ext cx="6209375" cy="37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/>
        </p:nvSpPr>
        <p:spPr>
          <a:xfrm>
            <a:off x="914700" y="715850"/>
            <a:ext cx="33141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Calibri"/>
                <a:ea typeface="Calibri"/>
                <a:cs typeface="Calibri"/>
                <a:sym typeface="Calibri"/>
              </a:rPr>
              <a:t>New York Times API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50" y="1610450"/>
            <a:ext cx="5634418" cy="33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102" y="2651227"/>
            <a:ext cx="1276467" cy="6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138" y="1677238"/>
            <a:ext cx="606742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1500" y="2546512"/>
            <a:ext cx="881676" cy="88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0061" y="1567650"/>
            <a:ext cx="4965601" cy="34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32300" y="2546502"/>
            <a:ext cx="2264400" cy="80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21488" y="2380200"/>
            <a:ext cx="2180524" cy="11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126250"/>
            <a:ext cx="6987088" cy="48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0" y="464075"/>
            <a:ext cx="6762975" cy="42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3463" y="2005375"/>
            <a:ext cx="2180524" cy="11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7072325" y="3403775"/>
            <a:ext cx="19413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Calibri"/>
                <a:ea typeface="Calibri"/>
                <a:cs typeface="Calibri"/>
                <a:sym typeface="Calibri"/>
              </a:rPr>
              <a:t>Positive = 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Calibri"/>
                <a:ea typeface="Calibri"/>
                <a:cs typeface="Calibri"/>
                <a:sym typeface="Calibri"/>
              </a:rPr>
              <a:t>Negative = -1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5"/>
          <p:cNvGrpSpPr/>
          <p:nvPr/>
        </p:nvGrpSpPr>
        <p:grpSpPr>
          <a:xfrm>
            <a:off x="4091792" y="2211710"/>
            <a:ext cx="1012247" cy="936104"/>
            <a:chOff x="5359953" y="1203598"/>
            <a:chExt cx="1012247" cy="936104"/>
          </a:xfrm>
        </p:grpSpPr>
        <p:sp>
          <p:nvSpPr>
            <p:cNvPr id="153" name="Google Shape;153;p15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500" lIns="65000" spcFirstLastPara="1" rIns="65000" wrap="square" tIns="325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4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:\Users\Administrator\Desktop\1057523b4226046.png" id="155" name="Google Shape;1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915566"/>
            <a:ext cx="3750940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/>
          <p:nvPr/>
        </p:nvSpPr>
        <p:spPr>
          <a:xfrm>
            <a:off x="5266523" y="2479663"/>
            <a:ext cx="28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accent1"/>
                </a:solidFill>
              </a:rPr>
              <a:t>Prediction Model</a:t>
            </a:r>
            <a:endParaRPr sz="3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自定义 1096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1F4B70"/>
      </a:accent1>
      <a:accent2>
        <a:srgbClr val="E88D22"/>
      </a:accent2>
      <a:accent3>
        <a:srgbClr val="1F4B70"/>
      </a:accent3>
      <a:accent4>
        <a:srgbClr val="E88D22"/>
      </a:accent4>
      <a:accent5>
        <a:srgbClr val="1F4B70"/>
      </a:accent5>
      <a:accent6>
        <a:srgbClr val="E88D22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