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81" r:id="rId4"/>
    <p:sldId id="282" r:id="rId5"/>
    <p:sldId id="286" r:id="rId6"/>
    <p:sldId id="284" r:id="rId7"/>
    <p:sldId id="285" r:id="rId8"/>
    <p:sldId id="289" r:id="rId9"/>
    <p:sldId id="290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95" d="100"/>
          <a:sy n="95" d="100"/>
        </p:scale>
        <p:origin x="55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A06C-BD06-EC4F-92AF-57F9813139F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A34E6-1BE4-AB47-B262-AEB21735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C8FB9-80FB-7E2F-AEDF-FD2C4F7D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7648A-E388-6A5A-4287-B7A242246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B8C2E-A595-7F7E-70E2-247AD15D0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7374-B64F-E01D-C586-479D816CC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75E1-D2AE-4B51-23BF-FF7CC658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A453C-616D-2F8A-ACC6-B01EA8E1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74F83-0761-855F-6030-06A1B67F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937D-4772-29F8-E6BC-9E9C767CD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A1D9-0B44-4D01-8E7A-DB856BEB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B87DC-AEFF-5A4F-382E-72DDEE0E3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EE8D7E-774D-C9CD-8581-AAB481B79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2832-4A23-D660-FF27-FDABB4525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34FED-8393-FF55-B043-7D54F24F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27012-E4AB-ACF5-9B68-8C20B2D8C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C75E1-7B0C-7928-0174-DEA8E3668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3862-A314-9265-EBC7-EB1626C9C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69BB0-5D94-B9CA-FFDC-D6780203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C7823-5FB6-465C-CA29-730BB818C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E96A3-C405-A096-BC0F-F8E737BB7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E0D5-3752-BD04-7674-04531F4CB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418A0-2007-EC5D-B4A5-33D152090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CFDDA-01F8-296C-722C-10A085D19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7B1FA-A275-095F-63A6-CB05A5D5C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DB12-36A8-3BD6-E550-6246C753D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35AF-82CD-174A-500C-E1AE697A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87421D-6B14-2848-ACC9-B4281F466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8CA37-34C4-4535-EEF3-37CB219B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48469-7DBB-A3CF-F8CF-A0C0E826F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2DDB-21BF-544C-A968-1FD5D7B7E3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47D8-0013-CDC1-B704-4C608D7E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CD61-088E-1645-D721-75E5F410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E736-AA4A-9B82-8B12-34BEE309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5F92-5CA6-815B-E2CD-8BF8D431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A30F-8929-E664-190F-F9B2CAA3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E70-B8E8-9090-D917-49A3D08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79AF6-23D9-CEF2-2138-1D88A282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C343-C3E1-7E19-2F44-97F2B9B1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8A88-1F3D-D883-A166-D52EA470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4B2F-B332-9ED4-E0F4-9637F4D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F39AC-384D-3D77-E0C8-0C7CEAD25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D9420-B1CF-25A9-CDCC-BF17CFDD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44FE-1920-C553-9FFB-82B0CB4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AD0E-B08F-6584-A906-FADC7366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E15D-5B33-55E2-A6F9-A052725F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72B7-85A7-2AD7-6FE5-8FF01507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35BF-7BBC-C578-FE14-5A715761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277A-48A7-F904-517F-DC6D8F66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232-6CAF-52C5-C33A-2402D7D0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17C8-1866-FFA5-E792-3FBBE304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6D48-DAD0-988A-8534-3538D789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AF38-6F23-20B4-093B-B2C22F3F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D9DA-D03A-D298-652E-B1A4781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3876-332C-B118-3DF4-6479F614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D1DA-7689-B183-EE85-96247AF9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4EF7-9F65-D6D8-8F3B-FF022D00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2ED0-36C8-273D-34D6-B32FE0107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1709-791C-A901-DB8A-65DA9E73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3318-073C-E1AF-4362-F2C96EB0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8D0A-B6B4-D675-5A2C-24286AD0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B5B6-3EA6-8BAA-1E3C-E161DD3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4CBF-10C5-A881-99DE-48787B5F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ACD6-712F-20EA-7773-3F221770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8A2D-A45B-62BC-B86D-3A16E394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E5B6D-DC4E-A8B9-A8A4-25BE852C7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EC08D-2C4C-7A77-F920-320723E4D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C21E6-29A3-8C15-0C38-85367EA4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157D0-C179-BB58-E521-967F01A6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A4C8E-4336-D0AA-6222-691F84D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43F-6FCC-DFCC-2708-8921C16A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209D0-7D6B-E2FA-7918-C39D8CDC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194E-D35F-8CC6-247B-7ECB3EA2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2A128-8DB1-1418-E46A-AE84970A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7F4C3-49D3-4ABB-15D9-1311CC53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6F988-2D28-45B2-856B-3295C937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ABE7A-ED9E-E369-6A7E-15D81B39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B4A-4589-2B63-D52C-037BFCA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D91B-B570-A6B1-EEB5-1632869A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910D-1EF1-1DA2-A48C-AA05FFCA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7844-9404-F845-8775-109D3692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17C3-66CE-7CD7-7B36-F4D5BC38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626D-83EC-B11C-429B-16FC408E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3C0E-C91D-B27A-7FD0-E8CF7706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DCE6F-06FE-2FB5-2D38-78B64DCA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18A5-762A-74EE-F709-96897ACB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0018B-6064-560F-7CD4-DC6D73F9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08DC-468E-91BE-EB0A-BB8D6A39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E4FD-1C5A-BA22-A7E1-C568ABC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5342A-AEE9-160A-16CA-FEB99894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96DB-4AC8-A1B7-BA85-DAB9371C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E6CD-EEC4-C08F-2B4E-5F64D99FB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CC8C5-C332-2B4A-8C8D-987778ED7FB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6B83-F556-AA8C-FE03-05FBC327C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B2F9-4AE1-358F-2184-913C0AD0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A4892-DF33-C341-B385-C6E4D6E7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nybates.ca/2016/01/04/book-review-the-future-of-the-professions-including-teachin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677DA-4F00-0269-7ED9-9D670748E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428" y="3065470"/>
            <a:ext cx="7383055" cy="10586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Qinyang</a:t>
            </a:r>
            <a:r>
              <a:rPr lang="en-US" dirty="0"/>
              <a:t> He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Yonatan</a:t>
            </a:r>
            <a:r>
              <a:rPr lang="zh-CN" altLang="en-US" dirty="0"/>
              <a:t> </a:t>
            </a:r>
            <a:r>
              <a:rPr lang="en-US" altLang="zh-CN" dirty="0" err="1"/>
              <a:t>Mintz</a:t>
            </a:r>
            <a:endParaRPr lang="en-US" dirty="0"/>
          </a:p>
          <a:p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Industrial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</a:p>
          <a:p>
            <a:r>
              <a:rPr lang="en-US" dirty="0"/>
              <a:t>UW-Madison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553097-8BF1-F848-B202-84589BC0F471}"/>
              </a:ext>
            </a:extLst>
          </p:cNvPr>
          <p:cNvSpPr/>
          <p:nvPr/>
        </p:nvSpPr>
        <p:spPr>
          <a:xfrm>
            <a:off x="1035132" y="823749"/>
            <a:ext cx="10121735" cy="1609598"/>
          </a:xfrm>
          <a:prstGeom prst="roundRect">
            <a:avLst>
              <a:gd name="adj" fmla="val 16096"/>
            </a:avLst>
          </a:prstGeom>
          <a:solidFill>
            <a:srgbClr val="C00000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2605-33F9-82D0-9BE6-8B9FC5E3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525" y="5231096"/>
            <a:ext cx="3665125" cy="13229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D959-65A1-E26B-A4ED-C7028C13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93EE0-4578-4DE2-2F61-B6804A057E9E}"/>
              </a:ext>
            </a:extLst>
          </p:cNvPr>
          <p:cNvSpPr txBox="1"/>
          <p:nvPr/>
        </p:nvSpPr>
        <p:spPr>
          <a:xfrm>
            <a:off x="1461962" y="1140197"/>
            <a:ext cx="88384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Prescriptive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Optimization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for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Auto-insurance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Pricing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with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Telematics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DFA6A-6799-54CB-05C8-4599A32D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60EB-11BA-E4B8-DFE8-F1A3DA225F2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CEB81-E7F7-0A1A-BFB5-42579544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62510A-D43F-82AB-D600-F38E8262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2BC60-7E44-01B5-2F43-6557EBBB644F}"/>
              </a:ext>
            </a:extLst>
          </p:cNvPr>
          <p:cNvSpPr txBox="1"/>
          <p:nvPr/>
        </p:nvSpPr>
        <p:spPr>
          <a:xfrm>
            <a:off x="244100" y="140471"/>
            <a:ext cx="999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Driver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Risk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Level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Evaluation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Telematics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CBF0EE-521A-1890-BC7A-F8E1B7A9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1" y="1460500"/>
            <a:ext cx="10974859" cy="4351338"/>
          </a:xfrm>
        </p:spPr>
        <p:txBody>
          <a:bodyPr/>
          <a:lstStyle/>
          <a:p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evaluated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holder’s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obtained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aggregating</a:t>
            </a:r>
            <a:r>
              <a:rPr lang="zh-CN" altLang="en-US" dirty="0"/>
              <a:t> </a:t>
            </a:r>
            <a:r>
              <a:rPr lang="en-US" altLang="zh-CN" dirty="0"/>
              <a:t>trips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</a:p>
          <a:p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(logistic</a:t>
            </a:r>
            <a:r>
              <a:rPr lang="zh-CN" altLang="en-US" dirty="0"/>
              <a:t> </a:t>
            </a:r>
            <a:r>
              <a:rPr lang="en-US" altLang="zh-CN" dirty="0"/>
              <a:t>regression,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Network,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distance,</a:t>
            </a:r>
            <a:r>
              <a:rPr lang="zh-CN" altLang="en-US" dirty="0"/>
              <a:t> </a:t>
            </a:r>
            <a:r>
              <a:rPr lang="en-US" altLang="zh-CN" dirty="0"/>
              <a:t>harsh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r>
              <a:rPr lang="zh-CN" altLang="en-US" dirty="0"/>
              <a:t> </a:t>
            </a:r>
            <a:r>
              <a:rPr lang="en-US" altLang="zh-CN" dirty="0"/>
              <a:t>(deceleration),</a:t>
            </a:r>
            <a:r>
              <a:rPr lang="zh-CN" altLang="en-US" dirty="0"/>
              <a:t> </a:t>
            </a:r>
            <a:r>
              <a:rPr lang="en-US" altLang="zh-CN" dirty="0"/>
              <a:t>harsh</a:t>
            </a:r>
            <a:r>
              <a:rPr lang="zh-CN" altLang="en-US" dirty="0"/>
              <a:t> </a:t>
            </a:r>
            <a:r>
              <a:rPr lang="en-US" altLang="zh-CN" dirty="0"/>
              <a:t>cornering</a:t>
            </a:r>
            <a:r>
              <a:rPr lang="zh-CN" altLang="en-US" dirty="0"/>
              <a:t> </a:t>
            </a:r>
            <a:r>
              <a:rPr lang="en-US" altLang="zh-CN" dirty="0"/>
              <a:t>(max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rate),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night</a:t>
            </a:r>
            <a:r>
              <a:rPr lang="zh-CN" altLang="en-US" dirty="0"/>
              <a:t> </a:t>
            </a:r>
            <a:r>
              <a:rPr lang="en-US" altLang="zh-CN" dirty="0"/>
              <a:t>drive,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use,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density,</a:t>
            </a:r>
            <a:r>
              <a:rPr lang="zh-CN" altLang="en-US" dirty="0"/>
              <a:t> </a:t>
            </a:r>
            <a:r>
              <a:rPr lang="en-US" altLang="zh-CN" dirty="0"/>
              <a:t>speeding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speed,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Target: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severe</a:t>
            </a:r>
            <a:r>
              <a:rPr lang="zh-CN" altLang="en-US" dirty="0"/>
              <a:t> </a:t>
            </a:r>
            <a:r>
              <a:rPr lang="en-US" altLang="zh-CN" dirty="0"/>
              <a:t>crash,</a:t>
            </a:r>
            <a:r>
              <a:rPr lang="zh-CN" altLang="en-US" dirty="0"/>
              <a:t> </a:t>
            </a:r>
            <a:r>
              <a:rPr lang="en-US" altLang="zh-CN" dirty="0"/>
              <a:t>police-reportable</a:t>
            </a:r>
            <a:r>
              <a:rPr lang="zh-CN" altLang="en-US" dirty="0"/>
              <a:t> </a:t>
            </a:r>
            <a:r>
              <a:rPr lang="en-US" altLang="zh-CN" dirty="0"/>
              <a:t>crash,</a:t>
            </a:r>
            <a:r>
              <a:rPr lang="zh-CN" altLang="en-US" dirty="0"/>
              <a:t> </a:t>
            </a:r>
            <a:r>
              <a:rPr lang="en-US" altLang="zh-CN" dirty="0"/>
              <a:t>minor</a:t>
            </a:r>
            <a:r>
              <a:rPr lang="zh-CN" altLang="en-US" dirty="0"/>
              <a:t> </a:t>
            </a:r>
            <a:r>
              <a:rPr lang="en-US" altLang="zh-CN" dirty="0"/>
              <a:t>crash,</a:t>
            </a:r>
            <a:r>
              <a:rPr lang="zh-CN" altLang="en-US" dirty="0"/>
              <a:t> </a:t>
            </a:r>
            <a:r>
              <a:rPr lang="en-US" altLang="zh-CN" dirty="0"/>
              <a:t>low-risk</a:t>
            </a:r>
            <a:r>
              <a:rPr lang="zh-CN" altLang="en-US" dirty="0"/>
              <a:t> </a:t>
            </a:r>
            <a:r>
              <a:rPr lang="en-US" altLang="zh-CN" dirty="0"/>
              <a:t>tire</a:t>
            </a:r>
            <a:r>
              <a:rPr lang="zh-CN" altLang="en-US" dirty="0"/>
              <a:t> </a:t>
            </a:r>
            <a:r>
              <a:rPr lang="en-US" altLang="zh-CN" dirty="0"/>
              <a:t>strike,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B9D4-6BB3-F287-DE96-C03DF2FF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BFB78-6004-5CA5-1899-5691787EAFA4}"/>
              </a:ext>
            </a:extLst>
          </p:cNvPr>
          <p:cNvSpPr/>
          <p:nvPr/>
        </p:nvSpPr>
        <p:spPr>
          <a:xfrm>
            <a:off x="0" y="0"/>
            <a:ext cx="12192000" cy="98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D5CA2-CC2F-11DB-119C-3BD13A43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41AD5-2810-AAFE-6DDF-F9C0EA4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638AE-EE88-E445-8808-B045D80AF98B}"/>
              </a:ext>
            </a:extLst>
          </p:cNvPr>
          <p:cNvSpPr txBox="1"/>
          <p:nvPr/>
        </p:nvSpPr>
        <p:spPr>
          <a:xfrm>
            <a:off x="244100" y="140471"/>
            <a:ext cx="999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Future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91CFC6-7FD0-F697-17AA-E366C993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" y="2005012"/>
            <a:ext cx="10515600" cy="4351338"/>
          </a:xfrm>
        </p:spPr>
        <p:txBody>
          <a:bodyPr/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</a:p>
          <a:p>
            <a:endParaRPr lang="en-US" dirty="0"/>
          </a:p>
          <a:p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company’s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endParaRPr lang="en-US" dirty="0"/>
          </a:p>
          <a:p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64-93F7-84E5-5285-3DA29493E7E9}"/>
              </a:ext>
            </a:extLst>
          </p:cNvPr>
          <p:cNvSpPr/>
          <p:nvPr/>
        </p:nvSpPr>
        <p:spPr>
          <a:xfrm>
            <a:off x="0" y="0"/>
            <a:ext cx="12192000" cy="11321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D3F46-761A-2EC8-484C-88E17A23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19158-9107-21F0-54E3-5FC095D0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648CC-267D-E0C1-DCD6-8FBD685BB714}"/>
              </a:ext>
            </a:extLst>
          </p:cNvPr>
          <p:cNvSpPr txBox="1"/>
          <p:nvPr/>
        </p:nvSpPr>
        <p:spPr>
          <a:xfrm>
            <a:off x="244100" y="193814"/>
            <a:ext cx="999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Motivation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A2075-692B-86C6-CC0F-4265A653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253331"/>
            <a:ext cx="10443519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telematics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Telematics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F8132-C5D9-DE27-5C97-AA7CCB98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42102"/>
            <a:ext cx="3558746" cy="17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65D6D7-DB8F-E934-910D-D32CE0B1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5" y="4948147"/>
            <a:ext cx="2373879" cy="177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BAF38D-AC45-FEF7-30CB-0622EE7E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3" y="4860044"/>
            <a:ext cx="3497641" cy="16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64-93F7-84E5-5285-3DA29493E7E9}"/>
              </a:ext>
            </a:extLst>
          </p:cNvPr>
          <p:cNvSpPr/>
          <p:nvPr/>
        </p:nvSpPr>
        <p:spPr>
          <a:xfrm>
            <a:off x="0" y="1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D3F46-761A-2EC8-484C-88E17A23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19158-9107-21F0-54E3-5FC095D0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648CC-267D-E0C1-DCD6-8FBD685BB714}"/>
              </a:ext>
            </a:extLst>
          </p:cNvPr>
          <p:cNvSpPr txBox="1"/>
          <p:nvPr/>
        </p:nvSpPr>
        <p:spPr>
          <a:xfrm>
            <a:off x="244100" y="96907"/>
            <a:ext cx="951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Adaptive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Pricing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Framework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4" name="Picture 6" descr="Bills Clipart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45B1601A-E22B-177F-9CCC-E3948FE8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79" y="4576994"/>
            <a:ext cx="1961918" cy="19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ick figure car Vector Images ...">
            <a:extLst>
              <a:ext uri="{FF2B5EF4-FFF2-40B4-BE49-F238E27FC236}">
                <a16:creationId xmlns:a16="http://schemas.microsoft.com/office/drawing/2014/main" id="{5E01A526-CFF5-C87F-4718-C59095B8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36" y="1746676"/>
            <a:ext cx="1838819" cy="16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p Arrow 14">
            <a:extLst>
              <a:ext uri="{FF2B5EF4-FFF2-40B4-BE49-F238E27FC236}">
                <a16:creationId xmlns:a16="http://schemas.microsoft.com/office/drawing/2014/main" id="{DA2A11A9-1FB7-92F3-CA57-FB3D77E1DB5A}"/>
              </a:ext>
            </a:extLst>
          </p:cNvPr>
          <p:cNvSpPr/>
          <p:nvPr/>
        </p:nvSpPr>
        <p:spPr>
          <a:xfrm rot="19986020">
            <a:off x="2505424" y="3714204"/>
            <a:ext cx="334990" cy="124844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remium Vector | Corporate business buildings hand drawn outline doodle icon">
            <a:extLst>
              <a:ext uri="{FF2B5EF4-FFF2-40B4-BE49-F238E27FC236}">
                <a16:creationId xmlns:a16="http://schemas.microsoft.com/office/drawing/2014/main" id="{929ACFEF-7A8B-69E2-A0DD-098152D5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2" y="1421915"/>
            <a:ext cx="2299874" cy="22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p Arrow 16">
            <a:extLst>
              <a:ext uri="{FF2B5EF4-FFF2-40B4-BE49-F238E27FC236}">
                <a16:creationId xmlns:a16="http://schemas.microsoft.com/office/drawing/2014/main" id="{A3E6CD34-E930-89BA-B0D3-509B6ABC3612}"/>
              </a:ext>
            </a:extLst>
          </p:cNvPr>
          <p:cNvSpPr/>
          <p:nvPr/>
        </p:nvSpPr>
        <p:spPr>
          <a:xfrm rot="5400000">
            <a:off x="3897968" y="2115127"/>
            <a:ext cx="334990" cy="124844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DFAD71CC-2160-8FD5-C0A5-A10E6FB8B843}"/>
              </a:ext>
            </a:extLst>
          </p:cNvPr>
          <p:cNvSpPr/>
          <p:nvPr/>
        </p:nvSpPr>
        <p:spPr>
          <a:xfrm rot="12697201">
            <a:off x="4926828" y="3727297"/>
            <a:ext cx="334990" cy="1248441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13E95-E64C-6556-147E-6589C617F9D8}"/>
              </a:ext>
            </a:extLst>
          </p:cNvPr>
          <p:cNvSpPr txBox="1"/>
          <p:nvPr/>
        </p:nvSpPr>
        <p:spPr>
          <a:xfrm>
            <a:off x="331249" y="4324554"/>
            <a:ext cx="196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driving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A9553-A40F-E0A5-FA5E-92144D9C3742}"/>
              </a:ext>
            </a:extLst>
          </p:cNvPr>
          <p:cNvSpPr txBox="1"/>
          <p:nvPr/>
        </p:nvSpPr>
        <p:spPr>
          <a:xfrm>
            <a:off x="3441243" y="1484194"/>
            <a:ext cx="196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Telematics data collected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AABFA-D338-766D-9A76-790BAC96F300}"/>
              </a:ext>
            </a:extLst>
          </p:cNvPr>
          <p:cNvSpPr txBox="1"/>
          <p:nvPr/>
        </p:nvSpPr>
        <p:spPr>
          <a:xfrm>
            <a:off x="5564221" y="4331622"/>
            <a:ext cx="170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premium sent to policyholder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21E4F6-7D3E-8325-A610-BD11BCBB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10600" y="1800118"/>
            <a:ext cx="1991538" cy="157543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7D7968-E25D-BF69-6038-1733606F90C9}"/>
              </a:ext>
            </a:extLst>
          </p:cNvPr>
          <p:cNvCxnSpPr/>
          <p:nvPr/>
        </p:nvCxnSpPr>
        <p:spPr>
          <a:xfrm>
            <a:off x="7124706" y="2451800"/>
            <a:ext cx="1171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19BA6-8BAB-D8E3-0E45-9671F8760490}"/>
              </a:ext>
            </a:extLst>
          </p:cNvPr>
          <p:cNvCxnSpPr>
            <a:cxnSpLocks/>
          </p:cNvCxnSpPr>
          <p:nvPr/>
        </p:nvCxnSpPr>
        <p:spPr>
          <a:xfrm flipH="1">
            <a:off x="7124706" y="2729995"/>
            <a:ext cx="1167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FD5837-B20C-0633-B138-F5176D28BFFF}"/>
              </a:ext>
            </a:extLst>
          </p:cNvPr>
          <p:cNvSpPr txBox="1"/>
          <p:nvPr/>
        </p:nvSpPr>
        <p:spPr>
          <a:xfrm>
            <a:off x="8610600" y="34290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method for evaluating driver risk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for deciding individual premium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8FDED-E145-B155-2B9A-FE7DEACA082D}"/>
              </a:ext>
            </a:extLst>
          </p:cNvPr>
          <p:cNvSpPr txBox="1"/>
          <p:nvPr/>
        </p:nvSpPr>
        <p:spPr>
          <a:xfrm>
            <a:off x="3094606" y="3734490"/>
            <a:ext cx="17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monthly</a:t>
            </a:r>
          </a:p>
        </p:txBody>
      </p:sp>
    </p:spTree>
    <p:extLst>
      <p:ext uri="{BB962C8B-B14F-4D97-AF65-F5344CB8AC3E}">
        <p14:creationId xmlns:p14="http://schemas.microsoft.com/office/powerpoint/2010/main" val="29488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64-93F7-84E5-5285-3DA29493E7E9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D3F46-761A-2EC8-484C-88E17A23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19158-9107-21F0-54E3-5FC095D0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648CC-267D-E0C1-DCD6-8FBD685BB714}"/>
              </a:ext>
            </a:extLst>
          </p:cNvPr>
          <p:cNvSpPr txBox="1"/>
          <p:nvPr/>
        </p:nvSpPr>
        <p:spPr>
          <a:xfrm>
            <a:off x="157602" y="96907"/>
            <a:ext cx="967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Research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Milestones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D0F94-079F-BB52-3B7D-CEB7BB14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94" y="1246273"/>
            <a:ext cx="9804965" cy="476550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driver dynamics and formulate the optimization problem (finished)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suitable dataset and train machine learning models to evaluate driver risk level (ongoing)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solution method to the above optimization problem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simulation and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42846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13E1-4ED6-7742-0BE9-B4B95C879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B5458B-2986-790E-D1CF-6673C6977E20}"/>
              </a:ext>
            </a:extLst>
          </p:cNvPr>
          <p:cNvSpPr/>
          <p:nvPr/>
        </p:nvSpPr>
        <p:spPr>
          <a:xfrm>
            <a:off x="0" y="1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E5786-DA3C-1B6F-F67B-0481B602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299BC-0B3D-93BE-DE8B-6B7D1E10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5A71-550C-0C1E-FAD5-5FCBAFF65002}"/>
              </a:ext>
            </a:extLst>
          </p:cNvPr>
          <p:cNvSpPr txBox="1"/>
          <p:nvPr/>
        </p:nvSpPr>
        <p:spPr>
          <a:xfrm>
            <a:off x="244100" y="136525"/>
            <a:ext cx="1058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Optimization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Model: driver’s parameter learning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7B62A44-88A1-E905-79F3-6FA5B62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0616" y="1396066"/>
                <a:ext cx="4821935" cy="490299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premium for policy holder,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desired premium of policy holder, ⍺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for the effect of price change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driving risk level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observation, obtained by machine learning method from data),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baseline risk level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policy's mental state regarding premium and their driving behavior, β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for the effect of mental state.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7B62A44-88A1-E905-79F3-6FA5B62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0616" y="1396066"/>
                <a:ext cx="4821935" cy="4902994"/>
              </a:xfrm>
              <a:blipFill>
                <a:blip r:embed="rId4"/>
                <a:stretch>
                  <a:fillRect l="-1575" t="-1550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B4C5A8-D050-8EAC-222D-EE3B49284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25" y="2052852"/>
            <a:ext cx="6773562" cy="27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F0EF-164D-7DC2-DCBD-6F430916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68BA9-13E2-3DDC-5422-EECC9367B06A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DAA5-4332-D3D4-3896-505C3069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8BCF0-76EC-C2F4-76B0-7148583D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0B22D-9EF8-F5E7-8AEA-8A9122BA61A5}"/>
              </a:ext>
            </a:extLst>
          </p:cNvPr>
          <p:cNvSpPr txBox="1"/>
          <p:nvPr/>
        </p:nvSpPr>
        <p:spPr>
          <a:xfrm>
            <a:off x="244100" y="96907"/>
            <a:ext cx="966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Optimization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Model: Company’s decision problem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188C-B68E-DBEE-1131-A1738A0C3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73" y="1880801"/>
            <a:ext cx="7357456" cy="3496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8A1538-1F6D-7D51-4F24-4B2BA1C00F78}"/>
                  </a:ext>
                </a:extLst>
              </p:cNvPr>
              <p:cNvSpPr txBox="1"/>
              <p:nvPr/>
            </p:nvSpPr>
            <p:spPr>
              <a:xfrm>
                <a:off x="8436207" y="1388817"/>
                <a:ext cx="3202461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quitting 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expected average claim payout for the policy holder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claims,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Poisson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fixed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constants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historical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risk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zh-CN" altLang="en-US" dirty="0"/>
                  <a:t>                                                          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8A1538-1F6D-7D51-4F24-4B2BA1C0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07" y="1388817"/>
                <a:ext cx="3202461" cy="6740307"/>
              </a:xfrm>
              <a:prstGeom prst="rect">
                <a:avLst/>
              </a:prstGeom>
              <a:blipFill>
                <a:blip r:embed="rId5"/>
                <a:stretch>
                  <a:fillRect l="-1186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21F9AB-184B-EB5C-5B5E-6160E2AEA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701" y="4570282"/>
            <a:ext cx="2475472" cy="274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EDE98-B217-A407-8510-65AB7B449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464" y="1861235"/>
            <a:ext cx="2475472" cy="4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869C-9814-487A-AB75-7B345B76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61286-B8C5-FA43-93F4-1885FCA7CB77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CA11-5E40-2FF7-6156-AA8D35DF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427CD-F894-80DC-7A3E-A97A9AC7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D47D6-E9C0-62E1-7534-50CFA7075EB5}"/>
              </a:ext>
            </a:extLst>
          </p:cNvPr>
          <p:cNvSpPr txBox="1"/>
          <p:nvPr/>
        </p:nvSpPr>
        <p:spPr>
          <a:xfrm>
            <a:off x="244100" y="140471"/>
            <a:ext cx="999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Dataset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Training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Validating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Algorithms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DAC3F-5C46-8B17-B99F-B54ABDBF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962" y="3212756"/>
            <a:ext cx="4668435" cy="263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F5DA2-2342-87E7-FE64-F9614FDE21EF}"/>
              </a:ext>
            </a:extLst>
          </p:cNvPr>
          <p:cNvSpPr txBox="1"/>
          <p:nvPr/>
        </p:nvSpPr>
        <p:spPr>
          <a:xfrm>
            <a:off x="347472" y="2036541"/>
            <a:ext cx="8753280" cy="499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3,542 drivers, all age/gender groups.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4,368 data years; 5.5 M trip files; 32.5 M vehicle miles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1,600 crashes and 2,900 near-crashes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3 years of data collection</a:t>
            </a:r>
          </a:p>
          <a:p>
            <a:pPr>
              <a:spcAft>
                <a:spcPts val="225"/>
              </a:spcAft>
            </a:pPr>
            <a:r>
              <a:rPr lang="zh-CN" altLang="en-US" sz="2400" dirty="0">
                <a:latin typeface="Trebuchet MS" panose="020B0703020202090204" pitchFamily="34" charset="0"/>
              </a:rPr>
              <a:t>     </a:t>
            </a:r>
            <a:r>
              <a:rPr lang="en-US" altLang="zh-CN" sz="2400" dirty="0">
                <a:latin typeface="Trebuchet MS" panose="020B0703020202090204" pitchFamily="34" charset="0"/>
              </a:rPr>
              <a:t>-</a:t>
            </a:r>
            <a:r>
              <a:rPr lang="zh-CN" alt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effectLst/>
                <a:latin typeface="Trebuchet MS" panose="020B0703020202090204" pitchFamily="34" charset="0"/>
              </a:rPr>
              <a:t>Most participants 1 to 2 years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Vehicle types: All light vehicles Passenger cars </a:t>
            </a:r>
          </a:p>
          <a:p>
            <a:pPr lvl="1">
              <a:spcAft>
                <a:spcPts val="225"/>
              </a:spcAft>
            </a:pPr>
            <a:r>
              <a:rPr lang="en-US" altLang="zh-CN" sz="2400" dirty="0">
                <a:latin typeface="Trebuchet MS" panose="020B0703020202090204" pitchFamily="34" charset="0"/>
              </a:rPr>
              <a:t>-</a:t>
            </a:r>
            <a:r>
              <a:rPr lang="zh-CN" alt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effectLst/>
                <a:latin typeface="Trebuchet MS" panose="020B0703020202090204" pitchFamily="34" charset="0"/>
              </a:rPr>
              <a:t>Minivans </a:t>
            </a:r>
          </a:p>
          <a:p>
            <a:pPr lvl="1">
              <a:spcAft>
                <a:spcPts val="225"/>
              </a:spcAft>
            </a:pPr>
            <a:r>
              <a:rPr lang="en-US" altLang="zh-CN" sz="2400" dirty="0">
                <a:effectLst/>
                <a:latin typeface="Trebuchet MS" panose="020B0703020202090204" pitchFamily="34" charset="0"/>
              </a:rPr>
              <a:t>-</a:t>
            </a:r>
            <a:r>
              <a:rPr lang="zh-CN" altLang="en-US" sz="2400" dirty="0">
                <a:effectLst/>
                <a:latin typeface="Trebuchet MS" panose="020B0703020202090204" pitchFamily="34" charset="0"/>
              </a:rPr>
              <a:t> </a:t>
            </a:r>
            <a:r>
              <a:rPr lang="en-US" sz="2400" dirty="0">
                <a:effectLst/>
                <a:latin typeface="Trebuchet MS" panose="020B0703020202090204" pitchFamily="34" charset="0"/>
              </a:rPr>
              <a:t>SUVs </a:t>
            </a:r>
          </a:p>
          <a:p>
            <a:pPr lvl="1">
              <a:spcAft>
                <a:spcPts val="225"/>
              </a:spcAft>
            </a:pPr>
            <a:r>
              <a:rPr lang="en-US" altLang="zh-CN" sz="2400" dirty="0">
                <a:effectLst/>
                <a:latin typeface="Trebuchet MS" panose="020B0703020202090204" pitchFamily="34" charset="0"/>
              </a:rPr>
              <a:t>-</a:t>
            </a:r>
            <a:r>
              <a:rPr lang="zh-CN" altLang="en-US" sz="2400" dirty="0">
                <a:effectLst/>
                <a:latin typeface="Trebuchet MS" panose="020B0703020202090204" pitchFamily="34" charset="0"/>
              </a:rPr>
              <a:t> </a:t>
            </a:r>
            <a:r>
              <a:rPr lang="en-US" sz="2400" dirty="0">
                <a:effectLst/>
                <a:latin typeface="Trebuchet MS" panose="020B0703020202090204" pitchFamily="34" charset="0"/>
              </a:rPr>
              <a:t>Pickup trucks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Six data collection sites </a:t>
            </a:r>
          </a:p>
          <a:p>
            <a:pPr marL="2857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rebuchet MS" panose="020B0703020202090204" pitchFamily="34" charset="0"/>
              </a:rPr>
              <a:t>Second by second data on what happens in vehicle </a:t>
            </a:r>
          </a:p>
          <a:p>
            <a:r>
              <a:rPr lang="en-US" b="1" dirty="0">
                <a:effectLst/>
                <a:latin typeface="Trebuchet MS" panose="020B0703020202090204" pitchFamily="34" charset="0"/>
              </a:rPr>
              <a:t> </a:t>
            </a:r>
            <a:endParaRPr lang="en-US" dirty="0">
              <a:effectLst/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A8D00-1494-B928-45FD-519C9A7B8E0A}"/>
              </a:ext>
            </a:extLst>
          </p:cNvPr>
          <p:cNvSpPr txBox="1"/>
          <p:nvPr/>
        </p:nvSpPr>
        <p:spPr>
          <a:xfrm>
            <a:off x="347472" y="1042171"/>
            <a:ext cx="11692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SHRP2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NDS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second Strategic Highway Research Program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rebuchet MS" panose="020B0703020202090204" pitchFamily="34" charset="0"/>
              </a:rPr>
              <a:t>Naturalistic Driving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045E9A-46B1-B64E-F93E-00DAFB45C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C01A5-6BE3-C4AF-56A0-B2A44F4E7967}"/>
              </a:ext>
            </a:extLst>
          </p:cNvPr>
          <p:cNvSpPr/>
          <p:nvPr/>
        </p:nvSpPr>
        <p:spPr>
          <a:xfrm>
            <a:off x="0" y="0"/>
            <a:ext cx="12192000" cy="98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7B9FC-0E40-96DC-81E9-9FCDD391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049B1-63FE-5F90-DE92-5608442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2B3B-43CC-F377-75E2-D5FB2649C2E1}"/>
              </a:ext>
            </a:extLst>
          </p:cNvPr>
          <p:cNvSpPr txBox="1"/>
          <p:nvPr/>
        </p:nvSpPr>
        <p:spPr>
          <a:xfrm>
            <a:off x="244100" y="140471"/>
            <a:ext cx="999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Dataset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Schema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8FF5AF-9B01-E6DB-9A27-7FA3EC3C9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4067" y="1079369"/>
            <a:ext cx="10283866" cy="56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AE31DA-E19F-FAE1-8711-F25E3A11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BC818-077C-9A3B-0DD7-4F8A96FE6FA4}"/>
              </a:ext>
            </a:extLst>
          </p:cNvPr>
          <p:cNvSpPr/>
          <p:nvPr/>
        </p:nvSpPr>
        <p:spPr>
          <a:xfrm>
            <a:off x="0" y="0"/>
            <a:ext cx="12192000" cy="9888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DC03A-168B-85A1-9856-5A9862B3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00" y="0"/>
            <a:ext cx="520700" cy="90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978AB-58C6-30FE-CC18-45384F7E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6C9-33BC-364B-87CA-E4F936059318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248A-24F3-ABD5-B476-E08E3F8B5E3C}"/>
              </a:ext>
            </a:extLst>
          </p:cNvPr>
          <p:cNvSpPr txBox="1"/>
          <p:nvPr/>
        </p:nvSpPr>
        <p:spPr>
          <a:xfrm>
            <a:off x="244100" y="140471"/>
            <a:ext cx="999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Example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data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summary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F94A023-68F8-43FD-731C-E7638E8C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900949"/>
            <a:ext cx="11765692" cy="35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513</Words>
  <Application>Microsoft Macintosh PowerPoint</Application>
  <PresentationFormat>Widescreen</PresentationFormat>
  <Paragraphs>94</Paragraphs>
  <Slides>11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QINYANG HE</dc:creator>
  <cp:lastModifiedBy>QINYANG HE</cp:lastModifiedBy>
  <cp:revision>13</cp:revision>
  <dcterms:created xsi:type="dcterms:W3CDTF">2024-11-14T02:51:51Z</dcterms:created>
  <dcterms:modified xsi:type="dcterms:W3CDTF">2024-11-14T10:08:21Z</dcterms:modified>
</cp:coreProperties>
</file>