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5" r:id="rId20"/>
    <p:sldId id="276" r:id="rId21"/>
    <p:sldId id="274"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38" autoAdjust="0"/>
    <p:restoredTop sz="94907" autoAdjust="0"/>
  </p:normalViewPr>
  <p:slideViewPr>
    <p:cSldViewPr snapToGrid="0" showGuides="1">
      <p:cViewPr>
        <p:scale>
          <a:sx n="100" d="100"/>
          <a:sy n="100" d="100"/>
        </p:scale>
        <p:origin x="1452" y="22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E4DA3-DA72-4764-B681-574545810D90}" type="datetimeFigureOut">
              <a:rPr lang="en-US" smtClean="0"/>
              <a:t>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ACFEB-B58A-49CB-988A-9A3BF628ED58}" type="slidenum">
              <a:rPr lang="en-US" smtClean="0"/>
              <a:t>‹#›</a:t>
            </a:fld>
            <a:endParaRPr lang="en-US"/>
          </a:p>
        </p:txBody>
      </p:sp>
    </p:spTree>
    <p:extLst>
      <p:ext uri="{BB962C8B-B14F-4D97-AF65-F5344CB8AC3E}">
        <p14:creationId xmlns:p14="http://schemas.microsoft.com/office/powerpoint/2010/main" val="1152951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3. Meaning your local copy of code is a complete version control repository. Changes are made locally, then committed to the main repository</a:t>
            </a:r>
          </a:p>
          <a:p>
            <a:pPr marL="0" indent="0">
              <a:buFont typeface="+mj-lt"/>
              <a:buNone/>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9</a:t>
            </a:fld>
            <a:endParaRPr lang="en-US"/>
          </a:p>
        </p:txBody>
      </p:sp>
    </p:spTree>
    <p:extLst>
      <p:ext uri="{BB962C8B-B14F-4D97-AF65-F5344CB8AC3E}">
        <p14:creationId xmlns:p14="http://schemas.microsoft.com/office/powerpoint/2010/main" val="1687118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18</a:t>
            </a:fld>
            <a:endParaRPr lang="en-US"/>
          </a:p>
        </p:txBody>
      </p:sp>
    </p:spTree>
    <p:extLst>
      <p:ext uri="{BB962C8B-B14F-4D97-AF65-F5344CB8AC3E}">
        <p14:creationId xmlns:p14="http://schemas.microsoft.com/office/powerpoint/2010/main" val="2717937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19</a:t>
            </a:fld>
            <a:endParaRPr lang="en-US"/>
          </a:p>
        </p:txBody>
      </p:sp>
    </p:spTree>
    <p:extLst>
      <p:ext uri="{BB962C8B-B14F-4D97-AF65-F5344CB8AC3E}">
        <p14:creationId xmlns:p14="http://schemas.microsoft.com/office/powerpoint/2010/main" val="238427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https://github.com/jupyter/jupyter.git</a:t>
            </a:r>
          </a:p>
        </p:txBody>
      </p:sp>
      <p:sp>
        <p:nvSpPr>
          <p:cNvPr id="4" name="Slide Number Placeholder 3"/>
          <p:cNvSpPr>
            <a:spLocks noGrp="1"/>
          </p:cNvSpPr>
          <p:nvPr>
            <p:ph type="sldNum" sz="quarter" idx="10"/>
          </p:nvPr>
        </p:nvSpPr>
        <p:spPr/>
        <p:txBody>
          <a:bodyPr/>
          <a:lstStyle/>
          <a:p>
            <a:fld id="{637ACFEB-B58A-49CB-988A-9A3BF628ED58}" type="slidenum">
              <a:rPr lang="en-US" smtClean="0"/>
              <a:t>20</a:t>
            </a:fld>
            <a:endParaRPr lang="en-US"/>
          </a:p>
        </p:txBody>
      </p:sp>
    </p:spTree>
    <p:extLst>
      <p:ext uri="{BB962C8B-B14F-4D97-AF65-F5344CB8AC3E}">
        <p14:creationId xmlns:p14="http://schemas.microsoft.com/office/powerpoint/2010/main" val="251163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21</a:t>
            </a:fld>
            <a:endParaRPr lang="en-US"/>
          </a:p>
        </p:txBody>
      </p:sp>
    </p:spTree>
    <p:extLst>
      <p:ext uri="{BB962C8B-B14F-4D97-AF65-F5344CB8AC3E}">
        <p14:creationId xmlns:p14="http://schemas.microsoft.com/office/powerpoint/2010/main" val="2229960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22</a:t>
            </a:fld>
            <a:endParaRPr lang="en-US"/>
          </a:p>
        </p:txBody>
      </p:sp>
    </p:spTree>
    <p:extLst>
      <p:ext uri="{BB962C8B-B14F-4D97-AF65-F5344CB8AC3E}">
        <p14:creationId xmlns:p14="http://schemas.microsoft.com/office/powerpoint/2010/main" val="244274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23</a:t>
            </a:fld>
            <a:endParaRPr lang="en-US"/>
          </a:p>
        </p:txBody>
      </p:sp>
    </p:spTree>
    <p:extLst>
      <p:ext uri="{BB962C8B-B14F-4D97-AF65-F5344CB8AC3E}">
        <p14:creationId xmlns:p14="http://schemas.microsoft.com/office/powerpoint/2010/main" val="2593660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24</a:t>
            </a:fld>
            <a:endParaRPr lang="en-US"/>
          </a:p>
        </p:txBody>
      </p:sp>
    </p:spTree>
    <p:extLst>
      <p:ext uri="{BB962C8B-B14F-4D97-AF65-F5344CB8AC3E}">
        <p14:creationId xmlns:p14="http://schemas.microsoft.com/office/powerpoint/2010/main" val="4213990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25</a:t>
            </a:fld>
            <a:endParaRPr lang="en-US"/>
          </a:p>
        </p:txBody>
      </p:sp>
    </p:spTree>
    <p:extLst>
      <p:ext uri="{BB962C8B-B14F-4D97-AF65-F5344CB8AC3E}">
        <p14:creationId xmlns:p14="http://schemas.microsoft.com/office/powerpoint/2010/main" val="1995075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26</a:t>
            </a:fld>
            <a:endParaRPr lang="en-US"/>
          </a:p>
        </p:txBody>
      </p:sp>
    </p:spTree>
    <p:extLst>
      <p:ext uri="{BB962C8B-B14F-4D97-AF65-F5344CB8AC3E}">
        <p14:creationId xmlns:p14="http://schemas.microsoft.com/office/powerpoint/2010/main" val="1934170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27</a:t>
            </a:fld>
            <a:endParaRPr lang="en-US"/>
          </a:p>
        </p:txBody>
      </p:sp>
    </p:spTree>
    <p:extLst>
      <p:ext uri="{BB962C8B-B14F-4D97-AF65-F5344CB8AC3E}">
        <p14:creationId xmlns:p14="http://schemas.microsoft.com/office/powerpoint/2010/main" val="1150201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Most other version control systems use a delta-based VC. They save the initial file, then save the series of changes (or diffs) to the file over time.</a:t>
            </a:r>
          </a:p>
          <a:p>
            <a:pPr marL="0" indent="0">
              <a:buFont typeface="+mj-lt"/>
              <a:buNone/>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10</a:t>
            </a:fld>
            <a:endParaRPr lang="en-US"/>
          </a:p>
        </p:txBody>
      </p:sp>
    </p:spTree>
    <p:extLst>
      <p:ext uri="{BB962C8B-B14F-4D97-AF65-F5344CB8AC3E}">
        <p14:creationId xmlns:p14="http://schemas.microsoft.com/office/powerpoint/2010/main" val="4146681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28</a:t>
            </a:fld>
            <a:endParaRPr lang="en-US"/>
          </a:p>
        </p:txBody>
      </p:sp>
    </p:spTree>
    <p:extLst>
      <p:ext uri="{BB962C8B-B14F-4D97-AF65-F5344CB8AC3E}">
        <p14:creationId xmlns:p14="http://schemas.microsoft.com/office/powerpoint/2010/main" val="1860639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29</a:t>
            </a:fld>
            <a:endParaRPr lang="en-US"/>
          </a:p>
        </p:txBody>
      </p:sp>
    </p:spTree>
    <p:extLst>
      <p:ext uri="{BB962C8B-B14F-4D97-AF65-F5344CB8AC3E}">
        <p14:creationId xmlns:p14="http://schemas.microsoft.com/office/powerpoint/2010/main" val="191378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Git takes a snapshot of the file or complete directory that is submitted. If a file hasn’t changed, it just uses a reference to the unchanged file instead of storing a new snapshot</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11</a:t>
            </a:fld>
            <a:endParaRPr lang="en-US"/>
          </a:p>
        </p:txBody>
      </p:sp>
    </p:spTree>
    <p:extLst>
      <p:ext uri="{BB962C8B-B14F-4D97-AF65-F5344CB8AC3E}">
        <p14:creationId xmlns:p14="http://schemas.microsoft.com/office/powerpoint/2010/main" val="252303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12</a:t>
            </a:fld>
            <a:endParaRPr lang="en-US"/>
          </a:p>
        </p:txBody>
      </p:sp>
    </p:spTree>
    <p:extLst>
      <p:ext uri="{BB962C8B-B14F-4D97-AF65-F5344CB8AC3E}">
        <p14:creationId xmlns:p14="http://schemas.microsoft.com/office/powerpoint/2010/main" val="660568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13</a:t>
            </a:fld>
            <a:endParaRPr lang="en-US"/>
          </a:p>
        </p:txBody>
      </p:sp>
    </p:spTree>
    <p:extLst>
      <p:ext uri="{BB962C8B-B14F-4D97-AF65-F5344CB8AC3E}">
        <p14:creationId xmlns:p14="http://schemas.microsoft.com/office/powerpoint/2010/main" val="2632680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14</a:t>
            </a:fld>
            <a:endParaRPr lang="en-US"/>
          </a:p>
        </p:txBody>
      </p:sp>
    </p:spTree>
    <p:extLst>
      <p:ext uri="{BB962C8B-B14F-4D97-AF65-F5344CB8AC3E}">
        <p14:creationId xmlns:p14="http://schemas.microsoft.com/office/powerpoint/2010/main" val="374984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15</a:t>
            </a:fld>
            <a:endParaRPr lang="en-US"/>
          </a:p>
        </p:txBody>
      </p:sp>
    </p:spTree>
    <p:extLst>
      <p:ext uri="{BB962C8B-B14F-4D97-AF65-F5344CB8AC3E}">
        <p14:creationId xmlns:p14="http://schemas.microsoft.com/office/powerpoint/2010/main" val="180713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16</a:t>
            </a:fld>
            <a:endParaRPr lang="en-US"/>
          </a:p>
        </p:txBody>
      </p:sp>
    </p:spTree>
    <p:extLst>
      <p:ext uri="{BB962C8B-B14F-4D97-AF65-F5344CB8AC3E}">
        <p14:creationId xmlns:p14="http://schemas.microsoft.com/office/powerpoint/2010/main" val="2548271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17</a:t>
            </a:fld>
            <a:endParaRPr lang="en-US"/>
          </a:p>
        </p:txBody>
      </p:sp>
    </p:spTree>
    <p:extLst>
      <p:ext uri="{BB962C8B-B14F-4D97-AF65-F5344CB8AC3E}">
        <p14:creationId xmlns:p14="http://schemas.microsoft.com/office/powerpoint/2010/main" val="3388875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8597-52F5-4CB4-B2E8-22F1834ACA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3C7E7B-1990-4CDC-B49E-4F2DA40103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3F80E5-0FDD-4BFF-83B6-CFF427F6F2EC}"/>
              </a:ext>
            </a:extLst>
          </p:cNvPr>
          <p:cNvSpPr>
            <a:spLocks noGrp="1"/>
          </p:cNvSpPr>
          <p:nvPr>
            <p:ph type="dt" sz="half" idx="10"/>
          </p:nvPr>
        </p:nvSpPr>
        <p:spPr/>
        <p:txBody>
          <a:bodyPr/>
          <a:lstStyle/>
          <a:p>
            <a:fld id="{85115BCD-4178-470B-A6C9-117302682201}" type="datetimeFigureOut">
              <a:rPr lang="en-US" smtClean="0"/>
              <a:t>1/7/2018</a:t>
            </a:fld>
            <a:endParaRPr lang="en-US"/>
          </a:p>
        </p:txBody>
      </p:sp>
      <p:sp>
        <p:nvSpPr>
          <p:cNvPr id="5" name="Footer Placeholder 4">
            <a:extLst>
              <a:ext uri="{FF2B5EF4-FFF2-40B4-BE49-F238E27FC236}">
                <a16:creationId xmlns:a16="http://schemas.microsoft.com/office/drawing/2014/main" id="{1C7848A4-A746-4A73-A325-EF33A4080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7E951-3A3B-46F5-9738-82D669CCAF90}"/>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315631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81EC-ACFD-47FD-B69D-E99AFA00E7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5C8BFD-A13F-47AD-8EF0-2A7B0C0B41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3D94DC-9423-4C13-841F-3F3A8243D9E7}"/>
              </a:ext>
            </a:extLst>
          </p:cNvPr>
          <p:cNvSpPr>
            <a:spLocks noGrp="1"/>
          </p:cNvSpPr>
          <p:nvPr>
            <p:ph type="dt" sz="half" idx="10"/>
          </p:nvPr>
        </p:nvSpPr>
        <p:spPr/>
        <p:txBody>
          <a:bodyPr/>
          <a:lstStyle/>
          <a:p>
            <a:fld id="{85115BCD-4178-470B-A6C9-117302682201}" type="datetimeFigureOut">
              <a:rPr lang="en-US" smtClean="0"/>
              <a:t>1/7/2018</a:t>
            </a:fld>
            <a:endParaRPr lang="en-US"/>
          </a:p>
        </p:txBody>
      </p:sp>
      <p:sp>
        <p:nvSpPr>
          <p:cNvPr id="5" name="Footer Placeholder 4">
            <a:extLst>
              <a:ext uri="{FF2B5EF4-FFF2-40B4-BE49-F238E27FC236}">
                <a16:creationId xmlns:a16="http://schemas.microsoft.com/office/drawing/2014/main" id="{D08FADA8-C658-4DF2-8E7C-2DD97187E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0BE59-BE90-4788-AE0E-C956C5A9C753}"/>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397669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4AE4A-766A-4AE6-A0B9-7881B79A3E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B02A9-604F-4477-B397-E664F43E97D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429FC-C811-4B95-9A1A-68EACCA54E25}"/>
              </a:ext>
            </a:extLst>
          </p:cNvPr>
          <p:cNvSpPr>
            <a:spLocks noGrp="1"/>
          </p:cNvSpPr>
          <p:nvPr>
            <p:ph type="dt" sz="half" idx="10"/>
          </p:nvPr>
        </p:nvSpPr>
        <p:spPr/>
        <p:txBody>
          <a:bodyPr/>
          <a:lstStyle/>
          <a:p>
            <a:fld id="{85115BCD-4178-470B-A6C9-117302682201}" type="datetimeFigureOut">
              <a:rPr lang="en-US" smtClean="0"/>
              <a:t>1/7/2018</a:t>
            </a:fld>
            <a:endParaRPr lang="en-US"/>
          </a:p>
        </p:txBody>
      </p:sp>
      <p:sp>
        <p:nvSpPr>
          <p:cNvPr id="5" name="Footer Placeholder 4">
            <a:extLst>
              <a:ext uri="{FF2B5EF4-FFF2-40B4-BE49-F238E27FC236}">
                <a16:creationId xmlns:a16="http://schemas.microsoft.com/office/drawing/2014/main" id="{736E26EC-F20E-40BA-9998-3EDFB941D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CABB6-2FBE-49CD-83B7-7629F0777A73}"/>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338587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CEDE-5AC7-47F5-8052-7B0B602444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F6933C-2ABE-4A9D-B6A8-68D0084D71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FECE5F-8465-4AD7-B091-5F9F578C3DFD}"/>
              </a:ext>
            </a:extLst>
          </p:cNvPr>
          <p:cNvSpPr>
            <a:spLocks noGrp="1"/>
          </p:cNvSpPr>
          <p:nvPr>
            <p:ph type="dt" sz="half" idx="10"/>
          </p:nvPr>
        </p:nvSpPr>
        <p:spPr/>
        <p:txBody>
          <a:bodyPr/>
          <a:lstStyle/>
          <a:p>
            <a:fld id="{85115BCD-4178-470B-A6C9-117302682201}" type="datetimeFigureOut">
              <a:rPr lang="en-US" smtClean="0"/>
              <a:t>1/7/2018</a:t>
            </a:fld>
            <a:endParaRPr lang="en-US"/>
          </a:p>
        </p:txBody>
      </p:sp>
      <p:sp>
        <p:nvSpPr>
          <p:cNvPr id="5" name="Footer Placeholder 4">
            <a:extLst>
              <a:ext uri="{FF2B5EF4-FFF2-40B4-BE49-F238E27FC236}">
                <a16:creationId xmlns:a16="http://schemas.microsoft.com/office/drawing/2014/main" id="{A76D27AA-4B78-4B3E-B624-90635E073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31363-1E27-4A70-965D-D53325C8897B}"/>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314865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B3AF-DAD7-4806-B906-8A97CD6E3D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BD37B3-035F-4182-8D99-6B52FCDF1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AC7D48-D49E-4A14-99B8-4B6F0BE04F4D}"/>
              </a:ext>
            </a:extLst>
          </p:cNvPr>
          <p:cNvSpPr>
            <a:spLocks noGrp="1"/>
          </p:cNvSpPr>
          <p:nvPr>
            <p:ph type="dt" sz="half" idx="10"/>
          </p:nvPr>
        </p:nvSpPr>
        <p:spPr/>
        <p:txBody>
          <a:bodyPr/>
          <a:lstStyle/>
          <a:p>
            <a:fld id="{85115BCD-4178-470B-A6C9-117302682201}" type="datetimeFigureOut">
              <a:rPr lang="en-US" smtClean="0"/>
              <a:t>1/7/2018</a:t>
            </a:fld>
            <a:endParaRPr lang="en-US"/>
          </a:p>
        </p:txBody>
      </p:sp>
      <p:sp>
        <p:nvSpPr>
          <p:cNvPr id="5" name="Footer Placeholder 4">
            <a:extLst>
              <a:ext uri="{FF2B5EF4-FFF2-40B4-BE49-F238E27FC236}">
                <a16:creationId xmlns:a16="http://schemas.microsoft.com/office/drawing/2014/main" id="{AA8ECDEB-746F-4F27-AA3C-997C8A97D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BBFC7-2345-42B6-9A67-CB3E1B524088}"/>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93287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E324-38A1-4E68-9A63-BCCBB765A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A08FE-DB35-4A0A-AA74-299D4E3602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27E2FE-AD18-4430-9DCF-0928E57AAB2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ABCE77-A942-4C56-9ED3-973A92130614}"/>
              </a:ext>
            </a:extLst>
          </p:cNvPr>
          <p:cNvSpPr>
            <a:spLocks noGrp="1"/>
          </p:cNvSpPr>
          <p:nvPr>
            <p:ph type="dt" sz="half" idx="10"/>
          </p:nvPr>
        </p:nvSpPr>
        <p:spPr/>
        <p:txBody>
          <a:bodyPr/>
          <a:lstStyle/>
          <a:p>
            <a:fld id="{85115BCD-4178-470B-A6C9-117302682201}" type="datetimeFigureOut">
              <a:rPr lang="en-US" smtClean="0"/>
              <a:t>1/7/2018</a:t>
            </a:fld>
            <a:endParaRPr lang="en-US"/>
          </a:p>
        </p:txBody>
      </p:sp>
      <p:sp>
        <p:nvSpPr>
          <p:cNvPr id="6" name="Footer Placeholder 5">
            <a:extLst>
              <a:ext uri="{FF2B5EF4-FFF2-40B4-BE49-F238E27FC236}">
                <a16:creationId xmlns:a16="http://schemas.microsoft.com/office/drawing/2014/main" id="{CF37243C-66A3-4364-A748-6EBB34ADD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ACD36-0874-401E-A526-A59A85E28074}"/>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163557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0808-675F-421F-ABEC-509ADDDBE8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FD036E-8634-4533-9AFC-A6071F4E91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3CE3A98-3EA0-48C8-BA27-B882654E03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7814E5-8B66-4466-9277-766ADA8B71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B97BB4-F2FF-4958-92D7-A5E99D2FC9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0E9696-14E7-4CC2-9D17-0D3069AD823E}"/>
              </a:ext>
            </a:extLst>
          </p:cNvPr>
          <p:cNvSpPr>
            <a:spLocks noGrp="1"/>
          </p:cNvSpPr>
          <p:nvPr>
            <p:ph type="dt" sz="half" idx="10"/>
          </p:nvPr>
        </p:nvSpPr>
        <p:spPr/>
        <p:txBody>
          <a:bodyPr/>
          <a:lstStyle/>
          <a:p>
            <a:fld id="{85115BCD-4178-470B-A6C9-117302682201}" type="datetimeFigureOut">
              <a:rPr lang="en-US" smtClean="0"/>
              <a:t>1/7/2018</a:t>
            </a:fld>
            <a:endParaRPr lang="en-US"/>
          </a:p>
        </p:txBody>
      </p:sp>
      <p:sp>
        <p:nvSpPr>
          <p:cNvPr id="8" name="Footer Placeholder 7">
            <a:extLst>
              <a:ext uri="{FF2B5EF4-FFF2-40B4-BE49-F238E27FC236}">
                <a16:creationId xmlns:a16="http://schemas.microsoft.com/office/drawing/2014/main" id="{2B2EC1A4-C7F4-41F9-8817-257D21C0B2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716CC2-9BFF-42D1-B295-E3FF00B88D62}"/>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314785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F209-7E63-4404-AFA7-E914184890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6EA745-B2FC-424B-BF9F-4DD4A3E13A85}"/>
              </a:ext>
            </a:extLst>
          </p:cNvPr>
          <p:cNvSpPr>
            <a:spLocks noGrp="1"/>
          </p:cNvSpPr>
          <p:nvPr>
            <p:ph type="dt" sz="half" idx="10"/>
          </p:nvPr>
        </p:nvSpPr>
        <p:spPr/>
        <p:txBody>
          <a:bodyPr/>
          <a:lstStyle/>
          <a:p>
            <a:fld id="{85115BCD-4178-470B-A6C9-117302682201}" type="datetimeFigureOut">
              <a:rPr lang="en-US" smtClean="0"/>
              <a:t>1/7/2018</a:t>
            </a:fld>
            <a:endParaRPr lang="en-US"/>
          </a:p>
        </p:txBody>
      </p:sp>
      <p:sp>
        <p:nvSpPr>
          <p:cNvPr id="4" name="Footer Placeholder 3">
            <a:extLst>
              <a:ext uri="{FF2B5EF4-FFF2-40B4-BE49-F238E27FC236}">
                <a16:creationId xmlns:a16="http://schemas.microsoft.com/office/drawing/2014/main" id="{B4619A03-8366-47CD-891E-27431030D6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A1782C-F42E-4AA3-AC5E-F953442666A3}"/>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117041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C1946-93A2-4954-8CBD-AFCC32094C46}"/>
              </a:ext>
            </a:extLst>
          </p:cNvPr>
          <p:cNvSpPr>
            <a:spLocks noGrp="1"/>
          </p:cNvSpPr>
          <p:nvPr>
            <p:ph type="dt" sz="half" idx="10"/>
          </p:nvPr>
        </p:nvSpPr>
        <p:spPr/>
        <p:txBody>
          <a:bodyPr/>
          <a:lstStyle/>
          <a:p>
            <a:fld id="{85115BCD-4178-470B-A6C9-117302682201}" type="datetimeFigureOut">
              <a:rPr lang="en-US" smtClean="0"/>
              <a:t>1/7/2018</a:t>
            </a:fld>
            <a:endParaRPr lang="en-US"/>
          </a:p>
        </p:txBody>
      </p:sp>
      <p:sp>
        <p:nvSpPr>
          <p:cNvPr id="3" name="Footer Placeholder 2">
            <a:extLst>
              <a:ext uri="{FF2B5EF4-FFF2-40B4-BE49-F238E27FC236}">
                <a16:creationId xmlns:a16="http://schemas.microsoft.com/office/drawing/2014/main" id="{17E96E12-F3D5-47E5-8A96-826B7C9FD0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ECBD6E-6C6C-464C-ADF6-3FF31A86C205}"/>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337929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3747-9393-40D4-87F0-5EE5F5FB9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E80165-85FE-45FB-B02E-C85AB76B5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F6ABFB-0B04-4F3B-AC0E-1553A24D8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FEB298-D15C-4E48-8974-1802EE2C6A7F}"/>
              </a:ext>
            </a:extLst>
          </p:cNvPr>
          <p:cNvSpPr>
            <a:spLocks noGrp="1"/>
          </p:cNvSpPr>
          <p:nvPr>
            <p:ph type="dt" sz="half" idx="10"/>
          </p:nvPr>
        </p:nvSpPr>
        <p:spPr/>
        <p:txBody>
          <a:bodyPr/>
          <a:lstStyle/>
          <a:p>
            <a:fld id="{85115BCD-4178-470B-A6C9-117302682201}" type="datetimeFigureOut">
              <a:rPr lang="en-US" smtClean="0"/>
              <a:t>1/7/2018</a:t>
            </a:fld>
            <a:endParaRPr lang="en-US"/>
          </a:p>
        </p:txBody>
      </p:sp>
      <p:sp>
        <p:nvSpPr>
          <p:cNvPr id="6" name="Footer Placeholder 5">
            <a:extLst>
              <a:ext uri="{FF2B5EF4-FFF2-40B4-BE49-F238E27FC236}">
                <a16:creationId xmlns:a16="http://schemas.microsoft.com/office/drawing/2014/main" id="{7173F296-2D43-4807-83E1-E51BB4465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533688-8CFB-4B9C-B34C-C235794A821D}"/>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1020734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997A-61F4-4449-8AEF-FE2931ED3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16BCB5-D685-49A3-896A-0406BCAE3E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8F5429-39F8-4EC1-A967-0E014C8C6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CE8081-1DB4-4865-ADD7-50F308CC949A}"/>
              </a:ext>
            </a:extLst>
          </p:cNvPr>
          <p:cNvSpPr>
            <a:spLocks noGrp="1"/>
          </p:cNvSpPr>
          <p:nvPr>
            <p:ph type="dt" sz="half" idx="10"/>
          </p:nvPr>
        </p:nvSpPr>
        <p:spPr/>
        <p:txBody>
          <a:bodyPr/>
          <a:lstStyle/>
          <a:p>
            <a:fld id="{85115BCD-4178-470B-A6C9-117302682201}" type="datetimeFigureOut">
              <a:rPr lang="en-US" smtClean="0"/>
              <a:t>1/7/2018</a:t>
            </a:fld>
            <a:endParaRPr lang="en-US"/>
          </a:p>
        </p:txBody>
      </p:sp>
      <p:sp>
        <p:nvSpPr>
          <p:cNvPr id="6" name="Footer Placeholder 5">
            <a:extLst>
              <a:ext uri="{FF2B5EF4-FFF2-40B4-BE49-F238E27FC236}">
                <a16:creationId xmlns:a16="http://schemas.microsoft.com/office/drawing/2014/main" id="{8154AC91-2B24-4A5A-AC8F-6C1FC65F9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2AEA7-A294-4309-B49C-367B97C23CC6}"/>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261034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5907A5-7E1E-4925-AF71-C8F6DBFD86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638564-A493-4203-9816-5E4855658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BA6AA-4B78-4EB0-8597-20E4580D0F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15BCD-4178-470B-A6C9-117302682201}" type="datetimeFigureOut">
              <a:rPr lang="en-US" smtClean="0"/>
              <a:t>1/7/2018</a:t>
            </a:fld>
            <a:endParaRPr lang="en-US"/>
          </a:p>
        </p:txBody>
      </p:sp>
      <p:sp>
        <p:nvSpPr>
          <p:cNvPr id="5" name="Footer Placeholder 4">
            <a:extLst>
              <a:ext uri="{FF2B5EF4-FFF2-40B4-BE49-F238E27FC236}">
                <a16:creationId xmlns:a16="http://schemas.microsoft.com/office/drawing/2014/main" id="{5F19843B-BAFE-4DB7-A07B-644D85F01A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4E84F3-20B9-4D3F-9639-9AFC774E1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84C56-BDE1-435A-B7C9-D86881EF9F88}" type="slidenum">
              <a:rPr lang="en-US" smtClean="0"/>
              <a:t>‹#›</a:t>
            </a:fld>
            <a:endParaRPr lang="en-US"/>
          </a:p>
        </p:txBody>
      </p:sp>
    </p:spTree>
    <p:extLst>
      <p:ext uri="{BB962C8B-B14F-4D97-AF65-F5344CB8AC3E}">
        <p14:creationId xmlns:p14="http://schemas.microsoft.com/office/powerpoint/2010/main" val="2667016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scm.com/book/en/v2/Getting-Started-Git-Basic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git-scm.com/book/en/v2/Getting-Started-Git-Basic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visualstudio.com/learn/what-is-gi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visualstudio.com/learn/what-is-g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hyperlink" Target="http://marklodato.github.io/visual-git-guide/checkout-detached.svg.pn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git-scm.com/book/en/v2/book/02-git-basics/images/lifecycle.png"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git-scm.com/download/linux" TargetMode="External"/><Relationship Id="rId4" Type="http://schemas.openxmlformats.org/officeDocument/2006/relationships/hyperlink" Target="https://git-scm.com/download/ma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oo.gl/2488Fb"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brianadvent.com/wp-content/uploads/2016/04/GitDiagram.pn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education.github.com/pack"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jeffkreeftmeijer.com/git-flow/"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scm-manager.com/wp-content/uploads/2013/04/git-logo.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2C97A7-E0A7-4C08-AB8B-5AB5E0D8E5B3}"/>
              </a:ext>
            </a:extLst>
          </p:cNvPr>
          <p:cNvSpPr/>
          <p:nvPr/>
        </p:nvSpPr>
        <p:spPr>
          <a:xfrm>
            <a:off x="3278400" y="2543770"/>
            <a:ext cx="5635197"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Introduction to git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B204E2A-E6C0-4DA1-8ADA-FD59B8761DBB}"/>
              </a:ext>
            </a:extLst>
          </p:cNvPr>
          <p:cNvSpPr txBox="1"/>
          <p:nvPr/>
        </p:nvSpPr>
        <p:spPr>
          <a:xfrm>
            <a:off x="4935265" y="5737926"/>
            <a:ext cx="2321469" cy="830997"/>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Marcus Sherman</a:t>
            </a:r>
          </a:p>
          <a:p>
            <a:pPr algn="ctr"/>
            <a:r>
              <a:rPr lang="en-US" sz="2400" dirty="0">
                <a:latin typeface="Times New Roman" panose="02020603050405020304" pitchFamily="18" charset="0"/>
                <a:cs typeface="Times New Roman" panose="02020603050405020304" pitchFamily="18" charset="0"/>
              </a:rPr>
              <a:t>January 2018</a:t>
            </a:r>
          </a:p>
        </p:txBody>
      </p:sp>
    </p:spTree>
    <p:extLst>
      <p:ext uri="{BB962C8B-B14F-4D97-AF65-F5344CB8AC3E}">
        <p14:creationId xmlns:p14="http://schemas.microsoft.com/office/powerpoint/2010/main" val="648591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2980252" y="762715"/>
            <a:ext cx="623151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How is git different?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F48F640-B78B-4C72-B83A-F8E989527704}"/>
              </a:ext>
            </a:extLst>
          </p:cNvPr>
          <p:cNvSpPr txBox="1"/>
          <p:nvPr/>
        </p:nvSpPr>
        <p:spPr>
          <a:xfrm>
            <a:off x="3675593" y="5591032"/>
            <a:ext cx="48408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(Others) Delta-based version control</a:t>
            </a:r>
          </a:p>
        </p:txBody>
      </p:sp>
      <p:pic>
        <p:nvPicPr>
          <p:cNvPr id="15" name="Picture 14">
            <a:extLst>
              <a:ext uri="{FF2B5EF4-FFF2-40B4-BE49-F238E27FC236}">
                <a16:creationId xmlns:a16="http://schemas.microsoft.com/office/drawing/2014/main" id="{12F723B2-0797-49A4-995F-7A9D08BF7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324" y="2212010"/>
            <a:ext cx="7958425" cy="3083890"/>
          </a:xfrm>
          <a:prstGeom prst="rect">
            <a:avLst/>
          </a:prstGeom>
        </p:spPr>
      </p:pic>
      <p:sp>
        <p:nvSpPr>
          <p:cNvPr id="18" name="Rectangle 17">
            <a:extLst>
              <a:ext uri="{FF2B5EF4-FFF2-40B4-BE49-F238E27FC236}">
                <a16:creationId xmlns:a16="http://schemas.microsoft.com/office/drawing/2014/main" id="{9290447D-2B29-4D29-9E83-9F219E1FC664}"/>
              </a:ext>
            </a:extLst>
          </p:cNvPr>
          <p:cNvSpPr/>
          <p:nvPr/>
        </p:nvSpPr>
        <p:spPr>
          <a:xfrm>
            <a:off x="3524616" y="6519446"/>
            <a:ext cx="5081840"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4"/>
              </a:rPr>
              <a:t>https://git-scm.com/book/en/v2/Getting-Started-Git-Basics</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03394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2980252" y="762715"/>
            <a:ext cx="623151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How is git different?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F48F640-B78B-4C72-B83A-F8E989527704}"/>
              </a:ext>
            </a:extLst>
          </p:cNvPr>
          <p:cNvSpPr txBox="1"/>
          <p:nvPr/>
        </p:nvSpPr>
        <p:spPr>
          <a:xfrm>
            <a:off x="3429258" y="5561264"/>
            <a:ext cx="533348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(git) Stream of snapshots version control</a:t>
            </a:r>
          </a:p>
        </p:txBody>
      </p:sp>
      <p:pic>
        <p:nvPicPr>
          <p:cNvPr id="6" name="Picture 5">
            <a:extLst>
              <a:ext uri="{FF2B5EF4-FFF2-40B4-BE49-F238E27FC236}">
                <a16:creationId xmlns:a16="http://schemas.microsoft.com/office/drawing/2014/main" id="{69F9C62E-2333-4492-AC74-FAAF4127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996" y="2196151"/>
            <a:ext cx="8094007" cy="3085840"/>
          </a:xfrm>
          <a:prstGeom prst="rect">
            <a:avLst/>
          </a:prstGeom>
        </p:spPr>
      </p:pic>
      <p:sp>
        <p:nvSpPr>
          <p:cNvPr id="17" name="Rectangle 16">
            <a:extLst>
              <a:ext uri="{FF2B5EF4-FFF2-40B4-BE49-F238E27FC236}">
                <a16:creationId xmlns:a16="http://schemas.microsoft.com/office/drawing/2014/main" id="{DCB687DD-B610-4066-A87F-F393244A51DB}"/>
              </a:ext>
            </a:extLst>
          </p:cNvPr>
          <p:cNvSpPr/>
          <p:nvPr/>
        </p:nvSpPr>
        <p:spPr>
          <a:xfrm>
            <a:off x="3524616" y="6519446"/>
            <a:ext cx="5081840"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4"/>
              </a:rPr>
              <a:t>https://git-scm.com/book/en/v2/Getting-Started-Git-Basics</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04133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2820117" y="762715"/>
            <a:ext cx="6551795"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Why does git matter?</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901A27B-B56B-492A-80EC-5CDA12344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9650" y="1995487"/>
            <a:ext cx="6177861" cy="1471613"/>
          </a:xfrm>
          <a:prstGeom prst="rect">
            <a:avLst/>
          </a:prstGeom>
        </p:spPr>
      </p:pic>
      <p:sp>
        <p:nvSpPr>
          <p:cNvPr id="7" name="Rectangle 6">
            <a:extLst>
              <a:ext uri="{FF2B5EF4-FFF2-40B4-BE49-F238E27FC236}">
                <a16:creationId xmlns:a16="http://schemas.microsoft.com/office/drawing/2014/main" id="{385DD540-7D64-44EE-8EC9-CF1B9AA72997}"/>
              </a:ext>
            </a:extLst>
          </p:cNvPr>
          <p:cNvSpPr/>
          <p:nvPr/>
        </p:nvSpPr>
        <p:spPr>
          <a:xfrm>
            <a:off x="3976125" y="6519446"/>
            <a:ext cx="4239750"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4"/>
              </a:rPr>
              <a:t>https://www.visualstudio.com/learn/what-is-git/</a:t>
            </a:r>
            <a:r>
              <a:rPr lang="en-US" sz="16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82F4FD9D-A694-44F3-B099-278E7953D150}"/>
              </a:ext>
            </a:extLst>
          </p:cNvPr>
          <p:cNvSpPr txBox="1"/>
          <p:nvPr/>
        </p:nvSpPr>
        <p:spPr>
          <a:xfrm>
            <a:off x="3190875" y="4208443"/>
            <a:ext cx="581025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a:t>
            </a:r>
            <a:r>
              <a:rPr lang="en-US" sz="2400" i="1" dirty="0">
                <a:latin typeface="Times New Roman" panose="02020603050405020304" pitchFamily="18" charset="0"/>
                <a:cs typeface="Times New Roman" panose="02020603050405020304" pitchFamily="18" charset="0"/>
              </a:rPr>
              <a:t>commit </a:t>
            </a:r>
            <a:r>
              <a:rPr lang="en-US" sz="2400" dirty="0">
                <a:latin typeface="Times New Roman" panose="02020603050405020304" pitchFamily="18" charset="0"/>
                <a:cs typeface="Times New Roman" panose="02020603050405020304" pitchFamily="18" charset="0"/>
              </a:rPr>
              <a:t>is linked to the previous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Allows for comparison between commits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Creates a graph history of development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Enables ‘undo’ of bugs and failed features</a:t>
            </a:r>
          </a:p>
        </p:txBody>
      </p:sp>
    </p:spTree>
    <p:extLst>
      <p:ext uri="{BB962C8B-B14F-4D97-AF65-F5344CB8AC3E}">
        <p14:creationId xmlns:p14="http://schemas.microsoft.com/office/powerpoint/2010/main" val="3690496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445563" y="762715"/>
            <a:ext cx="3300905"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Branching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85DD540-7D64-44EE-8EC9-CF1B9AA72997}"/>
              </a:ext>
            </a:extLst>
          </p:cNvPr>
          <p:cNvSpPr/>
          <p:nvPr/>
        </p:nvSpPr>
        <p:spPr>
          <a:xfrm>
            <a:off x="3976125" y="6519446"/>
            <a:ext cx="4239750"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3"/>
              </a:rPr>
              <a:t>https://www.visualstudio.com/learn/what-is-git/</a:t>
            </a:r>
            <a:r>
              <a:rPr lang="en-US" sz="16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443491" y="4634547"/>
            <a:ext cx="9505498"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Users can work (</a:t>
            </a:r>
            <a:r>
              <a:rPr lang="en-US" sz="2400" i="1" dirty="0">
                <a:latin typeface="Times New Roman" panose="02020603050405020304" pitchFamily="18" charset="0"/>
                <a:cs typeface="Times New Roman" panose="02020603050405020304" pitchFamily="18" charset="0"/>
              </a:rPr>
              <a:t>branch</a:t>
            </a:r>
            <a:r>
              <a:rPr lang="en-US" sz="2400" dirty="0">
                <a:latin typeface="Times New Roman" panose="02020603050405020304" pitchFamily="18" charset="0"/>
                <a:cs typeface="Times New Roman" panose="02020603050405020304" pitchFamily="18" charset="0"/>
              </a:rPr>
              <a:t>) off of the working code base in parallel without compromising it during development</a:t>
            </a:r>
          </a:p>
        </p:txBody>
      </p:sp>
      <p:pic>
        <p:nvPicPr>
          <p:cNvPr id="3" name="Picture 2">
            <a:extLst>
              <a:ext uri="{FF2B5EF4-FFF2-40B4-BE49-F238E27FC236}">
                <a16:creationId xmlns:a16="http://schemas.microsoft.com/office/drawing/2014/main" id="{8571433B-CF49-4272-9366-CB942B8371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0951" y="1918838"/>
            <a:ext cx="6056456" cy="2482915"/>
          </a:xfrm>
          <a:prstGeom prst="rect">
            <a:avLst/>
          </a:prstGeom>
        </p:spPr>
      </p:pic>
    </p:spTree>
    <p:extLst>
      <p:ext uri="{BB962C8B-B14F-4D97-AF65-F5344CB8AC3E}">
        <p14:creationId xmlns:p14="http://schemas.microsoft.com/office/powerpoint/2010/main" val="245176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2820120" y="762715"/>
            <a:ext cx="6551795"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Conflict management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85DD540-7D64-44EE-8EC9-CF1B9AA72997}"/>
              </a:ext>
            </a:extLst>
          </p:cNvPr>
          <p:cNvSpPr/>
          <p:nvPr/>
        </p:nvSpPr>
        <p:spPr>
          <a:xfrm>
            <a:off x="3445531" y="6519446"/>
            <a:ext cx="5300938"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3"/>
              </a:rPr>
              <a:t>https://www.atlassian.com/git/tutorials/comparing-workflows</a:t>
            </a:r>
            <a:r>
              <a:rPr lang="en-US" sz="16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136255" y="5586412"/>
            <a:ext cx="1006270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Detects conflicts to ‘Master’ when submissions don’t match current code </a:t>
            </a:r>
            <a:r>
              <a:rPr lang="en-US" sz="2400" i="1" dirty="0">
                <a:latin typeface="Times New Roman" panose="02020603050405020304" pitchFamily="18" charset="0"/>
                <a:cs typeface="Times New Roman" panose="02020603050405020304" pitchFamily="18" charset="0"/>
              </a:rPr>
              <a:t>base</a:t>
            </a:r>
          </a:p>
        </p:txBody>
      </p:sp>
      <p:pic>
        <p:nvPicPr>
          <p:cNvPr id="4" name="Graphic 3">
            <a:extLst>
              <a:ext uri="{FF2B5EF4-FFF2-40B4-BE49-F238E27FC236}">
                <a16:creationId xmlns:a16="http://schemas.microsoft.com/office/drawing/2014/main" id="{73C5DEAF-CEE9-4F0B-A355-D8357B20EE2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303" t="17662" r="15555"/>
          <a:stretch/>
        </p:blipFill>
        <p:spPr>
          <a:xfrm>
            <a:off x="3778249" y="1912717"/>
            <a:ext cx="5111751" cy="3447023"/>
          </a:xfrm>
          <a:prstGeom prst="rect">
            <a:avLst/>
          </a:prstGeom>
        </p:spPr>
      </p:pic>
    </p:spTree>
    <p:extLst>
      <p:ext uri="{BB962C8B-B14F-4D97-AF65-F5344CB8AC3E}">
        <p14:creationId xmlns:p14="http://schemas.microsoft.com/office/powerpoint/2010/main" val="2580934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3897339" y="762715"/>
            <a:ext cx="4397358"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Hash tracking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85DD540-7D64-44EE-8EC9-CF1B9AA72997}"/>
              </a:ext>
            </a:extLst>
          </p:cNvPr>
          <p:cNvSpPr/>
          <p:nvPr/>
        </p:nvSpPr>
        <p:spPr>
          <a:xfrm>
            <a:off x="3064560" y="6519446"/>
            <a:ext cx="6062878"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3"/>
              </a:rPr>
              <a:t>http://marklodato.github.io/visual-git-guide/checkout-detached.svg.png</a:t>
            </a:r>
            <a:r>
              <a:rPr lang="en-US" sz="16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075722" y="4947836"/>
            <a:ext cx="1006270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commit is given a unique SHA-1 checksum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Checksum ensure integrity of files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Allows unique tracking of each </a:t>
            </a:r>
            <a:r>
              <a:rPr lang="en-US" sz="2400" i="1" dirty="0">
                <a:latin typeface="Times New Roman" panose="02020603050405020304" pitchFamily="18" charset="0"/>
                <a:cs typeface="Times New Roman" panose="02020603050405020304" pitchFamily="18" charset="0"/>
              </a:rPr>
              <a:t>commit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Difficult to change the contents of any file or directory without detection</a:t>
            </a:r>
          </a:p>
        </p:txBody>
      </p:sp>
      <p:pic>
        <p:nvPicPr>
          <p:cNvPr id="3" name="Picture 2">
            <a:extLst>
              <a:ext uri="{FF2B5EF4-FFF2-40B4-BE49-F238E27FC236}">
                <a16:creationId xmlns:a16="http://schemas.microsoft.com/office/drawing/2014/main" id="{E4F80342-DAA4-4C9E-AF03-FA7651FE65FD}"/>
              </a:ext>
            </a:extLst>
          </p:cNvPr>
          <p:cNvPicPr>
            <a:picLocks noChangeAspect="1"/>
          </p:cNvPicPr>
          <p:nvPr/>
        </p:nvPicPr>
        <p:blipFill rotWithShape="1">
          <a:blip r:embed="rId4">
            <a:extLst>
              <a:ext uri="{28A0092B-C50C-407E-A947-70E740481C1C}">
                <a14:useLocalDpi xmlns:a14="http://schemas.microsoft.com/office/drawing/2010/main" val="0"/>
              </a:ext>
            </a:extLst>
          </a:blip>
          <a:srcRect l="9541" t="17560" r="18391" b="16736"/>
          <a:stretch/>
        </p:blipFill>
        <p:spPr>
          <a:xfrm>
            <a:off x="3243838" y="1828800"/>
            <a:ext cx="5704323" cy="3035300"/>
          </a:xfrm>
          <a:prstGeom prst="rect">
            <a:avLst/>
          </a:prstGeom>
        </p:spPr>
      </p:pic>
    </p:spTree>
    <p:extLst>
      <p:ext uri="{BB962C8B-B14F-4D97-AF65-F5344CB8AC3E}">
        <p14:creationId xmlns:p14="http://schemas.microsoft.com/office/powerpoint/2010/main" val="3910555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278937" y="669095"/>
            <a:ext cx="349326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3 Git states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85DD540-7D64-44EE-8EC9-CF1B9AA72997}"/>
              </a:ext>
            </a:extLst>
          </p:cNvPr>
          <p:cNvSpPr/>
          <p:nvPr/>
        </p:nvSpPr>
        <p:spPr>
          <a:xfrm>
            <a:off x="2922952" y="6519446"/>
            <a:ext cx="6346096"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3"/>
              </a:rPr>
              <a:t>https://git-scm.com/book/en/v2/book/02-git-basics/images/lifecycle.png</a:t>
            </a:r>
            <a:r>
              <a:rPr lang="en-US" sz="16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82F4FD9D-A694-44F3-B099-278E7953D150}"/>
              </a:ext>
            </a:extLst>
          </p:cNvPr>
          <p:cNvSpPr txBox="1"/>
          <p:nvPr/>
        </p:nvSpPr>
        <p:spPr>
          <a:xfrm>
            <a:off x="3778250" y="5451093"/>
            <a:ext cx="46354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Untracked is a initial or </a:t>
            </a:r>
            <a:r>
              <a:rPr lang="en-US" sz="2400" dirty="0" err="1">
                <a:latin typeface="Times New Roman" panose="02020603050405020304" pitchFamily="18" charset="0"/>
                <a:cs typeface="Times New Roman" panose="02020603050405020304" pitchFamily="18" charset="0"/>
              </a:rPr>
              <a:t>pseudostate</a:t>
            </a:r>
            <a:endParaRPr lang="en-US" sz="2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91E52C23-8DF6-4D26-81F2-AFE93E73A5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2162821"/>
            <a:ext cx="7620000" cy="3143250"/>
          </a:xfrm>
          <a:prstGeom prst="rect">
            <a:avLst/>
          </a:prstGeom>
        </p:spPr>
      </p:pic>
    </p:spTree>
    <p:extLst>
      <p:ext uri="{BB962C8B-B14F-4D97-AF65-F5344CB8AC3E}">
        <p14:creationId xmlns:p14="http://schemas.microsoft.com/office/powerpoint/2010/main" val="3125576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240468" y="669095"/>
            <a:ext cx="3570208"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Installation</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2F4FD9D-A694-44F3-B099-278E7953D150}"/>
              </a:ext>
            </a:extLst>
          </p:cNvPr>
          <p:cNvSpPr txBox="1"/>
          <p:nvPr/>
        </p:nvSpPr>
        <p:spPr>
          <a:xfrm>
            <a:off x="2451100" y="1855333"/>
            <a:ext cx="7289800" cy="4401205"/>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Anaconda (recommended):</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err="1">
                <a:latin typeface="Courier New" panose="02070309020205020404" pitchFamily="49" charset="0"/>
                <a:cs typeface="Courier New" panose="02070309020205020404" pitchFamily="49" charset="0"/>
              </a:rPr>
              <a:t>conda</a:t>
            </a:r>
            <a:r>
              <a:rPr lang="en-US" sz="2800" dirty="0">
                <a:latin typeface="Courier New" panose="02070309020205020404" pitchFamily="49" charset="0"/>
                <a:cs typeface="Courier New" panose="02070309020205020404" pitchFamily="49" charset="0"/>
              </a:rPr>
              <a:t> install git</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Windows:</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hlinkClick r:id="rId3"/>
              </a:rPr>
              <a:t>https://git-scm.com/download/win</a:t>
            </a:r>
            <a:r>
              <a:rPr lang="en-US" sz="28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Mac:</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hlinkClick r:id="rId4"/>
              </a:rPr>
              <a:t>https://git-scm.com/download/mac</a:t>
            </a:r>
            <a:r>
              <a:rPr lang="en-US" sz="28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Linux:</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sudo</a:t>
            </a:r>
            <a:r>
              <a:rPr lang="en-US" sz="2800" dirty="0">
                <a:latin typeface="Courier New" panose="02070309020205020404" pitchFamily="49" charset="0"/>
                <a:cs typeface="Courier New" panose="02070309020205020404" pitchFamily="49" charset="0"/>
              </a:rPr>
              <a:t>) apt-get install git</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Or</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hlinkClick r:id="rId5"/>
              </a:rPr>
              <a:t>https://git-scm.com/download/linux</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92831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804332" y="1710495"/>
            <a:ext cx="25833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Tutorial</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2F4FD9D-A694-44F3-B099-278E7953D150}"/>
              </a:ext>
            </a:extLst>
          </p:cNvPr>
          <p:cNvSpPr txBox="1"/>
          <p:nvPr/>
        </p:nvSpPr>
        <p:spPr>
          <a:xfrm>
            <a:off x="3579834" y="3205490"/>
            <a:ext cx="501460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Please, feel free to follow along!</a:t>
            </a:r>
          </a:p>
        </p:txBody>
      </p:sp>
      <p:sp>
        <p:nvSpPr>
          <p:cNvPr id="15" name="TextBox 14">
            <a:extLst>
              <a:ext uri="{FF2B5EF4-FFF2-40B4-BE49-F238E27FC236}">
                <a16:creationId xmlns:a16="http://schemas.microsoft.com/office/drawing/2014/main" id="{A6856E01-81FC-4D65-A86D-5FC3F13083DB}"/>
              </a:ext>
            </a:extLst>
          </p:cNvPr>
          <p:cNvSpPr txBox="1"/>
          <p:nvPr/>
        </p:nvSpPr>
        <p:spPr>
          <a:xfrm>
            <a:off x="2311854" y="5732790"/>
            <a:ext cx="755056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Cheat sheet can be found at </a:t>
            </a:r>
            <a:r>
              <a:rPr lang="en-US" sz="2800" dirty="0">
                <a:hlinkClick r:id="rId3"/>
              </a:rPr>
              <a:t>https://goo.gl/2488Fb</a:t>
            </a:r>
            <a:r>
              <a:rPr lang="en-US" sz="2800" dirty="0"/>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822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1855960" y="1579165"/>
            <a:ext cx="8488222"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a:t>
            </a:r>
            <a:r>
              <a:rPr lang="en-US" sz="5400" b="1" cap="none" spc="0"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init</a:t>
            </a: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 &lt;directory&gt;</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855960" y="2760860"/>
            <a:ext cx="86233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Initializes the given or current directory as the path to an empty git repository</a:t>
            </a:r>
          </a:p>
        </p:txBody>
      </p:sp>
      <p:sp>
        <p:nvSpPr>
          <p:cNvPr id="2" name="Rectangle 1">
            <a:extLst>
              <a:ext uri="{FF2B5EF4-FFF2-40B4-BE49-F238E27FC236}">
                <a16:creationId xmlns:a16="http://schemas.microsoft.com/office/drawing/2014/main" id="{055489C3-ABEA-4980-80DF-1C06444EB628}"/>
              </a:ext>
            </a:extLst>
          </p:cNvPr>
          <p:cNvSpPr/>
          <p:nvPr/>
        </p:nvSpPr>
        <p:spPr>
          <a:xfrm>
            <a:off x="1491887" y="4290832"/>
            <a:ext cx="9208226" cy="21988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sz="2400" dirty="0">
                <a:latin typeface="Times New Roman" panose="02020603050405020304" pitchFamily="18" charset="0"/>
                <a:cs typeface="Times New Roman" panose="02020603050405020304" pitchFamily="18" charset="0"/>
              </a:rPr>
              <a:t>Helpful Commands:</a:t>
            </a:r>
          </a:p>
          <a:p>
            <a:pPr algn="ctr"/>
            <a:endParaRPr lang="en-US" sz="2400" dirty="0">
              <a:latin typeface="Times New Roman" panose="02020603050405020304" pitchFamily="18" charset="0"/>
              <a:cs typeface="Times New Roman" panose="02020603050405020304" pitchFamily="18" charset="0"/>
            </a:endParaRPr>
          </a:p>
          <a:p>
            <a:r>
              <a:rPr lang="en-US" sz="2400" dirty="0">
                <a:latin typeface="Courier New" panose="02070309020205020404" pitchFamily="49" charset="0"/>
                <a:cs typeface="Courier New" panose="02070309020205020404" pitchFamily="49" charset="0"/>
              </a:rPr>
              <a:t>git config --global user.name "[name]“ </a:t>
            </a:r>
          </a:p>
          <a:p>
            <a:r>
              <a:rPr lang="en-US" sz="2400" dirty="0">
                <a:latin typeface="Courier New" panose="02070309020205020404" pitchFamily="49" charset="0"/>
                <a:cs typeface="Courier New" panose="02070309020205020404" pitchFamily="49" charset="0"/>
              </a:rPr>
              <a:t>git config --global </a:t>
            </a:r>
            <a:r>
              <a:rPr lang="en-US" sz="2400" dirty="0" err="1">
                <a:latin typeface="Courier New" panose="02070309020205020404" pitchFamily="49" charset="0"/>
                <a:cs typeface="Courier New" panose="02070309020205020404" pitchFamily="49" charset="0"/>
              </a:rPr>
              <a:t>user.email</a:t>
            </a:r>
            <a:r>
              <a:rPr lang="en-US" sz="2400" dirty="0">
                <a:latin typeface="Courier New" panose="02070309020205020404" pitchFamily="49" charset="0"/>
                <a:cs typeface="Courier New" panose="02070309020205020404" pitchFamily="49" charset="0"/>
              </a:rPr>
              <a:t> "[email address]“</a:t>
            </a:r>
          </a:p>
          <a:p>
            <a:r>
              <a:rPr lang="en-US" sz="2400" dirty="0">
                <a:latin typeface="Courier New" panose="02070309020205020404" pitchFamily="49" charset="0"/>
                <a:cs typeface="Courier New" panose="02070309020205020404" pitchFamily="49" charset="0"/>
              </a:rPr>
              <a:t>git config --global </a:t>
            </a:r>
            <a:r>
              <a:rPr lang="en-US" sz="2400" dirty="0" err="1">
                <a:latin typeface="Courier New" panose="02070309020205020404" pitchFamily="49" charset="0"/>
                <a:cs typeface="Courier New" panose="02070309020205020404" pitchFamily="49" charset="0"/>
              </a:rPr>
              <a:t>color.ui</a:t>
            </a:r>
            <a:r>
              <a:rPr lang="en-US" sz="2400" dirty="0">
                <a:latin typeface="Courier New" panose="02070309020205020404" pitchFamily="49" charset="0"/>
                <a:cs typeface="Courier New" panose="02070309020205020404" pitchFamily="49" charset="0"/>
              </a:rPr>
              <a:t> auto</a:t>
            </a:r>
          </a:p>
          <a:p>
            <a:pPr algn="ctr"/>
            <a:r>
              <a:rPr lang="en-US" sz="2400" dirty="0"/>
              <a:t> </a:t>
            </a:r>
          </a:p>
        </p:txBody>
      </p:sp>
    </p:spTree>
    <p:extLst>
      <p:ext uri="{BB962C8B-B14F-4D97-AF65-F5344CB8AC3E}">
        <p14:creationId xmlns:p14="http://schemas.microsoft.com/office/powerpoint/2010/main" val="3133050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2C97A7-E0A7-4C08-AB8B-5AB5E0D8E5B3}"/>
              </a:ext>
            </a:extLst>
          </p:cNvPr>
          <p:cNvSpPr/>
          <p:nvPr/>
        </p:nvSpPr>
        <p:spPr>
          <a:xfrm>
            <a:off x="3935793" y="2967335"/>
            <a:ext cx="4320413"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Quick Review</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21" name="Arrow: Chevron 20">
            <a:extLst>
              <a:ext uri="{FF2B5EF4-FFF2-40B4-BE49-F238E27FC236}">
                <a16:creationId xmlns:a16="http://schemas.microsoft.com/office/drawing/2014/main" id="{CC8AC07D-46BC-4E73-8B37-34254DE2A03B}"/>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22" name="Arrow: Pentagon 21">
            <a:extLst>
              <a:ext uri="{FF2B5EF4-FFF2-40B4-BE49-F238E27FC236}">
                <a16:creationId xmlns:a16="http://schemas.microsoft.com/office/drawing/2014/main" id="{ACFFDCEF-AFAB-4AFC-AF88-6C7F0E50BD9E}"/>
              </a:ext>
            </a:extLst>
          </p:cNvPr>
          <p:cNvSpPr/>
          <p:nvPr/>
        </p:nvSpPr>
        <p:spPr>
          <a:xfrm>
            <a:off x="0" y="0"/>
            <a:ext cx="1281869" cy="3810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3" name="Arrow: Pentagon 22">
            <a:extLst>
              <a:ext uri="{FF2B5EF4-FFF2-40B4-BE49-F238E27FC236}">
                <a16:creationId xmlns:a16="http://schemas.microsoft.com/office/drawing/2014/main" id="{82A9B36C-820F-4259-AF02-10B902D1B645}"/>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24" name="Arrow: Chevron 23">
            <a:extLst>
              <a:ext uri="{FF2B5EF4-FFF2-40B4-BE49-F238E27FC236}">
                <a16:creationId xmlns:a16="http://schemas.microsoft.com/office/drawing/2014/main" id="{7A6EA66E-39BC-4260-A480-3117B56E401A}"/>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25" name="Arrow: Chevron 24">
            <a:extLst>
              <a:ext uri="{FF2B5EF4-FFF2-40B4-BE49-F238E27FC236}">
                <a16:creationId xmlns:a16="http://schemas.microsoft.com/office/drawing/2014/main" id="{FE927936-79F0-42E9-85EA-A2A040195142}"/>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26" name="Arrow: Chevron 25">
            <a:extLst>
              <a:ext uri="{FF2B5EF4-FFF2-40B4-BE49-F238E27FC236}">
                <a16:creationId xmlns:a16="http://schemas.microsoft.com/office/drawing/2014/main" id="{B9D405CB-348B-43E5-AB7D-9C1147EA6F17}"/>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27" name="Arrow: Chevron 26">
            <a:extLst>
              <a:ext uri="{FF2B5EF4-FFF2-40B4-BE49-F238E27FC236}">
                <a16:creationId xmlns:a16="http://schemas.microsoft.com/office/drawing/2014/main" id="{E6EA5EEB-DBAB-48F2-8D09-3F35DB8F129E}"/>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28" name="Arrow: Chevron 27">
            <a:extLst>
              <a:ext uri="{FF2B5EF4-FFF2-40B4-BE49-F238E27FC236}">
                <a16:creationId xmlns:a16="http://schemas.microsoft.com/office/drawing/2014/main" id="{2F2343E5-FD55-41A6-807E-7EDA880D2F28}"/>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4035711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2893904" y="1579165"/>
            <a:ext cx="6412333"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clone &lt;URL</a:t>
            </a: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82F4FD9D-A694-44F3-B099-278E7953D150}"/>
              </a:ext>
            </a:extLst>
          </p:cNvPr>
          <p:cNvSpPr txBox="1"/>
          <p:nvPr/>
        </p:nvSpPr>
        <p:spPr>
          <a:xfrm>
            <a:off x="2451100" y="3700660"/>
            <a:ext cx="73279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Creates a copy of a remote git repository in the current directory</a:t>
            </a:r>
          </a:p>
        </p:txBody>
      </p:sp>
    </p:spTree>
    <p:extLst>
      <p:ext uri="{BB962C8B-B14F-4D97-AF65-F5344CB8AC3E}">
        <p14:creationId xmlns:p14="http://schemas.microsoft.com/office/powerpoint/2010/main" val="3026267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7301201" y="836791"/>
            <a:ext cx="3935693"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git workflow</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85DD540-7D64-44EE-8EC9-CF1B9AA72997}"/>
              </a:ext>
            </a:extLst>
          </p:cNvPr>
          <p:cNvSpPr/>
          <p:nvPr/>
        </p:nvSpPr>
        <p:spPr>
          <a:xfrm>
            <a:off x="2922952" y="6519446"/>
            <a:ext cx="6346096"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3"/>
              </a:rPr>
              <a:t>http://www.brianadvent.com/wp-content/uploads/2016/04/GitDiagram.png</a:t>
            </a:r>
            <a:r>
              <a:rPr lang="en-US" sz="16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82F4FD9D-A694-44F3-B099-278E7953D150}"/>
              </a:ext>
            </a:extLst>
          </p:cNvPr>
          <p:cNvSpPr txBox="1"/>
          <p:nvPr/>
        </p:nvSpPr>
        <p:spPr>
          <a:xfrm>
            <a:off x="6841521" y="2850058"/>
            <a:ext cx="5350478"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Next is a live demo of the git workflow and commands. This image will be kept up as a reference throughout the demo</a:t>
            </a:r>
          </a:p>
        </p:txBody>
      </p:sp>
      <p:pic>
        <p:nvPicPr>
          <p:cNvPr id="4" name="Picture 3">
            <a:extLst>
              <a:ext uri="{FF2B5EF4-FFF2-40B4-BE49-F238E27FC236}">
                <a16:creationId xmlns:a16="http://schemas.microsoft.com/office/drawing/2014/main" id="{13C77401-18F4-4924-A984-21542029B9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31" y="671045"/>
            <a:ext cx="6276169" cy="6017678"/>
          </a:xfrm>
          <a:prstGeom prst="rect">
            <a:avLst/>
          </a:prstGeom>
        </p:spPr>
      </p:pic>
    </p:spTree>
    <p:extLst>
      <p:ext uri="{BB962C8B-B14F-4D97-AF65-F5344CB8AC3E}">
        <p14:creationId xmlns:p14="http://schemas.microsoft.com/office/powerpoint/2010/main" val="2063781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356712" y="1061692"/>
            <a:ext cx="7657867"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add &lt;file/</a:t>
            </a:r>
            <a:r>
              <a:rPr lang="en-US" sz="5400" b="1" cap="none" spc="0"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dir</a:t>
            </a: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82F4FD9D-A694-44F3-B099-278E7953D150}"/>
              </a:ext>
            </a:extLst>
          </p:cNvPr>
          <p:cNvSpPr txBox="1"/>
          <p:nvPr/>
        </p:nvSpPr>
        <p:spPr>
          <a:xfrm>
            <a:off x="1353710" y="1982233"/>
            <a:ext cx="1047198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Stage a file or directory to be added to a git repository</a:t>
            </a:r>
          </a:p>
        </p:txBody>
      </p:sp>
      <p:sp>
        <p:nvSpPr>
          <p:cNvPr id="15" name="Rectangle 14">
            <a:extLst>
              <a:ext uri="{FF2B5EF4-FFF2-40B4-BE49-F238E27FC236}">
                <a16:creationId xmlns:a16="http://schemas.microsoft.com/office/drawing/2014/main" id="{22BD5A12-CCFF-43B4-94EA-52C1320AFFA9}"/>
              </a:ext>
            </a:extLst>
          </p:cNvPr>
          <p:cNvSpPr/>
          <p:nvPr/>
        </p:nvSpPr>
        <p:spPr>
          <a:xfrm>
            <a:off x="407166" y="2884758"/>
            <a:ext cx="4336444"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status</a:t>
            </a:r>
          </a:p>
        </p:txBody>
      </p:sp>
      <p:sp>
        <p:nvSpPr>
          <p:cNvPr id="2" name="Rectangle 1">
            <a:extLst>
              <a:ext uri="{FF2B5EF4-FFF2-40B4-BE49-F238E27FC236}">
                <a16:creationId xmlns:a16="http://schemas.microsoft.com/office/drawing/2014/main" id="{BBC6AEA9-9B15-4106-8514-330FBA50D6C8}"/>
              </a:ext>
            </a:extLst>
          </p:cNvPr>
          <p:cNvSpPr/>
          <p:nvPr/>
        </p:nvSpPr>
        <p:spPr>
          <a:xfrm>
            <a:off x="1406642" y="3808088"/>
            <a:ext cx="8354954" cy="523220"/>
          </a:xfrm>
          <a:prstGeom prst="rect">
            <a:avLst/>
          </a:prstGeom>
        </p:spPr>
        <p:txBody>
          <a:bodyPr wrap="square">
            <a:spAutoFit/>
          </a:bodyPr>
          <a:lstStyle/>
          <a:p>
            <a:r>
              <a:rPr lang="en-US" sz="2800" dirty="0">
                <a:effectLst/>
                <a:latin typeface="Times New Roman" panose="02020603050405020304" pitchFamily="18" charset="0"/>
                <a:cs typeface="Times New Roman" panose="02020603050405020304" pitchFamily="18" charset="0"/>
              </a:rPr>
              <a:t>Lists all new or modified files to be committed</a:t>
            </a:r>
          </a:p>
        </p:txBody>
      </p:sp>
      <p:sp>
        <p:nvSpPr>
          <p:cNvPr id="17" name="Rectangle 16">
            <a:extLst>
              <a:ext uri="{FF2B5EF4-FFF2-40B4-BE49-F238E27FC236}">
                <a16:creationId xmlns:a16="http://schemas.microsoft.com/office/drawing/2014/main" id="{AABAAA48-BF7B-4F94-BF95-300AD1988F64}"/>
              </a:ext>
            </a:extLst>
          </p:cNvPr>
          <p:cNvSpPr/>
          <p:nvPr/>
        </p:nvSpPr>
        <p:spPr>
          <a:xfrm>
            <a:off x="356712" y="4631018"/>
            <a:ext cx="3506088"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diff</a:t>
            </a:r>
          </a:p>
        </p:txBody>
      </p:sp>
      <p:sp>
        <p:nvSpPr>
          <p:cNvPr id="18" name="Rectangle 17">
            <a:extLst>
              <a:ext uri="{FF2B5EF4-FFF2-40B4-BE49-F238E27FC236}">
                <a16:creationId xmlns:a16="http://schemas.microsoft.com/office/drawing/2014/main" id="{88FD25F4-3C08-4BCB-BB2F-2F8986D8F3A4}"/>
              </a:ext>
            </a:extLst>
          </p:cNvPr>
          <p:cNvSpPr/>
          <p:nvPr/>
        </p:nvSpPr>
        <p:spPr>
          <a:xfrm>
            <a:off x="1489538" y="5554348"/>
            <a:ext cx="8354954" cy="523220"/>
          </a:xfrm>
          <a:prstGeom prst="rect">
            <a:avLst/>
          </a:prstGeom>
        </p:spPr>
        <p:txBody>
          <a:bodyPr wrap="square">
            <a:spAutoFit/>
          </a:bodyPr>
          <a:lstStyle/>
          <a:p>
            <a:r>
              <a:rPr lang="en-US" sz="2800" dirty="0">
                <a:effectLst/>
                <a:latin typeface="Times New Roman" panose="02020603050405020304" pitchFamily="18" charset="0"/>
                <a:cs typeface="Times New Roman" panose="02020603050405020304" pitchFamily="18" charset="0"/>
              </a:rPr>
              <a:t>Shows file differences not yet staged</a:t>
            </a:r>
          </a:p>
        </p:txBody>
      </p:sp>
    </p:spTree>
    <p:extLst>
      <p:ext uri="{BB962C8B-B14F-4D97-AF65-F5344CB8AC3E}">
        <p14:creationId xmlns:p14="http://schemas.microsoft.com/office/powerpoint/2010/main" val="241106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07166" y="1058903"/>
            <a:ext cx="7242688"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branch &lt;name&gt;</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353710" y="1982233"/>
            <a:ext cx="1047198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Creates a branch from current commit</a:t>
            </a:r>
          </a:p>
        </p:txBody>
      </p:sp>
      <p:sp>
        <p:nvSpPr>
          <p:cNvPr id="15" name="Rectangle 14">
            <a:extLst>
              <a:ext uri="{FF2B5EF4-FFF2-40B4-BE49-F238E27FC236}">
                <a16:creationId xmlns:a16="http://schemas.microsoft.com/office/drawing/2014/main" id="{22BD5A12-CCFF-43B4-94EA-52C1320AFFA9}"/>
              </a:ext>
            </a:extLst>
          </p:cNvPr>
          <p:cNvSpPr/>
          <p:nvPr/>
        </p:nvSpPr>
        <p:spPr>
          <a:xfrm>
            <a:off x="407166" y="2884758"/>
            <a:ext cx="3090911"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log</a:t>
            </a:r>
          </a:p>
        </p:txBody>
      </p:sp>
      <p:sp>
        <p:nvSpPr>
          <p:cNvPr id="2" name="Rectangle 1">
            <a:extLst>
              <a:ext uri="{FF2B5EF4-FFF2-40B4-BE49-F238E27FC236}">
                <a16:creationId xmlns:a16="http://schemas.microsoft.com/office/drawing/2014/main" id="{BBC6AEA9-9B15-4106-8514-330FBA50D6C8}"/>
              </a:ext>
            </a:extLst>
          </p:cNvPr>
          <p:cNvSpPr/>
          <p:nvPr/>
        </p:nvSpPr>
        <p:spPr>
          <a:xfrm>
            <a:off x="1406642" y="3808088"/>
            <a:ext cx="8354954" cy="523220"/>
          </a:xfrm>
          <a:prstGeom prst="rect">
            <a:avLst/>
          </a:prstGeom>
        </p:spPr>
        <p:txBody>
          <a:bodyPr wrap="square">
            <a:spAutoFit/>
          </a:bodyPr>
          <a:lstStyle/>
          <a:p>
            <a:r>
              <a:rPr lang="en-US" sz="2800" dirty="0">
                <a:effectLst/>
                <a:latin typeface="Times New Roman" panose="02020603050405020304" pitchFamily="18" charset="0"/>
                <a:cs typeface="Times New Roman" panose="02020603050405020304" pitchFamily="18" charset="0"/>
              </a:rPr>
              <a:t>Lists version history for the current branch</a:t>
            </a:r>
          </a:p>
        </p:txBody>
      </p:sp>
      <p:sp>
        <p:nvSpPr>
          <p:cNvPr id="17" name="Rectangle 16">
            <a:extLst>
              <a:ext uri="{FF2B5EF4-FFF2-40B4-BE49-F238E27FC236}">
                <a16:creationId xmlns:a16="http://schemas.microsoft.com/office/drawing/2014/main" id="{AABAAA48-BF7B-4F94-BF95-300AD1988F64}"/>
              </a:ext>
            </a:extLst>
          </p:cNvPr>
          <p:cNvSpPr/>
          <p:nvPr/>
        </p:nvSpPr>
        <p:spPr>
          <a:xfrm>
            <a:off x="407166" y="4569463"/>
            <a:ext cx="9318577"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reset &lt;commit/tag&gt;</a:t>
            </a:r>
          </a:p>
        </p:txBody>
      </p:sp>
      <p:sp>
        <p:nvSpPr>
          <p:cNvPr id="18" name="Rectangle 17">
            <a:extLst>
              <a:ext uri="{FF2B5EF4-FFF2-40B4-BE49-F238E27FC236}">
                <a16:creationId xmlns:a16="http://schemas.microsoft.com/office/drawing/2014/main" id="{88FD25F4-3C08-4BCB-BB2F-2F8986D8F3A4}"/>
              </a:ext>
            </a:extLst>
          </p:cNvPr>
          <p:cNvSpPr/>
          <p:nvPr/>
        </p:nvSpPr>
        <p:spPr>
          <a:xfrm>
            <a:off x="1489538" y="5554348"/>
            <a:ext cx="8354954" cy="523220"/>
          </a:xfrm>
          <a:prstGeom prst="rect">
            <a:avLst/>
          </a:prstGeom>
        </p:spPr>
        <p:txBody>
          <a:bodyPr wrap="square">
            <a:spAutoFit/>
          </a:bodyPr>
          <a:lstStyle/>
          <a:p>
            <a:r>
              <a:rPr lang="en-US" sz="2800" dirty="0">
                <a:effectLst/>
                <a:latin typeface="Times New Roman" panose="02020603050405020304" pitchFamily="18" charset="0"/>
                <a:cs typeface="Times New Roman" panose="02020603050405020304" pitchFamily="18" charset="0"/>
              </a:rPr>
              <a:t>Sets the HEAD to specific point in history</a:t>
            </a:r>
          </a:p>
        </p:txBody>
      </p:sp>
    </p:spTree>
    <p:extLst>
      <p:ext uri="{BB962C8B-B14F-4D97-AF65-F5344CB8AC3E}">
        <p14:creationId xmlns:p14="http://schemas.microsoft.com/office/powerpoint/2010/main" val="1680637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07166" y="1169264"/>
            <a:ext cx="10564109"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commit -m “&lt;message&gt;”</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353710" y="1982233"/>
            <a:ext cx="1047198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Records file snapshots permanently in version history</a:t>
            </a:r>
          </a:p>
        </p:txBody>
      </p:sp>
      <p:sp>
        <p:nvSpPr>
          <p:cNvPr id="15" name="Rectangle 14">
            <a:extLst>
              <a:ext uri="{FF2B5EF4-FFF2-40B4-BE49-F238E27FC236}">
                <a16:creationId xmlns:a16="http://schemas.microsoft.com/office/drawing/2014/main" id="{22BD5A12-CCFF-43B4-94EA-52C1320AFFA9}"/>
              </a:ext>
            </a:extLst>
          </p:cNvPr>
          <p:cNvSpPr/>
          <p:nvPr/>
        </p:nvSpPr>
        <p:spPr>
          <a:xfrm>
            <a:off x="407166" y="2905563"/>
            <a:ext cx="8903399"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checkout &lt;branch&gt;</a:t>
            </a:r>
          </a:p>
        </p:txBody>
      </p:sp>
      <p:sp>
        <p:nvSpPr>
          <p:cNvPr id="2" name="Rectangle 1">
            <a:extLst>
              <a:ext uri="{FF2B5EF4-FFF2-40B4-BE49-F238E27FC236}">
                <a16:creationId xmlns:a16="http://schemas.microsoft.com/office/drawing/2014/main" id="{BBC6AEA9-9B15-4106-8514-330FBA50D6C8}"/>
              </a:ext>
            </a:extLst>
          </p:cNvPr>
          <p:cNvSpPr/>
          <p:nvPr/>
        </p:nvSpPr>
        <p:spPr>
          <a:xfrm>
            <a:off x="1406642" y="3808088"/>
            <a:ext cx="8354954" cy="523220"/>
          </a:xfrm>
          <a:prstGeom prst="rect">
            <a:avLst/>
          </a:prstGeom>
        </p:spPr>
        <p:txBody>
          <a:bodyPr wrap="square">
            <a:spAutoFit/>
          </a:bodyPr>
          <a:lstStyle/>
          <a:p>
            <a:r>
              <a:rPr lang="en-US" sz="2800" dirty="0">
                <a:effectLst/>
                <a:latin typeface="Times New Roman" panose="02020603050405020304" pitchFamily="18" charset="0"/>
                <a:cs typeface="Times New Roman" panose="02020603050405020304" pitchFamily="18" charset="0"/>
              </a:rPr>
              <a:t>Moves HEAD to &lt;branch&gt;</a:t>
            </a:r>
          </a:p>
        </p:txBody>
      </p:sp>
      <p:sp>
        <p:nvSpPr>
          <p:cNvPr id="17" name="Rectangle 16">
            <a:extLst>
              <a:ext uri="{FF2B5EF4-FFF2-40B4-BE49-F238E27FC236}">
                <a16:creationId xmlns:a16="http://schemas.microsoft.com/office/drawing/2014/main" id="{AABAAA48-BF7B-4F94-BF95-300AD1988F64}"/>
              </a:ext>
            </a:extLst>
          </p:cNvPr>
          <p:cNvSpPr/>
          <p:nvPr/>
        </p:nvSpPr>
        <p:spPr>
          <a:xfrm>
            <a:off x="407166" y="4631018"/>
            <a:ext cx="7657867"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merge &lt;branch&gt;</a:t>
            </a:r>
          </a:p>
        </p:txBody>
      </p:sp>
      <p:sp>
        <p:nvSpPr>
          <p:cNvPr id="18" name="Rectangle 17">
            <a:extLst>
              <a:ext uri="{FF2B5EF4-FFF2-40B4-BE49-F238E27FC236}">
                <a16:creationId xmlns:a16="http://schemas.microsoft.com/office/drawing/2014/main" id="{88FD25F4-3C08-4BCB-BB2F-2F8986D8F3A4}"/>
              </a:ext>
            </a:extLst>
          </p:cNvPr>
          <p:cNvSpPr/>
          <p:nvPr/>
        </p:nvSpPr>
        <p:spPr>
          <a:xfrm>
            <a:off x="1489538" y="5554348"/>
            <a:ext cx="8354954" cy="954107"/>
          </a:xfrm>
          <a:prstGeom prst="rect">
            <a:avLst/>
          </a:prstGeom>
        </p:spPr>
        <p:txBody>
          <a:bodyPr wrap="square">
            <a:spAutoFit/>
          </a:bodyPr>
          <a:lstStyle/>
          <a:p>
            <a:r>
              <a:rPr lang="en-US" sz="2800" dirty="0">
                <a:effectLst/>
                <a:latin typeface="Times New Roman" panose="02020603050405020304" pitchFamily="18" charset="0"/>
                <a:cs typeface="Times New Roman" panose="02020603050405020304" pitchFamily="18" charset="0"/>
              </a:rPr>
              <a:t>Combines the specified branch’s history into the current branch</a:t>
            </a:r>
          </a:p>
        </p:txBody>
      </p:sp>
    </p:spTree>
    <p:extLst>
      <p:ext uri="{BB962C8B-B14F-4D97-AF65-F5344CB8AC3E}">
        <p14:creationId xmlns:p14="http://schemas.microsoft.com/office/powerpoint/2010/main" val="3394264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3878086" y="1710495"/>
            <a:ext cx="4435831"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Remote Repos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2F4FD9D-A694-44F3-B099-278E7953D150}"/>
              </a:ext>
            </a:extLst>
          </p:cNvPr>
          <p:cNvSpPr txBox="1"/>
          <p:nvPr/>
        </p:nvSpPr>
        <p:spPr>
          <a:xfrm>
            <a:off x="1901962" y="3037671"/>
            <a:ext cx="838807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If you haven’t already, sign up for a free GitHub account.</a:t>
            </a:r>
          </a:p>
        </p:txBody>
      </p:sp>
      <p:sp>
        <p:nvSpPr>
          <p:cNvPr id="18" name="Rectangle 17">
            <a:extLst>
              <a:ext uri="{FF2B5EF4-FFF2-40B4-BE49-F238E27FC236}">
                <a16:creationId xmlns:a16="http://schemas.microsoft.com/office/drawing/2014/main" id="{AF6D8080-A83A-4A07-A52C-43F3FD505E37}"/>
              </a:ext>
            </a:extLst>
          </p:cNvPr>
          <p:cNvSpPr/>
          <p:nvPr/>
        </p:nvSpPr>
        <p:spPr>
          <a:xfrm>
            <a:off x="1491887" y="5795990"/>
            <a:ext cx="9208226" cy="8431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2400" dirty="0">
                <a:latin typeface="Times New Roman" panose="02020603050405020304" pitchFamily="18" charset="0"/>
                <a:cs typeface="Times New Roman" panose="02020603050405020304" pitchFamily="18" charset="0"/>
              </a:rPr>
              <a:t>Note: use </a:t>
            </a:r>
            <a:r>
              <a:rPr lang="en-US" sz="2400" dirty="0">
                <a:latin typeface="Times New Roman" panose="02020603050405020304" pitchFamily="18" charset="0"/>
                <a:cs typeface="Times New Roman" panose="02020603050405020304" pitchFamily="18" charset="0"/>
                <a:hlinkClick r:id="rId3"/>
              </a:rPr>
              <a:t>https://education.github.com/pack</a:t>
            </a:r>
            <a:r>
              <a:rPr lang="en-US" sz="2400" dirty="0">
                <a:latin typeface="Times New Roman" panose="02020603050405020304" pitchFamily="18" charset="0"/>
                <a:cs typeface="Times New Roman" panose="02020603050405020304" pitchFamily="18" charset="0"/>
              </a:rPr>
              <a:t> to set up a student developer pack that give you 5 free private repos and tons of extra stuff.</a:t>
            </a:r>
            <a:endParaRPr lang="en-US" sz="2400" dirty="0">
              <a:latin typeface="Courier New" panose="02070309020205020404" pitchFamily="49" charset="0"/>
              <a:cs typeface="Courier New" panose="02070309020205020404" pitchFamily="49" charset="0"/>
            </a:endParaRPr>
          </a:p>
          <a:p>
            <a:pPr algn="ctr"/>
            <a:r>
              <a:rPr lang="en-US" sz="2400" dirty="0"/>
              <a:t> </a:t>
            </a:r>
          </a:p>
        </p:txBody>
      </p:sp>
    </p:spTree>
    <p:extLst>
      <p:ext uri="{BB962C8B-B14F-4D97-AF65-F5344CB8AC3E}">
        <p14:creationId xmlns:p14="http://schemas.microsoft.com/office/powerpoint/2010/main" val="1432409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192018" y="1028126"/>
            <a:ext cx="11394466"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remote add &lt;name&gt; &lt;URL&gt;</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353710" y="1982233"/>
            <a:ext cx="1047198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Adds access to remote repo</a:t>
            </a:r>
          </a:p>
        </p:txBody>
      </p:sp>
      <p:sp>
        <p:nvSpPr>
          <p:cNvPr id="15" name="Rectangle 14">
            <a:extLst>
              <a:ext uri="{FF2B5EF4-FFF2-40B4-BE49-F238E27FC236}">
                <a16:creationId xmlns:a16="http://schemas.microsoft.com/office/drawing/2014/main" id="{22BD5A12-CCFF-43B4-94EA-52C1320AFFA9}"/>
              </a:ext>
            </a:extLst>
          </p:cNvPr>
          <p:cNvSpPr/>
          <p:nvPr/>
        </p:nvSpPr>
        <p:spPr>
          <a:xfrm>
            <a:off x="175512" y="2784358"/>
            <a:ext cx="10148932"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pull &lt;name&gt; &lt;branch&gt;</a:t>
            </a:r>
          </a:p>
        </p:txBody>
      </p:sp>
      <p:sp>
        <p:nvSpPr>
          <p:cNvPr id="2" name="Rectangle 1">
            <a:extLst>
              <a:ext uri="{FF2B5EF4-FFF2-40B4-BE49-F238E27FC236}">
                <a16:creationId xmlns:a16="http://schemas.microsoft.com/office/drawing/2014/main" id="{BBC6AEA9-9B15-4106-8514-330FBA50D6C8}"/>
              </a:ext>
            </a:extLst>
          </p:cNvPr>
          <p:cNvSpPr/>
          <p:nvPr/>
        </p:nvSpPr>
        <p:spPr>
          <a:xfrm>
            <a:off x="1406642" y="3808088"/>
            <a:ext cx="8354954"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Download remote repo changes to local branch</a:t>
            </a:r>
            <a:endParaRPr lang="en-US" sz="2800" dirty="0">
              <a:effectLst/>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ABAAA48-BF7B-4F94-BF95-300AD1988F64}"/>
              </a:ext>
            </a:extLst>
          </p:cNvPr>
          <p:cNvSpPr/>
          <p:nvPr/>
        </p:nvSpPr>
        <p:spPr>
          <a:xfrm>
            <a:off x="192018" y="4540590"/>
            <a:ext cx="10148932"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push &lt;name&gt; &lt;branch&gt;</a:t>
            </a:r>
          </a:p>
        </p:txBody>
      </p:sp>
      <p:sp>
        <p:nvSpPr>
          <p:cNvPr id="18" name="Rectangle 17">
            <a:extLst>
              <a:ext uri="{FF2B5EF4-FFF2-40B4-BE49-F238E27FC236}">
                <a16:creationId xmlns:a16="http://schemas.microsoft.com/office/drawing/2014/main" id="{88FD25F4-3C08-4BCB-BB2F-2F8986D8F3A4}"/>
              </a:ext>
            </a:extLst>
          </p:cNvPr>
          <p:cNvSpPr/>
          <p:nvPr/>
        </p:nvSpPr>
        <p:spPr>
          <a:xfrm>
            <a:off x="1489538" y="5554348"/>
            <a:ext cx="8354954"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Commits current branch contents to remote repo</a:t>
            </a:r>
            <a:endParaRPr lang="en-US" sz="2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213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5863248" y="798150"/>
            <a:ext cx="3506088"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Git-flow</a:t>
            </a:r>
          </a:p>
        </p:txBody>
      </p:sp>
      <p:sp>
        <p:nvSpPr>
          <p:cNvPr id="19" name="TextBox 18">
            <a:extLst>
              <a:ext uri="{FF2B5EF4-FFF2-40B4-BE49-F238E27FC236}">
                <a16:creationId xmlns:a16="http://schemas.microsoft.com/office/drawing/2014/main" id="{82F4FD9D-A694-44F3-B099-278E7953D150}"/>
              </a:ext>
            </a:extLst>
          </p:cNvPr>
          <p:cNvSpPr txBox="1"/>
          <p:nvPr/>
        </p:nvSpPr>
        <p:spPr>
          <a:xfrm>
            <a:off x="5977391" y="1530980"/>
            <a:ext cx="5926126"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Best practices for git branching as found in </a:t>
            </a:r>
            <a:r>
              <a:rPr lang="en-US" sz="2400" dirty="0">
                <a:latin typeface="Times New Roman" panose="02020603050405020304" pitchFamily="18" charset="0"/>
                <a:cs typeface="Times New Roman" panose="02020603050405020304" pitchFamily="18" charset="0"/>
                <a:hlinkClick r:id="rId3"/>
              </a:rPr>
              <a:t>this blog</a:t>
            </a:r>
            <a:r>
              <a:rPr lang="en-US" sz="24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Alter the ‘master’ branch as little as possible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‘Hotfixes; are used to quickly fix bugs that are then immediately merged into master</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is where most work is done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‘develop’ becomes stable and/or actionable, it is merged into ‘releases’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‘Features’ are separate from develop, as many are higher risk. When complete, they are merged into ‘develop’</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Lastly, as ‘releases’ are stable or updated, they are merged into ‘master’</a:t>
            </a:r>
          </a:p>
        </p:txBody>
      </p:sp>
      <p:pic>
        <p:nvPicPr>
          <p:cNvPr id="4" name="Picture 3">
            <a:extLst>
              <a:ext uri="{FF2B5EF4-FFF2-40B4-BE49-F238E27FC236}">
                <a16:creationId xmlns:a16="http://schemas.microsoft.com/office/drawing/2014/main" id="{8D7F2009-0E78-4C86-80CE-E994D96839C5}"/>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3953" y="569550"/>
            <a:ext cx="4639250" cy="6185666"/>
          </a:xfrm>
          <a:prstGeom prst="rect">
            <a:avLst/>
          </a:prstGeom>
        </p:spPr>
      </p:pic>
    </p:spTree>
    <p:extLst>
      <p:ext uri="{BB962C8B-B14F-4D97-AF65-F5344CB8AC3E}">
        <p14:creationId xmlns:p14="http://schemas.microsoft.com/office/powerpoint/2010/main" val="4025926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9" name="TextBox 18">
            <a:extLst>
              <a:ext uri="{FF2B5EF4-FFF2-40B4-BE49-F238E27FC236}">
                <a16:creationId xmlns:a16="http://schemas.microsoft.com/office/drawing/2014/main" id="{82F4FD9D-A694-44F3-B099-278E7953D150}"/>
              </a:ext>
            </a:extLst>
          </p:cNvPr>
          <p:cNvSpPr txBox="1"/>
          <p:nvPr/>
        </p:nvSpPr>
        <p:spPr>
          <a:xfrm>
            <a:off x="241484" y="4676660"/>
            <a:ext cx="5926126"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Series of command line tools used to create, track, and modify a version control of a working project. No internet access required</a:t>
            </a:r>
          </a:p>
        </p:txBody>
      </p:sp>
      <p:sp>
        <p:nvSpPr>
          <p:cNvPr id="17" name="Rectangle 16">
            <a:extLst>
              <a:ext uri="{FF2B5EF4-FFF2-40B4-BE49-F238E27FC236}">
                <a16:creationId xmlns:a16="http://schemas.microsoft.com/office/drawing/2014/main" id="{CA42EA51-9F53-4F93-8CAC-EBD2ADCF9363}"/>
              </a:ext>
            </a:extLst>
          </p:cNvPr>
          <p:cNvSpPr/>
          <p:nvPr/>
        </p:nvSpPr>
        <p:spPr>
          <a:xfrm>
            <a:off x="5588489" y="1978892"/>
            <a:ext cx="1015021"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vs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37D40218-E3BF-4AC1-B557-FC53FAEA269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43776" y="848191"/>
            <a:ext cx="3721865" cy="3721865"/>
          </a:xfrm>
          <a:prstGeom prst="rect">
            <a:avLst/>
          </a:prstGeom>
        </p:spPr>
      </p:pic>
      <p:grpSp>
        <p:nvGrpSpPr>
          <p:cNvPr id="18" name="Group 17">
            <a:extLst>
              <a:ext uri="{FF2B5EF4-FFF2-40B4-BE49-F238E27FC236}">
                <a16:creationId xmlns:a16="http://schemas.microsoft.com/office/drawing/2014/main" id="{54875AC2-0493-4D59-8C7A-3E77CD8DC9C5}"/>
              </a:ext>
            </a:extLst>
          </p:cNvPr>
          <p:cNvGrpSpPr/>
          <p:nvPr/>
        </p:nvGrpSpPr>
        <p:grpSpPr>
          <a:xfrm>
            <a:off x="7285515" y="996857"/>
            <a:ext cx="3709987" cy="3573199"/>
            <a:chOff x="5659348" y="374541"/>
            <a:chExt cx="7419975" cy="7146399"/>
          </a:xfrm>
        </p:grpSpPr>
        <p:pic>
          <p:nvPicPr>
            <p:cNvPr id="7" name="Picture 6">
              <a:extLst>
                <a:ext uri="{FF2B5EF4-FFF2-40B4-BE49-F238E27FC236}">
                  <a16:creationId xmlns:a16="http://schemas.microsoft.com/office/drawing/2014/main" id="{41721775-65F5-473C-B3F7-DBECF3B72B5D}"/>
                </a:ext>
              </a:extLst>
            </p:cNvPr>
            <p:cNvPicPr>
              <a:picLocks noChangeAspect="1"/>
            </p:cNvPicPr>
            <p:nvPr/>
          </p:nvPicPr>
          <p:blipFill rotWithShape="1">
            <a:blip r:embed="rId4">
              <a:extLst>
                <a:ext uri="{28A0092B-C50C-407E-A947-70E740481C1C}">
                  <a14:useLocalDpi xmlns:a14="http://schemas.microsoft.com/office/drawing/2010/main" val="0"/>
                </a:ext>
              </a:extLst>
            </a:blip>
            <a:srcRect r="61209"/>
            <a:stretch/>
          </p:blipFill>
          <p:spPr>
            <a:xfrm>
              <a:off x="7004619" y="374541"/>
              <a:ext cx="4729434" cy="4053840"/>
            </a:xfrm>
            <a:prstGeom prst="rect">
              <a:avLst/>
            </a:prstGeom>
          </p:spPr>
        </p:pic>
        <p:pic>
          <p:nvPicPr>
            <p:cNvPr id="20" name="Picture 19">
              <a:extLst>
                <a:ext uri="{FF2B5EF4-FFF2-40B4-BE49-F238E27FC236}">
                  <a16:creationId xmlns:a16="http://schemas.microsoft.com/office/drawing/2014/main" id="{8FE0A86A-E061-424A-9014-E053BC9B814E}"/>
                </a:ext>
              </a:extLst>
            </p:cNvPr>
            <p:cNvPicPr>
              <a:picLocks noChangeAspect="1"/>
            </p:cNvPicPr>
            <p:nvPr/>
          </p:nvPicPr>
          <p:blipFill rotWithShape="1">
            <a:blip r:embed="rId4">
              <a:extLst>
                <a:ext uri="{28A0092B-C50C-407E-A947-70E740481C1C}">
                  <a14:useLocalDpi xmlns:a14="http://schemas.microsoft.com/office/drawing/2010/main" val="0"/>
                </a:ext>
              </a:extLst>
            </a:blip>
            <a:srcRect l="39013" t="1855" r="128" b="-1855"/>
            <a:stretch/>
          </p:blipFill>
          <p:spPr>
            <a:xfrm>
              <a:off x="5659348" y="3467100"/>
              <a:ext cx="7419975" cy="4053840"/>
            </a:xfrm>
            <a:prstGeom prst="rect">
              <a:avLst/>
            </a:prstGeom>
          </p:spPr>
        </p:pic>
      </p:grpSp>
      <p:sp>
        <p:nvSpPr>
          <p:cNvPr id="21" name="TextBox 20">
            <a:extLst>
              <a:ext uri="{FF2B5EF4-FFF2-40B4-BE49-F238E27FC236}">
                <a16:creationId xmlns:a16="http://schemas.microsoft.com/office/drawing/2014/main" id="{75EF664B-7C50-40E7-8E6C-1044A4AA5AEF}"/>
              </a:ext>
            </a:extLst>
          </p:cNvPr>
          <p:cNvSpPr txBox="1"/>
          <p:nvPr/>
        </p:nvSpPr>
        <p:spPr>
          <a:xfrm>
            <a:off x="6511048" y="4448501"/>
            <a:ext cx="5547602"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Online database to store git repos remotely, share code to users and developers, and a community within the industry devoted to open source projects</a:t>
            </a:r>
          </a:p>
        </p:txBody>
      </p:sp>
    </p:spTree>
    <p:extLst>
      <p:ext uri="{BB962C8B-B14F-4D97-AF65-F5344CB8AC3E}">
        <p14:creationId xmlns:p14="http://schemas.microsoft.com/office/powerpoint/2010/main" val="3537848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1" name="TextBox 20">
            <a:extLst>
              <a:ext uri="{FF2B5EF4-FFF2-40B4-BE49-F238E27FC236}">
                <a16:creationId xmlns:a16="http://schemas.microsoft.com/office/drawing/2014/main" id="{75EF664B-7C50-40E7-8E6C-1044A4AA5AEF}"/>
              </a:ext>
            </a:extLst>
          </p:cNvPr>
          <p:cNvSpPr txBox="1"/>
          <p:nvPr/>
        </p:nvSpPr>
        <p:spPr>
          <a:xfrm>
            <a:off x="333375" y="5200650"/>
            <a:ext cx="11858624"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Git is the ultimate undo function that allows users to see when something changed, what was changed, and who changed it (called ‘blame casting’). It also enables easy sharing of open source and reproducible code. Lastly, it prevents folders from being cluttered with different versions of the same file—all with uninformative names.</a:t>
            </a:r>
          </a:p>
        </p:txBody>
      </p:sp>
      <p:pic>
        <p:nvPicPr>
          <p:cNvPr id="4" name="Picture 3">
            <a:extLst>
              <a:ext uri="{FF2B5EF4-FFF2-40B4-BE49-F238E27FC236}">
                <a16:creationId xmlns:a16="http://schemas.microsoft.com/office/drawing/2014/main" id="{13C81049-A031-40C6-B737-9CD56B25C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650" y="512400"/>
            <a:ext cx="8094133" cy="4552950"/>
          </a:xfrm>
          <a:prstGeom prst="rect">
            <a:avLst/>
          </a:prstGeom>
        </p:spPr>
      </p:pic>
    </p:spTree>
    <p:extLst>
      <p:ext uri="{BB962C8B-B14F-4D97-AF65-F5344CB8AC3E}">
        <p14:creationId xmlns:p14="http://schemas.microsoft.com/office/powerpoint/2010/main" val="3965144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8F640-B78B-4C72-B83A-F8E989527704}"/>
              </a:ext>
            </a:extLst>
          </p:cNvPr>
          <p:cNvSpPr txBox="1"/>
          <p:nvPr/>
        </p:nvSpPr>
        <p:spPr>
          <a:xfrm>
            <a:off x="1714031" y="1624334"/>
            <a:ext cx="8763938"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What is the best way to </a:t>
            </a:r>
            <a:r>
              <a:rPr lang="en-US" sz="3600" i="1" dirty="0">
                <a:latin typeface="Times New Roman" panose="02020603050405020304" pitchFamily="18" charset="0"/>
                <a:cs typeface="Times New Roman" panose="02020603050405020304" pitchFamily="18" charset="0"/>
              </a:rPr>
              <a:t>start</a:t>
            </a:r>
            <a:r>
              <a:rPr lang="en-US" sz="3600" dirty="0">
                <a:latin typeface="Times New Roman" panose="02020603050405020304" pitchFamily="18" charset="0"/>
                <a:cs typeface="Times New Roman" panose="02020603050405020304" pitchFamily="18" charset="0"/>
              </a:rPr>
              <a:t> a coding project?</a:t>
            </a:r>
          </a:p>
        </p:txBody>
      </p:sp>
      <p:sp>
        <p:nvSpPr>
          <p:cNvPr id="15" name="TextBox 14">
            <a:extLst>
              <a:ext uri="{FF2B5EF4-FFF2-40B4-BE49-F238E27FC236}">
                <a16:creationId xmlns:a16="http://schemas.microsoft.com/office/drawing/2014/main" id="{F72C9D74-C881-450F-9993-082D46CCBBB7}"/>
              </a:ext>
            </a:extLst>
          </p:cNvPr>
          <p:cNvSpPr txBox="1"/>
          <p:nvPr/>
        </p:nvSpPr>
        <p:spPr>
          <a:xfrm>
            <a:off x="4265671" y="3429000"/>
            <a:ext cx="3173882" cy="2062103"/>
          </a:xfrm>
          <a:prstGeom prst="rect">
            <a:avLst/>
          </a:prstGeom>
          <a:noFill/>
        </p:spPr>
        <p:txBody>
          <a:bodyPr wrap="none" rtlCol="0">
            <a:spAutoFit/>
          </a:bodyPr>
          <a:lstStyle/>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Prove it</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Sleep on it</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Write test code</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Pseudocode</a:t>
            </a:r>
          </a:p>
        </p:txBody>
      </p:sp>
      <p:sp>
        <p:nvSpPr>
          <p:cNvPr id="22" name="Arrow: Chevron 21">
            <a:extLst>
              <a:ext uri="{FF2B5EF4-FFF2-40B4-BE49-F238E27FC236}">
                <a16:creationId xmlns:a16="http://schemas.microsoft.com/office/drawing/2014/main" id="{3DADEA6B-8394-4B19-9399-A8DF9CE64D8D}"/>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23" name="Arrow: Pentagon 22">
            <a:extLst>
              <a:ext uri="{FF2B5EF4-FFF2-40B4-BE49-F238E27FC236}">
                <a16:creationId xmlns:a16="http://schemas.microsoft.com/office/drawing/2014/main" id="{D18B229E-ABE6-491A-BA24-E47AE70089F9}"/>
              </a:ext>
            </a:extLst>
          </p:cNvPr>
          <p:cNvSpPr/>
          <p:nvPr/>
        </p:nvSpPr>
        <p:spPr>
          <a:xfrm>
            <a:off x="0" y="0"/>
            <a:ext cx="1281869" cy="3810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4" name="Arrow: Pentagon 23">
            <a:extLst>
              <a:ext uri="{FF2B5EF4-FFF2-40B4-BE49-F238E27FC236}">
                <a16:creationId xmlns:a16="http://schemas.microsoft.com/office/drawing/2014/main" id="{57BF1A49-AC3A-4C92-BDC0-E320F98F4C7F}"/>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25" name="Arrow: Chevron 24">
            <a:extLst>
              <a:ext uri="{FF2B5EF4-FFF2-40B4-BE49-F238E27FC236}">
                <a16:creationId xmlns:a16="http://schemas.microsoft.com/office/drawing/2014/main" id="{221753AD-7172-4E6C-9933-7B5F8953B2AA}"/>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26" name="Arrow: Chevron 25">
            <a:extLst>
              <a:ext uri="{FF2B5EF4-FFF2-40B4-BE49-F238E27FC236}">
                <a16:creationId xmlns:a16="http://schemas.microsoft.com/office/drawing/2014/main" id="{A5528E6C-246A-44DF-9FA8-58A7DDD4D39E}"/>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27" name="Arrow: Chevron 26">
            <a:extLst>
              <a:ext uri="{FF2B5EF4-FFF2-40B4-BE49-F238E27FC236}">
                <a16:creationId xmlns:a16="http://schemas.microsoft.com/office/drawing/2014/main" id="{9B202E1E-4C90-4DCF-8D88-6DC4CC7FA134}"/>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28" name="Arrow: Chevron 27">
            <a:extLst>
              <a:ext uri="{FF2B5EF4-FFF2-40B4-BE49-F238E27FC236}">
                <a16:creationId xmlns:a16="http://schemas.microsoft.com/office/drawing/2014/main" id="{940E1BE7-5F7C-4B04-B82D-95F31F40AAFB}"/>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29" name="Arrow: Chevron 28">
            <a:extLst>
              <a:ext uri="{FF2B5EF4-FFF2-40B4-BE49-F238E27FC236}">
                <a16:creationId xmlns:a16="http://schemas.microsoft.com/office/drawing/2014/main" id="{76F09463-DDB8-4607-9751-A30AB6015115}"/>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16285497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8F640-B78B-4C72-B83A-F8E989527704}"/>
              </a:ext>
            </a:extLst>
          </p:cNvPr>
          <p:cNvSpPr txBox="1"/>
          <p:nvPr/>
        </p:nvSpPr>
        <p:spPr>
          <a:xfrm>
            <a:off x="1605027" y="1618853"/>
            <a:ext cx="8981946"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When, if at all, should you optimize your code?</a:t>
            </a:r>
          </a:p>
        </p:txBody>
      </p:sp>
      <p:sp>
        <p:nvSpPr>
          <p:cNvPr id="15" name="TextBox 14">
            <a:extLst>
              <a:ext uri="{FF2B5EF4-FFF2-40B4-BE49-F238E27FC236}">
                <a16:creationId xmlns:a16="http://schemas.microsoft.com/office/drawing/2014/main" id="{F72C9D74-C881-450F-9993-082D46CCBBB7}"/>
              </a:ext>
            </a:extLst>
          </p:cNvPr>
          <p:cNvSpPr txBox="1"/>
          <p:nvPr/>
        </p:nvSpPr>
        <p:spPr>
          <a:xfrm>
            <a:off x="4270435" y="3429000"/>
            <a:ext cx="5489003" cy="2062103"/>
          </a:xfrm>
          <a:prstGeom prst="rect">
            <a:avLst/>
          </a:prstGeom>
          <a:noFill/>
        </p:spPr>
        <p:txBody>
          <a:bodyPr wrap="none" rtlCol="0">
            <a:spAutoFit/>
          </a:bodyPr>
          <a:lstStyle/>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First</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Last</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If you’re not first, you’re last</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During</a:t>
            </a:r>
          </a:p>
        </p:txBody>
      </p:sp>
      <p:sp>
        <p:nvSpPr>
          <p:cNvPr id="22" name="Arrow: Chevron 21">
            <a:extLst>
              <a:ext uri="{FF2B5EF4-FFF2-40B4-BE49-F238E27FC236}">
                <a16:creationId xmlns:a16="http://schemas.microsoft.com/office/drawing/2014/main" id="{3D4A08FF-9BB5-40DD-8D23-800147838592}"/>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23" name="Arrow: Pentagon 22">
            <a:extLst>
              <a:ext uri="{FF2B5EF4-FFF2-40B4-BE49-F238E27FC236}">
                <a16:creationId xmlns:a16="http://schemas.microsoft.com/office/drawing/2014/main" id="{338D044C-3DD4-4155-91C0-26E4BA1494F2}"/>
              </a:ext>
            </a:extLst>
          </p:cNvPr>
          <p:cNvSpPr/>
          <p:nvPr/>
        </p:nvSpPr>
        <p:spPr>
          <a:xfrm>
            <a:off x="0" y="0"/>
            <a:ext cx="1281869" cy="3810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4" name="Arrow: Pentagon 23">
            <a:extLst>
              <a:ext uri="{FF2B5EF4-FFF2-40B4-BE49-F238E27FC236}">
                <a16:creationId xmlns:a16="http://schemas.microsoft.com/office/drawing/2014/main" id="{5C9697A9-BC66-4895-BE8E-7EEB80BD3F70}"/>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25" name="Arrow: Chevron 24">
            <a:extLst>
              <a:ext uri="{FF2B5EF4-FFF2-40B4-BE49-F238E27FC236}">
                <a16:creationId xmlns:a16="http://schemas.microsoft.com/office/drawing/2014/main" id="{1DF05D47-5674-4A29-8815-F2819CDA8151}"/>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26" name="Arrow: Chevron 25">
            <a:extLst>
              <a:ext uri="{FF2B5EF4-FFF2-40B4-BE49-F238E27FC236}">
                <a16:creationId xmlns:a16="http://schemas.microsoft.com/office/drawing/2014/main" id="{B796E9F6-6347-42B6-BB62-6FB827912F52}"/>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27" name="Arrow: Chevron 26">
            <a:extLst>
              <a:ext uri="{FF2B5EF4-FFF2-40B4-BE49-F238E27FC236}">
                <a16:creationId xmlns:a16="http://schemas.microsoft.com/office/drawing/2014/main" id="{CDF58083-4468-4248-B439-3644B6510A12}"/>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28" name="Arrow: Chevron 27">
            <a:extLst>
              <a:ext uri="{FF2B5EF4-FFF2-40B4-BE49-F238E27FC236}">
                <a16:creationId xmlns:a16="http://schemas.microsoft.com/office/drawing/2014/main" id="{9B9F7534-4E2C-44FA-B6DF-F5F325B30EBE}"/>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29" name="Arrow: Chevron 28">
            <a:extLst>
              <a:ext uri="{FF2B5EF4-FFF2-40B4-BE49-F238E27FC236}">
                <a16:creationId xmlns:a16="http://schemas.microsoft.com/office/drawing/2014/main" id="{57F66DFD-1DC5-4641-BD55-B691FF577E9A}"/>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4074189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8F640-B78B-4C72-B83A-F8E989527704}"/>
              </a:ext>
            </a:extLst>
          </p:cNvPr>
          <p:cNvSpPr txBox="1"/>
          <p:nvPr/>
        </p:nvSpPr>
        <p:spPr>
          <a:xfrm>
            <a:off x="794709" y="1618853"/>
            <a:ext cx="10602582"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What would the command </a:t>
            </a:r>
            <a:r>
              <a:rPr lang="en-US" sz="3600" dirty="0">
                <a:latin typeface="Courier New" panose="02070309020205020404" pitchFamily="49" charset="0"/>
                <a:cs typeface="Courier New" panose="02070309020205020404" pitchFamily="49" charset="0"/>
              </a:rPr>
              <a:t>ls –la </a:t>
            </a:r>
            <a:r>
              <a:rPr lang="en-US" sz="3600" dirty="0">
                <a:latin typeface="Times New Roman" panose="02020603050405020304" pitchFamily="18" charset="0"/>
                <a:cs typeface="Times New Roman" panose="02020603050405020304" pitchFamily="18" charset="0"/>
              </a:rPr>
              <a:t>do in the terminal?</a:t>
            </a:r>
          </a:p>
        </p:txBody>
      </p:sp>
      <p:sp>
        <p:nvSpPr>
          <p:cNvPr id="15" name="TextBox 14">
            <a:extLst>
              <a:ext uri="{FF2B5EF4-FFF2-40B4-BE49-F238E27FC236}">
                <a16:creationId xmlns:a16="http://schemas.microsoft.com/office/drawing/2014/main" id="{F72C9D74-C881-450F-9993-082D46CCBBB7}"/>
              </a:ext>
            </a:extLst>
          </p:cNvPr>
          <p:cNvSpPr txBox="1"/>
          <p:nvPr/>
        </p:nvSpPr>
        <p:spPr>
          <a:xfrm>
            <a:off x="2704709" y="3467100"/>
            <a:ext cx="7018268" cy="2062103"/>
          </a:xfrm>
          <a:prstGeom prst="rect">
            <a:avLst/>
          </a:prstGeom>
          <a:noFill/>
        </p:spPr>
        <p:txBody>
          <a:bodyPr wrap="none" rtlCol="0">
            <a:spAutoFit/>
          </a:bodyPr>
          <a:lstStyle/>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Make </a:t>
            </a:r>
            <a:r>
              <a:rPr lang="en-US" sz="3200" dirty="0" err="1">
                <a:latin typeface="Times New Roman" panose="02020603050405020304" pitchFamily="18" charset="0"/>
                <a:cs typeface="Times New Roman" panose="02020603050405020304" pitchFamily="18" charset="0"/>
              </a:rPr>
              <a:t>linux</a:t>
            </a:r>
            <a:r>
              <a:rPr lang="en-US" sz="3200" dirty="0">
                <a:latin typeface="Times New Roman" panose="02020603050405020304" pitchFamily="18" charset="0"/>
                <a:cs typeface="Times New Roman" panose="02020603050405020304" pitchFamily="18" charset="0"/>
              </a:rPr>
              <a:t> try to sing</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Show last command typed</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List all files in long form</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Limit types of files shown in directory</a:t>
            </a:r>
          </a:p>
        </p:txBody>
      </p:sp>
      <p:sp>
        <p:nvSpPr>
          <p:cNvPr id="22" name="Arrow: Chevron 21">
            <a:extLst>
              <a:ext uri="{FF2B5EF4-FFF2-40B4-BE49-F238E27FC236}">
                <a16:creationId xmlns:a16="http://schemas.microsoft.com/office/drawing/2014/main" id="{A4276FBB-05DF-4204-BAD1-918360B49632}"/>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23" name="Arrow: Pentagon 22">
            <a:extLst>
              <a:ext uri="{FF2B5EF4-FFF2-40B4-BE49-F238E27FC236}">
                <a16:creationId xmlns:a16="http://schemas.microsoft.com/office/drawing/2014/main" id="{B618E4C9-7180-4832-9881-372D0A807F86}"/>
              </a:ext>
            </a:extLst>
          </p:cNvPr>
          <p:cNvSpPr/>
          <p:nvPr/>
        </p:nvSpPr>
        <p:spPr>
          <a:xfrm>
            <a:off x="0" y="0"/>
            <a:ext cx="1281869" cy="3810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4" name="Arrow: Pentagon 23">
            <a:extLst>
              <a:ext uri="{FF2B5EF4-FFF2-40B4-BE49-F238E27FC236}">
                <a16:creationId xmlns:a16="http://schemas.microsoft.com/office/drawing/2014/main" id="{03C96CB2-6DB6-4694-8116-AFB8BBA71E43}"/>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25" name="Arrow: Chevron 24">
            <a:extLst>
              <a:ext uri="{FF2B5EF4-FFF2-40B4-BE49-F238E27FC236}">
                <a16:creationId xmlns:a16="http://schemas.microsoft.com/office/drawing/2014/main" id="{14400ECD-E685-48A7-9AD7-818FA5C6D2C5}"/>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26" name="Arrow: Chevron 25">
            <a:extLst>
              <a:ext uri="{FF2B5EF4-FFF2-40B4-BE49-F238E27FC236}">
                <a16:creationId xmlns:a16="http://schemas.microsoft.com/office/drawing/2014/main" id="{279AD449-D9F2-49B2-A7EA-FBF79035C1FB}"/>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27" name="Arrow: Chevron 26">
            <a:extLst>
              <a:ext uri="{FF2B5EF4-FFF2-40B4-BE49-F238E27FC236}">
                <a16:creationId xmlns:a16="http://schemas.microsoft.com/office/drawing/2014/main" id="{9D585A91-6733-415B-AE02-5E8821CBD88D}"/>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28" name="Arrow: Chevron 27">
            <a:extLst>
              <a:ext uri="{FF2B5EF4-FFF2-40B4-BE49-F238E27FC236}">
                <a16:creationId xmlns:a16="http://schemas.microsoft.com/office/drawing/2014/main" id="{932387E4-234F-45F8-AD31-4D848ACF819F}"/>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29" name="Arrow: Chevron 28">
            <a:extLst>
              <a:ext uri="{FF2B5EF4-FFF2-40B4-BE49-F238E27FC236}">
                <a16:creationId xmlns:a16="http://schemas.microsoft.com/office/drawing/2014/main" id="{1CA1FEF6-C999-471F-83DD-8FFB4A7C427F}"/>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1626765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8F640-B78B-4C72-B83A-F8E989527704}"/>
              </a:ext>
            </a:extLst>
          </p:cNvPr>
          <p:cNvSpPr txBox="1"/>
          <p:nvPr/>
        </p:nvSpPr>
        <p:spPr>
          <a:xfrm>
            <a:off x="640934" y="1257853"/>
            <a:ext cx="1099820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Given the path </a:t>
            </a:r>
            <a:r>
              <a:rPr lang="en-US" sz="3600" dirty="0">
                <a:latin typeface="Courier New" panose="02070309020205020404" pitchFamily="49" charset="0"/>
                <a:cs typeface="Courier New" panose="02070309020205020404" pitchFamily="49" charset="0"/>
              </a:rPr>
              <a:t>/users/</a:t>
            </a:r>
            <a:r>
              <a:rPr lang="en-US" sz="3600" dirty="0" err="1">
                <a:latin typeface="Courier New" panose="02070309020205020404" pitchFamily="49" charset="0"/>
                <a:cs typeface="Courier New" panose="02070309020205020404" pitchFamily="49" charset="0"/>
              </a:rPr>
              <a:t>mdsherm</a:t>
            </a:r>
            <a:r>
              <a:rPr lang="en-US" sz="3600" dirty="0">
                <a:latin typeface="Courier New" panose="02070309020205020404" pitchFamily="49" charset="0"/>
                <a:cs typeface="Courier New" panose="02070309020205020404" pitchFamily="49" charset="0"/>
              </a:rPr>
              <a:t>/projects/W18/ </a:t>
            </a:r>
            <a:r>
              <a:rPr lang="en-US" sz="3600" dirty="0">
                <a:latin typeface="Times New Roman" panose="02020603050405020304" pitchFamily="18" charset="0"/>
                <a:cs typeface="Times New Roman" panose="02020603050405020304" pitchFamily="18" charset="0"/>
              </a:rPr>
              <a:t>and the command </a:t>
            </a:r>
            <a:r>
              <a:rPr lang="en-US" sz="3600" dirty="0">
                <a:latin typeface="Courier New" panose="02070309020205020404" pitchFamily="49" charset="0"/>
                <a:cs typeface="Courier New" panose="02070309020205020404" pitchFamily="49" charset="0"/>
              </a:rPr>
              <a:t>cd ~/</a:t>
            </a:r>
            <a:r>
              <a:rPr lang="en-US" sz="3600" dirty="0">
                <a:latin typeface="Times New Roman" panose="02020603050405020304" pitchFamily="18" charset="0"/>
                <a:cs typeface="Times New Roman" panose="02020603050405020304" pitchFamily="18" charset="0"/>
              </a:rPr>
              <a:t>, what would be my new path?</a:t>
            </a:r>
          </a:p>
          <a:p>
            <a:endParaRPr lang="en-US" sz="3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72C9D74-C881-450F-9993-082D46CCBBB7}"/>
              </a:ext>
            </a:extLst>
          </p:cNvPr>
          <p:cNvSpPr txBox="1"/>
          <p:nvPr/>
        </p:nvSpPr>
        <p:spPr>
          <a:xfrm>
            <a:off x="3169149" y="3543300"/>
            <a:ext cx="6875600" cy="2062103"/>
          </a:xfrm>
          <a:prstGeom prst="rect">
            <a:avLst/>
          </a:prstGeom>
          <a:noFill/>
        </p:spPr>
        <p:txBody>
          <a:bodyPr wrap="none" rtlCol="0">
            <a:spAutoFit/>
          </a:bodyPr>
          <a:lstStyle/>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a:t>
            </a:r>
            <a:r>
              <a:rPr lang="en-US" sz="3200" dirty="0">
                <a:latin typeface="Courier New" panose="02070309020205020404" pitchFamily="49" charset="0"/>
                <a:cs typeface="Courier New" panose="02070309020205020404" pitchFamily="49" charset="0"/>
              </a:rPr>
              <a:t>/users/</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a:t>
            </a:r>
            <a:r>
              <a:rPr lang="en-US" sz="3200" dirty="0">
                <a:latin typeface="Courier New" panose="02070309020205020404" pitchFamily="49" charset="0"/>
                <a:cs typeface="Courier New" panose="02070309020205020404" pitchFamily="49" charset="0"/>
              </a:rPr>
              <a:t>/users/</a:t>
            </a:r>
            <a:r>
              <a:rPr lang="en-US" sz="3200" dirty="0" err="1">
                <a:latin typeface="Courier New" panose="02070309020205020404" pitchFamily="49" charset="0"/>
                <a:cs typeface="Courier New" panose="02070309020205020404" pitchFamily="49" charset="0"/>
              </a:rPr>
              <a:t>mdsherm</a:t>
            </a:r>
            <a:r>
              <a:rPr lang="en-US" sz="3200" dirty="0">
                <a:latin typeface="Courier New" panose="02070309020205020404" pitchFamily="49" charset="0"/>
                <a:cs typeface="Courier New" panose="02070309020205020404" pitchFamily="49" charset="0"/>
              </a:rPr>
              <a:t>/projects/</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Stay the same</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a:t>
            </a:r>
            <a:r>
              <a:rPr lang="en-US" sz="3200" dirty="0">
                <a:latin typeface="Courier New" panose="02070309020205020404" pitchFamily="49" charset="0"/>
                <a:cs typeface="Courier New" panose="02070309020205020404" pitchFamily="49" charset="0"/>
              </a:rPr>
              <a:t>/users/</a:t>
            </a:r>
            <a:r>
              <a:rPr lang="en-US" sz="3200" dirty="0" err="1">
                <a:latin typeface="Courier New" panose="02070309020205020404" pitchFamily="49" charset="0"/>
                <a:cs typeface="Courier New" panose="02070309020205020404" pitchFamily="49" charset="0"/>
              </a:rPr>
              <a:t>mdsherm</a:t>
            </a:r>
            <a:r>
              <a:rPr lang="en-US" sz="3200" dirty="0">
                <a:latin typeface="Courier New" panose="02070309020205020404" pitchFamily="49" charset="0"/>
                <a:cs typeface="Courier New" panose="02070309020205020404" pitchFamily="49" charset="0"/>
              </a:rPr>
              <a:t>/</a:t>
            </a:r>
          </a:p>
        </p:txBody>
      </p:sp>
      <p:sp>
        <p:nvSpPr>
          <p:cNvPr id="23" name="Arrow: Chevron 22">
            <a:extLst>
              <a:ext uri="{FF2B5EF4-FFF2-40B4-BE49-F238E27FC236}">
                <a16:creationId xmlns:a16="http://schemas.microsoft.com/office/drawing/2014/main" id="{FB5C72FB-98DD-446C-93E2-F20940ABD735}"/>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24" name="Arrow: Pentagon 23">
            <a:extLst>
              <a:ext uri="{FF2B5EF4-FFF2-40B4-BE49-F238E27FC236}">
                <a16:creationId xmlns:a16="http://schemas.microsoft.com/office/drawing/2014/main" id="{750B8627-6B48-478D-8CEB-95F4414B66B2}"/>
              </a:ext>
            </a:extLst>
          </p:cNvPr>
          <p:cNvSpPr/>
          <p:nvPr/>
        </p:nvSpPr>
        <p:spPr>
          <a:xfrm>
            <a:off x="0" y="0"/>
            <a:ext cx="1281869" cy="3810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5" name="Arrow: Pentagon 24">
            <a:extLst>
              <a:ext uri="{FF2B5EF4-FFF2-40B4-BE49-F238E27FC236}">
                <a16:creationId xmlns:a16="http://schemas.microsoft.com/office/drawing/2014/main" id="{4D0344B4-9E5A-4795-96A7-327C0B8A03A9}"/>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26" name="Arrow: Chevron 25">
            <a:extLst>
              <a:ext uri="{FF2B5EF4-FFF2-40B4-BE49-F238E27FC236}">
                <a16:creationId xmlns:a16="http://schemas.microsoft.com/office/drawing/2014/main" id="{83A24F66-9868-41FE-836B-BEF2918EC8E1}"/>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27" name="Arrow: Chevron 26">
            <a:extLst>
              <a:ext uri="{FF2B5EF4-FFF2-40B4-BE49-F238E27FC236}">
                <a16:creationId xmlns:a16="http://schemas.microsoft.com/office/drawing/2014/main" id="{CB1967E0-09B2-47A5-8845-3D31A5A48CEA}"/>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28" name="Arrow: Chevron 27">
            <a:extLst>
              <a:ext uri="{FF2B5EF4-FFF2-40B4-BE49-F238E27FC236}">
                <a16:creationId xmlns:a16="http://schemas.microsoft.com/office/drawing/2014/main" id="{203B371F-A210-4C34-AA5C-759B3B7E9F7A}"/>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29" name="Arrow: Chevron 28">
            <a:extLst>
              <a:ext uri="{FF2B5EF4-FFF2-40B4-BE49-F238E27FC236}">
                <a16:creationId xmlns:a16="http://schemas.microsoft.com/office/drawing/2014/main" id="{6AD93017-11D0-44C5-B970-EDE8E502C55A}"/>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30" name="Arrow: Chevron 29">
            <a:extLst>
              <a:ext uri="{FF2B5EF4-FFF2-40B4-BE49-F238E27FC236}">
                <a16:creationId xmlns:a16="http://schemas.microsoft.com/office/drawing/2014/main" id="{A3A64E34-8380-4565-994D-0EBCA3640244}"/>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2931311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8F640-B78B-4C72-B83A-F8E989527704}"/>
              </a:ext>
            </a:extLst>
          </p:cNvPr>
          <p:cNvSpPr txBox="1"/>
          <p:nvPr/>
        </p:nvSpPr>
        <p:spPr>
          <a:xfrm>
            <a:off x="640934" y="866720"/>
            <a:ext cx="10998200" cy="2862322"/>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Jeff and I are in a different group than everyone else. Jeff made the final exam and wants none of the students to see it yet, but asked me to add a couple questions to it, what should the permissions be set to?</a:t>
            </a:r>
          </a:p>
          <a:p>
            <a:endParaRPr lang="en-US" sz="3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72C9D74-C881-450F-9993-082D46CCBBB7}"/>
              </a:ext>
            </a:extLst>
          </p:cNvPr>
          <p:cNvSpPr txBox="1"/>
          <p:nvPr/>
        </p:nvSpPr>
        <p:spPr>
          <a:xfrm>
            <a:off x="4277054" y="3429000"/>
            <a:ext cx="3768980" cy="2062103"/>
          </a:xfrm>
          <a:prstGeom prst="rect">
            <a:avLst/>
          </a:prstGeom>
          <a:noFill/>
        </p:spPr>
        <p:txBody>
          <a:bodyPr wrap="none" rtlCol="0">
            <a:spAutoFit/>
          </a:bodyPr>
          <a:lstStyle/>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rwx</a:t>
            </a:r>
            <a:r>
              <a:rPr lang="en-US" sz="3200" dirty="0">
                <a:latin typeface="Courier New" panose="02070309020205020404" pitchFamily="49" charset="0"/>
                <a:cs typeface="Courier New" panose="02070309020205020404" pitchFamily="49" charset="0"/>
              </a:rPr>
              <a:t> r-x ---</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a:t>
            </a:r>
            <a:r>
              <a:rPr lang="en-US" sz="3200" dirty="0">
                <a:latin typeface="Courier New" panose="02070309020205020404" pitchFamily="49" charset="0"/>
                <a:cs typeface="Courier New" panose="02070309020205020404" pitchFamily="49" charset="0"/>
              </a:rPr>
              <a:t>-r-x r-- ---</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rwx</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rw</a:t>
            </a:r>
            <a:r>
              <a:rPr lang="en-US" sz="3200" dirty="0">
                <a:latin typeface="Courier New" panose="02070309020205020404" pitchFamily="49" charset="0"/>
                <a:cs typeface="Courier New" panose="02070309020205020404" pitchFamily="49" charset="0"/>
              </a:rPr>
              <a:t>- ---</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Both A and C</a:t>
            </a:r>
            <a:endParaRPr lang="en-US" sz="3200" dirty="0">
              <a:latin typeface="Courier New" panose="02070309020205020404" pitchFamily="49" charset="0"/>
              <a:cs typeface="Courier New" panose="02070309020205020404" pitchFamily="49" charset="0"/>
            </a:endParaRPr>
          </a:p>
        </p:txBody>
      </p:sp>
      <p:sp>
        <p:nvSpPr>
          <p:cNvPr id="23" name="Arrow: Chevron 22">
            <a:extLst>
              <a:ext uri="{FF2B5EF4-FFF2-40B4-BE49-F238E27FC236}">
                <a16:creationId xmlns:a16="http://schemas.microsoft.com/office/drawing/2014/main" id="{9932D4A8-974E-4A09-AC3E-E233A64183B0}"/>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24" name="Arrow: Pentagon 23">
            <a:extLst>
              <a:ext uri="{FF2B5EF4-FFF2-40B4-BE49-F238E27FC236}">
                <a16:creationId xmlns:a16="http://schemas.microsoft.com/office/drawing/2014/main" id="{9E363237-E9FB-49D3-89DC-F875300F3BCE}"/>
              </a:ext>
            </a:extLst>
          </p:cNvPr>
          <p:cNvSpPr/>
          <p:nvPr/>
        </p:nvSpPr>
        <p:spPr>
          <a:xfrm>
            <a:off x="0" y="0"/>
            <a:ext cx="1281869" cy="3810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5" name="Arrow: Pentagon 24">
            <a:extLst>
              <a:ext uri="{FF2B5EF4-FFF2-40B4-BE49-F238E27FC236}">
                <a16:creationId xmlns:a16="http://schemas.microsoft.com/office/drawing/2014/main" id="{AE90C6CB-78FA-4B87-B844-C2C7B810FA96}"/>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26" name="Arrow: Chevron 25">
            <a:extLst>
              <a:ext uri="{FF2B5EF4-FFF2-40B4-BE49-F238E27FC236}">
                <a16:creationId xmlns:a16="http://schemas.microsoft.com/office/drawing/2014/main" id="{FD749F00-9E19-4C52-BEF7-1E4C650AA740}"/>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27" name="Arrow: Chevron 26">
            <a:extLst>
              <a:ext uri="{FF2B5EF4-FFF2-40B4-BE49-F238E27FC236}">
                <a16:creationId xmlns:a16="http://schemas.microsoft.com/office/drawing/2014/main" id="{BF5A91A9-9F6D-4977-A921-0E376B74E80B}"/>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28" name="Arrow: Chevron 27">
            <a:extLst>
              <a:ext uri="{FF2B5EF4-FFF2-40B4-BE49-F238E27FC236}">
                <a16:creationId xmlns:a16="http://schemas.microsoft.com/office/drawing/2014/main" id="{C22FD421-AE7E-4BB1-BE6F-E2DE4957DEB3}"/>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29" name="Arrow: Chevron 28">
            <a:extLst>
              <a:ext uri="{FF2B5EF4-FFF2-40B4-BE49-F238E27FC236}">
                <a16:creationId xmlns:a16="http://schemas.microsoft.com/office/drawing/2014/main" id="{954684B8-0DB5-4D93-AB2B-7647A301E4A0}"/>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30" name="Arrow: Chevron 29">
            <a:extLst>
              <a:ext uri="{FF2B5EF4-FFF2-40B4-BE49-F238E27FC236}">
                <a16:creationId xmlns:a16="http://schemas.microsoft.com/office/drawing/2014/main" id="{2E4BC68B-1C98-42CA-B888-13A095F8A59F}"/>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3624799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 name="TextBox 1">
            <a:extLst>
              <a:ext uri="{FF2B5EF4-FFF2-40B4-BE49-F238E27FC236}">
                <a16:creationId xmlns:a16="http://schemas.microsoft.com/office/drawing/2014/main" id="{6F48F640-B78B-4C72-B83A-F8E989527704}"/>
              </a:ext>
            </a:extLst>
          </p:cNvPr>
          <p:cNvSpPr txBox="1"/>
          <p:nvPr/>
        </p:nvSpPr>
        <p:spPr>
          <a:xfrm>
            <a:off x="3289662" y="1964353"/>
            <a:ext cx="5549538" cy="4893647"/>
          </a:xfrm>
          <a:prstGeom prst="rect">
            <a:avLst/>
          </a:prstGeom>
          <a:noFill/>
        </p:spPr>
        <p:txBody>
          <a:bodyPr wrap="square" rtlCol="0">
            <a:spAutoFit/>
          </a:bodyPr>
          <a:lstStyle/>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What is git?</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How to install</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Tutorial:</a:t>
            </a:r>
          </a:p>
          <a:p>
            <a:pPr marL="1200150" lvl="1" indent="-74295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git </a:t>
            </a:r>
            <a:r>
              <a:rPr lang="en-US" sz="2400" dirty="0" err="1">
                <a:latin typeface="Courier New" panose="02070309020205020404" pitchFamily="49" charset="0"/>
                <a:cs typeface="Courier New" panose="02070309020205020404" pitchFamily="49" charset="0"/>
              </a:rPr>
              <a:t>init</a:t>
            </a:r>
            <a:endParaRPr lang="en-US" sz="2400" dirty="0">
              <a:latin typeface="Courier New" panose="02070309020205020404" pitchFamily="49" charset="0"/>
              <a:cs typeface="Courier New" panose="02070309020205020404" pitchFamily="49" charset="0"/>
            </a:endParaRPr>
          </a:p>
          <a:p>
            <a:pPr marL="1200150" lvl="1" indent="-74295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git commit –m</a:t>
            </a:r>
          </a:p>
          <a:p>
            <a:pPr marL="1200150" lvl="1" indent="-74295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git checkout </a:t>
            </a:r>
          </a:p>
          <a:p>
            <a:pPr marL="1200150" lvl="1" indent="-74295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git clone</a:t>
            </a:r>
          </a:p>
          <a:p>
            <a:pPr marL="1200150" lvl="1" indent="-74295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git status</a:t>
            </a:r>
          </a:p>
          <a:p>
            <a:pPr marL="1200150" lvl="1" indent="-74295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Best practices</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git vs GitHub</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Conclusion</a:t>
            </a:r>
          </a:p>
          <a:p>
            <a:endParaRPr lang="en-US" sz="24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261BF5BA-4AA0-4393-88BD-938F1D08CC4C}"/>
              </a:ext>
            </a:extLst>
          </p:cNvPr>
          <p:cNvSpPr/>
          <p:nvPr/>
        </p:nvSpPr>
        <p:spPr>
          <a:xfrm>
            <a:off x="4580200" y="762715"/>
            <a:ext cx="3031599"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Overview</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058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214720" y="762715"/>
            <a:ext cx="3762568"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What is git?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730348-FA9C-47DA-8ADB-416121C2289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483" y="1389082"/>
            <a:ext cx="5079365" cy="5079365"/>
          </a:xfrm>
          <a:prstGeom prst="rect">
            <a:avLst/>
          </a:prstGeom>
        </p:spPr>
      </p:pic>
      <p:sp>
        <p:nvSpPr>
          <p:cNvPr id="2" name="TextBox 1">
            <a:extLst>
              <a:ext uri="{FF2B5EF4-FFF2-40B4-BE49-F238E27FC236}">
                <a16:creationId xmlns:a16="http://schemas.microsoft.com/office/drawing/2014/main" id="{6F48F640-B78B-4C72-B83A-F8E989527704}"/>
              </a:ext>
            </a:extLst>
          </p:cNvPr>
          <p:cNvSpPr txBox="1"/>
          <p:nvPr/>
        </p:nvSpPr>
        <p:spPr>
          <a:xfrm>
            <a:off x="4214720" y="2312412"/>
            <a:ext cx="7367680" cy="3046988"/>
          </a:xfrm>
          <a:prstGeom prst="rect">
            <a:avLst/>
          </a:prstGeom>
          <a:noFill/>
        </p:spPr>
        <p:txBody>
          <a:bodyPr wrap="square" rtlCol="0">
            <a:spAutoFit/>
          </a:bodyPr>
          <a:lstStyle/>
          <a:p>
            <a:pPr marL="457200" indent="-457200">
              <a:buFont typeface="+mj-lt"/>
              <a:buAutoNum type="arabicPeriod"/>
            </a:pPr>
            <a:r>
              <a:rPr lang="en-US" sz="3200" dirty="0">
                <a:latin typeface="Times New Roman" panose="02020603050405020304" pitchFamily="18" charset="0"/>
                <a:cs typeface="Times New Roman" panose="02020603050405020304" pitchFamily="18" charset="0"/>
              </a:rPr>
              <a:t>Most popular version control system</a:t>
            </a:r>
          </a:p>
          <a:p>
            <a:pPr marL="457200" indent="-457200">
              <a:buFont typeface="+mj-lt"/>
              <a:buAutoNum type="arabicPeriod"/>
            </a:pPr>
            <a:r>
              <a:rPr lang="en-US" sz="3200" dirty="0">
                <a:latin typeface="Times New Roman" panose="02020603050405020304" pitchFamily="18" charset="0"/>
                <a:cs typeface="Times New Roman" panose="02020603050405020304" pitchFamily="18" charset="0"/>
              </a:rPr>
              <a:t>Written by the creator of Linux—Linus Torvalds</a:t>
            </a:r>
          </a:p>
          <a:p>
            <a:pPr marL="457200" indent="-457200">
              <a:buFont typeface="+mj-lt"/>
              <a:buAutoNum type="arabicPeriod"/>
            </a:pPr>
            <a:r>
              <a:rPr lang="en-US" sz="3200" dirty="0">
                <a:latin typeface="Times New Roman" panose="02020603050405020304" pitchFamily="18" charset="0"/>
                <a:cs typeface="Times New Roman" panose="02020603050405020304" pitchFamily="18" charset="0"/>
              </a:rPr>
              <a:t>Distributed Version Control System (DVCS) </a:t>
            </a:r>
          </a:p>
          <a:p>
            <a:pPr marL="457200" indent="-457200">
              <a:buFont typeface="+mj-lt"/>
              <a:buAutoNum type="arabicPeriod"/>
            </a:pPr>
            <a:r>
              <a:rPr lang="en-US" sz="3200" dirty="0">
                <a:latin typeface="Times New Roman" panose="02020603050405020304" pitchFamily="18" charset="0"/>
                <a:cs typeface="Times New Roman" panose="02020603050405020304" pitchFamily="18" charset="0"/>
              </a:rPr>
              <a:t>The </a:t>
            </a:r>
            <a:r>
              <a:rPr lang="en-US" sz="3200" i="1" dirty="0">
                <a:latin typeface="Times New Roman" panose="02020603050405020304" pitchFamily="18" charset="0"/>
                <a:cs typeface="Times New Roman" panose="02020603050405020304" pitchFamily="18" charset="0"/>
              </a:rPr>
              <a:t>de facto </a:t>
            </a:r>
            <a:r>
              <a:rPr lang="en-US" sz="3200" dirty="0">
                <a:latin typeface="Times New Roman" panose="02020603050405020304" pitchFamily="18" charset="0"/>
                <a:cs typeface="Times New Roman" panose="02020603050405020304" pitchFamily="18" charset="0"/>
              </a:rPr>
              <a:t>standard in industry</a:t>
            </a:r>
          </a:p>
        </p:txBody>
      </p:sp>
      <p:sp>
        <p:nvSpPr>
          <p:cNvPr id="6" name="Rectangle 5">
            <a:extLst>
              <a:ext uri="{FF2B5EF4-FFF2-40B4-BE49-F238E27FC236}">
                <a16:creationId xmlns:a16="http://schemas.microsoft.com/office/drawing/2014/main" id="{77EB36CD-0B16-44D4-A849-B4DAF4EE930E}"/>
              </a:ext>
            </a:extLst>
          </p:cNvPr>
          <p:cNvSpPr/>
          <p:nvPr/>
        </p:nvSpPr>
        <p:spPr>
          <a:xfrm>
            <a:off x="2868458" y="6459815"/>
            <a:ext cx="6455091"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hlinkClick r:id="rId4"/>
              </a:rPr>
              <a:t>https://www.scm-manager.com/wp-content/uploads/2013/04/git-logo.png</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004718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1527</Words>
  <Application>Microsoft Office PowerPoint</Application>
  <PresentationFormat>Widescreen</PresentationFormat>
  <Paragraphs>391</Paragraphs>
  <Slides>29</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MDS</dc:creator>
  <cp:lastModifiedBy>MDS</cp:lastModifiedBy>
  <cp:revision>26</cp:revision>
  <dcterms:created xsi:type="dcterms:W3CDTF">2018-01-07T21:23:46Z</dcterms:created>
  <dcterms:modified xsi:type="dcterms:W3CDTF">2018-01-08T13:00:25Z</dcterms:modified>
</cp:coreProperties>
</file>