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1" r:id="rId2"/>
    <p:sldId id="264" r:id="rId3"/>
    <p:sldId id="274" r:id="rId4"/>
    <p:sldId id="260" r:id="rId5"/>
    <p:sldId id="265" r:id="rId6"/>
    <p:sldId id="256" r:id="rId7"/>
    <p:sldId id="257" r:id="rId8"/>
    <p:sldId id="258" r:id="rId9"/>
    <p:sldId id="268" r:id="rId10"/>
    <p:sldId id="259" r:id="rId11"/>
    <p:sldId id="267" r:id="rId12"/>
    <p:sldId id="269" r:id="rId13"/>
    <p:sldId id="261" r:id="rId14"/>
    <p:sldId id="273" r:id="rId15"/>
    <p:sldId id="263" r:id="rId16"/>
    <p:sldId id="272" r:id="rId17"/>
    <p:sldId id="27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qy12\AppData\Roaming\Microsoft\Excel\SQL%20cha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sum_of_shares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9F-4706-A22C-81B4F41B8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9F-4706-A22C-81B4F41B8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9F-4706-A22C-81B4F41B8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9F-4706-A22C-81B4F41B8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39F-4706-A22C-81B4F41B82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39F-4706-A22C-81B4F41B82C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39F-4706-A22C-81B4F41B82C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39F-4706-A22C-81B4F41B82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39F-4706-A22C-81B4F41B82C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39F-4706-A22C-81B4F41B82C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39F-4706-A22C-81B4F41B82C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39F-4706-A22C-81B4F41B82C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Sheet3!$A$2:$A$7</c:f>
              <c:strCache>
                <c:ptCount val="6"/>
                <c:pt idx="0">
                  <c:v>technology</c:v>
                </c:pt>
                <c:pt idx="1">
                  <c:v>entertainment</c:v>
                </c:pt>
                <c:pt idx="2">
                  <c:v>world</c:v>
                </c:pt>
                <c:pt idx="3">
                  <c:v>business</c:v>
                </c:pt>
                <c:pt idx="4">
                  <c:v>social_media</c:v>
                </c:pt>
                <c:pt idx="5">
                  <c:v>lifestyle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22568993</c:v>
                </c:pt>
                <c:pt idx="1">
                  <c:v>20962727</c:v>
                </c:pt>
                <c:pt idx="2">
                  <c:v>19278735</c:v>
                </c:pt>
                <c:pt idx="3">
                  <c:v>19168370</c:v>
                </c:pt>
                <c:pt idx="4">
                  <c:v>8431057</c:v>
                </c:pt>
                <c:pt idx="5">
                  <c:v>7728777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9F-4706-A22C-81B4F41B82C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21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2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98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1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88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53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94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3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4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19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1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02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7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5BC228-9880-4406-A524-330DBC506B47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60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47A-5D8C-B02C-2D46-D25AB29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2" y="566293"/>
            <a:ext cx="3771637" cy="442759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SG" sz="6000" b="1" dirty="0"/>
              <a:t>Analysis on Mashable</a:t>
            </a:r>
            <a:br>
              <a:rPr lang="en-SG" sz="6000" b="1" dirty="0"/>
            </a:br>
            <a:r>
              <a:rPr lang="en-SG" sz="6000" b="1" dirty="0"/>
              <a:t>using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01B65-08E1-E240-1110-71329799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79" y="2578921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23EBD-6E53-1A17-B9DE-B16FC50C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00" y="435796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EA5D-29FA-9D78-AC89-685B23F1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7220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AD6-5DBF-34B1-B05A-766E0936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Data channel with the highest share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580-27B6-3D9A-A48F-0045B449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03" y="1690688"/>
            <a:ext cx="6433809" cy="4551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C61C8-6F4E-5B98-8BF2-DF1CD7EBB6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F68-617F-11DD-715D-9AC603B3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9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Average number of shares out of the number of articles for each data channel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94BC1-7429-D437-E99D-D9B9C547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2296"/>
            <a:ext cx="5121084" cy="3261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42404-D100-4300-63B2-40C2CB8A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30" y="2502296"/>
            <a:ext cx="5044877" cy="323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05AF7-0A57-E768-A13B-30867E7FB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38543-0B57-1F19-F0C2-4C87791CA117}"/>
              </a:ext>
            </a:extLst>
          </p:cNvPr>
          <p:cNvSpPr txBox="1"/>
          <p:nvPr/>
        </p:nvSpPr>
        <p:spPr>
          <a:xfrm>
            <a:off x="182880" y="2157984"/>
            <a:ext cx="29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Technology: 3072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7538-DDCB-90EB-B115-CB4EA44136F1}"/>
              </a:ext>
            </a:extLst>
          </p:cNvPr>
          <p:cNvSpPr txBox="1"/>
          <p:nvPr/>
        </p:nvSpPr>
        <p:spPr>
          <a:xfrm>
            <a:off x="3270630" y="2126242"/>
            <a:ext cx="29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Business: 3063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95632-C8C3-AD7A-42A7-990101003581}"/>
              </a:ext>
            </a:extLst>
          </p:cNvPr>
          <p:cNvSpPr txBox="1"/>
          <p:nvPr/>
        </p:nvSpPr>
        <p:spPr>
          <a:xfrm>
            <a:off x="6461760" y="2145473"/>
            <a:ext cx="36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Entertainment: 2970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FBB47-C900-5743-2A0D-18E2068BFF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57"/>
          <a:stretch/>
        </p:blipFill>
        <p:spPr>
          <a:xfrm>
            <a:off x="6461761" y="2502295"/>
            <a:ext cx="573024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2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F8-F907-24C7-EDFC-75570F1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Sum of shares for each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A2316-5F60-8394-C2D8-4BD5E88A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8" y="2565502"/>
            <a:ext cx="6367506" cy="4110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4FC38-7C35-D95B-08FA-DF46875FC472}"/>
              </a:ext>
            </a:extLst>
          </p:cNvPr>
          <p:cNvSpPr txBox="1"/>
          <p:nvPr/>
        </p:nvSpPr>
        <p:spPr>
          <a:xfrm>
            <a:off x="911118" y="1591056"/>
            <a:ext cx="9266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Highest number of shares happen to be on Wednesday followed by Monday instead of a weekend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1121-9A19-48ED-5307-BE559904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5C0-C49C-D763-C0EE-78E5152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number of images for the highest number of shares </a:t>
            </a:r>
            <a:endParaRPr lang="en-SG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1DE59-D28F-C4D7-1486-300D60E3E903}"/>
              </a:ext>
            </a:extLst>
          </p:cNvPr>
          <p:cNvSpPr txBox="1"/>
          <p:nvPr/>
        </p:nvSpPr>
        <p:spPr>
          <a:xfrm>
            <a:off x="838200" y="2721114"/>
            <a:ext cx="3340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highest number shares has 1 image only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6C723-4B52-601F-788B-92A6066E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12" y="1609122"/>
            <a:ext cx="5540220" cy="51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B4834-17B7-2119-0C28-31394625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ACC4-6E9C-1F1B-55B1-E8804B0E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27592" cy="1325563"/>
          </a:xfrm>
        </p:spPr>
        <p:txBody>
          <a:bodyPr>
            <a:normAutofit/>
          </a:bodyPr>
          <a:lstStyle/>
          <a:p>
            <a:r>
              <a:rPr lang="en-SG" sz="4400" dirty="0"/>
              <a:t>Average share per article with x number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AD327-F0E6-19A5-EA06-ADA4574F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77" y="1409376"/>
            <a:ext cx="3856054" cy="363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B87FA-A822-9BF7-F091-1FD889F2935B}"/>
              </a:ext>
            </a:extLst>
          </p:cNvPr>
          <p:cNvSpPr txBox="1"/>
          <p:nvPr/>
        </p:nvSpPr>
        <p:spPr>
          <a:xfrm>
            <a:off x="5870448" y="5232232"/>
            <a:ext cx="69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0 image = 4361.85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1 image = 2577.00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2 image = 2549.64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4DBF-405D-4A01-D209-AE3FA2D0B4FE}"/>
              </a:ext>
            </a:extLst>
          </p:cNvPr>
          <p:cNvSpPr txBox="1"/>
          <p:nvPr/>
        </p:nvSpPr>
        <p:spPr>
          <a:xfrm>
            <a:off x="966216" y="2721114"/>
            <a:ext cx="3349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number of images does not affect the number of shares</a:t>
            </a:r>
            <a:endParaRPr lang="en-SG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C78A8-51FF-DAA4-9443-B4B901E6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3FAF-C313-2470-CC8A-0B250A8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86384"/>
            <a:ext cx="3968496" cy="5532120"/>
          </a:xfrm>
        </p:spPr>
        <p:txBody>
          <a:bodyPr>
            <a:normAutofit/>
          </a:bodyPr>
          <a:lstStyle/>
          <a:p>
            <a:r>
              <a:rPr lang="en-US" sz="4000" dirty="0"/>
              <a:t>The number of videos for the highest number of shares </a:t>
            </a:r>
            <a:br>
              <a:rPr lang="en-US" sz="4000" dirty="0"/>
            </a:br>
            <a:r>
              <a:rPr lang="en-SG" sz="4000" dirty="0"/>
              <a:t>(for different data channel)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1129-359F-DA1C-D900-333E53F0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27" y="245163"/>
            <a:ext cx="5563082" cy="480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8FA25-29E9-2A82-D3DF-D095E5B1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68" y="2201978"/>
            <a:ext cx="4768009" cy="450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9CF7D-B037-1ECE-23DD-B4E85400FA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2175-87D6-F831-A33D-5C57FFF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0064" cy="6209411"/>
          </a:xfrm>
        </p:spPr>
        <p:txBody>
          <a:bodyPr>
            <a:normAutofit/>
          </a:bodyPr>
          <a:lstStyle/>
          <a:p>
            <a:r>
              <a:rPr lang="en-SG" sz="3600" dirty="0"/>
              <a:t>Average share per article with x number of videos </a:t>
            </a:r>
            <a:br>
              <a:rPr lang="en-SG" sz="3600" dirty="0"/>
            </a:br>
            <a:br>
              <a:rPr lang="en-SG" sz="3600" dirty="0"/>
            </a:br>
            <a:br>
              <a:rPr lang="en-SG" sz="3600" dirty="0"/>
            </a:br>
            <a:br>
              <a:rPr lang="en-SG" sz="3600" dirty="0"/>
            </a:br>
            <a:r>
              <a:rPr lang="en-SG" sz="3600" dirty="0"/>
              <a:t>The number of videos does affect the number of shares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B5587-B34F-5490-8937-21DF626E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786" y="1049910"/>
            <a:ext cx="4054191" cy="36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94CB4-FA7E-B7AE-35D9-A1D02C9A1737}"/>
              </a:ext>
            </a:extLst>
          </p:cNvPr>
          <p:cNvSpPr txBox="1"/>
          <p:nvPr/>
        </p:nvSpPr>
        <p:spPr>
          <a:xfrm>
            <a:off x="5376672" y="488476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0 video = 2523.22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1 video = 3711.38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2 video = 3353.34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A670-6B93-617A-713C-68373588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6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AF19-FCD0-BC1A-CD61-88DAEC9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49EA-92A8-3395-272D-6F7D8757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Top category of news is Technology</a:t>
            </a:r>
          </a:p>
          <a:p>
            <a:r>
              <a:rPr lang="en-SG" dirty="0"/>
              <a:t>Most people visit the news website or access the articles on weekdays instead of weekends</a:t>
            </a:r>
          </a:p>
          <a:p>
            <a:r>
              <a:rPr lang="en-SG" dirty="0"/>
              <a:t>Number of images does not affects the number of shares</a:t>
            </a:r>
          </a:p>
          <a:p>
            <a:r>
              <a:rPr lang="en-SG" dirty="0"/>
              <a:t>Whereas the number of videos will affect the number of shares 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5C9E5-EE81-439B-3E85-05E51FB0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C1AE-D681-E92F-3804-D52FD1F3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  <a:endParaRPr lang="en-S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95BFF7-91F8-FC50-C6D6-87DA4A4F9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488788"/>
              </p:ext>
            </p:extLst>
          </p:nvPr>
        </p:nvGraphicFramePr>
        <p:xfrm>
          <a:off x="2676144" y="1956816"/>
          <a:ext cx="6230112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6B741-EC9D-E7A3-F3F6-49EFCA4F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88A-7A4A-43CA-167F-1D8A815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70AC-DDB0-F75D-0E58-64E498E6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290"/>
            <a:ext cx="10233800" cy="4351338"/>
          </a:xfrm>
        </p:spPr>
        <p:txBody>
          <a:bodyPr/>
          <a:lstStyle/>
          <a:p>
            <a:r>
              <a:rPr lang="en-US" dirty="0"/>
              <a:t>Statistics for news articles retrieved from Mashable, an online news website</a:t>
            </a:r>
          </a:p>
          <a:p>
            <a:r>
              <a:rPr lang="en-SG" dirty="0"/>
              <a:t>Source: AI Apprenticeship Programme Technical Assessment</a:t>
            </a:r>
          </a:p>
          <a:p>
            <a:r>
              <a:rPr lang="en-SG" dirty="0"/>
              <a:t>No. of records: 39k+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AFB6F-D288-BC8A-DDD3-4A504574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35D6-3657-171A-697D-3DD18B9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E568-0109-5295-BDA8-5111CD37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280"/>
            <a:ext cx="10233800" cy="4351338"/>
          </a:xfrm>
        </p:spPr>
        <p:txBody>
          <a:bodyPr/>
          <a:lstStyle/>
          <a:p>
            <a:r>
              <a:rPr lang="en-US" dirty="0"/>
              <a:t>to track which data channel has the highest articles’ shares</a:t>
            </a:r>
          </a:p>
          <a:p>
            <a:r>
              <a:rPr lang="en-US" dirty="0"/>
              <a:t>To find the possible factors that influence the number of shares of the article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C713-71B8-70B3-5180-53171E16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8594-23FE-15C4-1F72-93744B65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Relationship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CE7A0-6236-0EF8-9F03-A133036D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511"/>
            <a:ext cx="12192000" cy="3026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2D399-44DA-28D1-D105-600AC84D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BD35-AD83-772A-F63A-4E2FC06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Table Diagram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57FE-548C-5F79-8E20-25D3EBCF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26" y="1997082"/>
            <a:ext cx="5928674" cy="410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29603-13BA-42F2-9E69-A4F90CB2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0DA79-649D-D6AC-3657-A4AECFDF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3" y="2378844"/>
            <a:ext cx="8786670" cy="37202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34671D-3B87-F473-CCB0-5C6A5099DCE9}"/>
              </a:ext>
            </a:extLst>
          </p:cNvPr>
          <p:cNvSpPr txBox="1">
            <a:spLocks/>
          </p:cNvSpPr>
          <p:nvPr/>
        </p:nvSpPr>
        <p:spPr>
          <a:xfrm>
            <a:off x="838200" y="527206"/>
            <a:ext cx="10515600" cy="576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Analysis using PostgreSQL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85077-9CB3-77A5-EA3B-DAF63EF1174A}"/>
              </a:ext>
            </a:extLst>
          </p:cNvPr>
          <p:cNvSpPr txBox="1"/>
          <p:nvPr/>
        </p:nvSpPr>
        <p:spPr>
          <a:xfrm>
            <a:off x="1300323" y="1325880"/>
            <a:ext cx="805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Creating table and Importing ‘Articles’ data using COPY FROM method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3423-7867-3D86-1839-EDC1EA54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3BB96-F3CB-0475-1FCE-496A19266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79" y="3429000"/>
            <a:ext cx="8844651" cy="30983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2A58E-9EF7-39BB-FB8C-B3D10900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9" y="988663"/>
            <a:ext cx="6128788" cy="207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2AAD8-6D25-43DF-9FA7-333330596BBE}"/>
              </a:ext>
            </a:extLst>
          </p:cNvPr>
          <p:cNvSpPr txBox="1"/>
          <p:nvPr/>
        </p:nvSpPr>
        <p:spPr>
          <a:xfrm>
            <a:off x="1072802" y="463923"/>
            <a:ext cx="949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Creating table and Importing ‘Description’ data using </a:t>
            </a:r>
            <a:r>
              <a:rPr lang="en-US" sz="2400" dirty="0" err="1"/>
              <a:t>sqlite</a:t>
            </a:r>
            <a:r>
              <a:rPr lang="en-US" sz="2400" dirty="0"/>
              <a:t> 3 method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3C40-7336-956D-64E4-0FBFE57D4A3B}"/>
              </a:ext>
            </a:extLst>
          </p:cNvPr>
          <p:cNvSpPr txBox="1"/>
          <p:nvPr/>
        </p:nvSpPr>
        <p:spPr>
          <a:xfrm>
            <a:off x="7347484" y="1132935"/>
            <a:ext cx="2807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During SQL parts, </a:t>
            </a:r>
            <a:r>
              <a:rPr lang="en-US" b="0" i="0" dirty="0" err="1">
                <a:effectLst/>
                <a:latin typeface="gg sans"/>
              </a:rPr>
              <a:t>sqlite</a:t>
            </a:r>
            <a:r>
              <a:rPr lang="en-US" b="0" i="0" dirty="0">
                <a:effectLst/>
                <a:latin typeface="gg sans"/>
              </a:rPr>
              <a:t> could not dump the full 39k rows of csv file</a:t>
            </a:r>
          </a:p>
          <a:p>
            <a:endParaRPr lang="en-US" dirty="0">
              <a:latin typeface="gg sans"/>
            </a:endParaRPr>
          </a:p>
          <a:p>
            <a:r>
              <a:rPr lang="en-US" dirty="0">
                <a:latin typeface="gg sans"/>
              </a:rPr>
              <a:t>A table has to manually create and use COPY FROM method to import the data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91FB4-65F4-D7E0-9861-DE2A108A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5BF01-7574-1EBB-AA2A-4F13EC0B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114B7-68A1-F514-593D-FAFC6B0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Article with the highest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8B24A-6A2E-D915-B413-D300067B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7" y="1970818"/>
            <a:ext cx="10432406" cy="45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A2D-3083-F6E7-66B8-491EDC8E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Article with the lowest share</a:t>
            </a:r>
            <a:endParaRPr lang="en-SG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2A36B-D8BA-0EB7-66DC-429794B3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913"/>
            <a:ext cx="10330668" cy="3992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9665DA-9DB8-8C9D-9473-C4254D97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32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1964</TotalTime>
  <Words>402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gg sans</vt:lpstr>
      <vt:lpstr>Depth</vt:lpstr>
      <vt:lpstr>Analysis on Mashable using PostgreSQL</vt:lpstr>
      <vt:lpstr>Source of Data</vt:lpstr>
      <vt:lpstr>Purpose of the analysis</vt:lpstr>
      <vt:lpstr>Entity Relationship Diagram</vt:lpstr>
      <vt:lpstr>Schema and Table Diagram</vt:lpstr>
      <vt:lpstr>PowerPoint Presentation</vt:lpstr>
      <vt:lpstr>PowerPoint Presentation</vt:lpstr>
      <vt:lpstr>Article with the highest share</vt:lpstr>
      <vt:lpstr>Article with the lowest share</vt:lpstr>
      <vt:lpstr>Data channel with the highest share</vt:lpstr>
      <vt:lpstr>Average number of shares out of the number of articles for each data channel</vt:lpstr>
      <vt:lpstr>Sum of shares for each day of the week</vt:lpstr>
      <vt:lpstr>The number of images for the highest number of shares </vt:lpstr>
      <vt:lpstr>Average share per article with x number of images</vt:lpstr>
      <vt:lpstr>The number of videos for the highest number of shares  (for different data channel)</vt:lpstr>
      <vt:lpstr>Average share per article with x number of videos     The number of videos does affect the number of shares</vt:lpstr>
      <vt:lpstr>Insights</vt:lpstr>
      <vt:lpstr>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Ang</dc:creator>
  <cp:lastModifiedBy>Karen Ang</cp:lastModifiedBy>
  <cp:revision>35</cp:revision>
  <dcterms:created xsi:type="dcterms:W3CDTF">2023-03-04T02:33:08Z</dcterms:created>
  <dcterms:modified xsi:type="dcterms:W3CDTF">2023-03-07T14:01:35Z</dcterms:modified>
</cp:coreProperties>
</file>