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964" r:id="rId3"/>
    <p:sldId id="959" r:id="rId4"/>
    <p:sldId id="960" r:id="rId5"/>
    <p:sldId id="961" r:id="rId6"/>
    <p:sldId id="962" r:id="rId7"/>
    <p:sldId id="965" r:id="rId8"/>
    <p:sldId id="9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854" y="8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F830-0B68-4DA1-B7F1-3F604F3412E2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438E9-A90B-412A-B0AC-FC1560691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52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6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9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3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6D648-C590-4889-9BED-2D75E133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50A5E-944D-4978-AD38-8DEC715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41E3D-9027-4627-B39E-AF3AC063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DFF0-F54F-4E3B-A4AC-3658DF2A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A5E53-BBAA-4CC2-8698-663B8A3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8B1DD-DBF7-446C-A75E-A8AE59A4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D3F7E3-66F6-4CF0-8532-0FD3AE71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CABBA-1228-4AEF-8777-E030A701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C538E-05FA-4B01-A5B0-BF59E0DD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4421E-6C6E-4062-8A1A-AF79775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2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03911-C55B-4ED1-B4AF-1AA561E5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F3428-648D-4602-A0C7-40AECB01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3605-8F4B-4C50-B782-41A8EACE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967B6-6184-4FD3-8999-D70E9313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C5B67-3B26-48E4-B8EB-F06254BB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37"/>
          <p:cNvSpPr>
            <a:spLocks noChangeShapeType="1"/>
          </p:cNvSpPr>
          <p:nvPr userDrawn="1"/>
        </p:nvSpPr>
        <p:spPr bwMode="auto">
          <a:xfrm flipV="1">
            <a:off x="191061" y="716518"/>
            <a:ext cx="12000000" cy="0"/>
          </a:xfrm>
          <a:prstGeom prst="line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AA1-4C1D-4C99-92BC-CE5686F06754}" type="datetime1">
              <a:rPr lang="zh-CN" altLang="en-US" smtClean="0"/>
              <a:pPr/>
              <a:t>2023/9/14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209872" y="65003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5ABB104-602B-4C64-B779-A97C6EE90123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/44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620DBF49-2549-4BC9-BD7C-18059EEF52CE}"/>
              </a:ext>
            </a:extLst>
          </p:cNvPr>
          <p:cNvSpPr/>
          <p:nvPr userDrawn="1"/>
        </p:nvSpPr>
        <p:spPr>
          <a:xfrm>
            <a:off x="11006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C44EB88D-0258-45A2-8560-4B7FC3958588}"/>
              </a:ext>
            </a:extLst>
          </p:cNvPr>
          <p:cNvSpPr/>
          <p:nvPr userDrawn="1"/>
        </p:nvSpPr>
        <p:spPr>
          <a:xfrm>
            <a:off x="121614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7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1DAA-ED4A-4095-954B-505BF982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F2629-DD98-456C-8087-10547127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A06F2-ABE8-4849-A0CE-D182A1F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73F4D-5FF2-4BCA-8386-5821EC65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19E5C-4BCB-4B09-A1E1-DB3C40E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25D4-4438-4936-AEBF-FAB12E32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722D5-1C26-4EE3-BDA9-B4761400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87A61-2154-4A3C-99E9-2451769F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70F6A-667F-4040-A7A3-42D5C0AC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FC4F1-CF0A-4DAE-B8BC-55A809A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275D0-9FE7-4151-A0DA-A3FA0E1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FF421-1617-434F-BA1A-D9B8A0F05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AE7814-B69B-4BEF-A4AB-DD72B073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3B993-2553-4320-AB97-A24CFE16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FA415-90B3-429F-8977-E088494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7C26F-D1D4-4DF6-8ACC-31C86914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753A1-25DA-448D-BE0F-17726EC1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25ACF-7C86-481E-90B0-8894FB76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74E32-94BF-4159-88A5-C9E8CF15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39E972-EF0D-404C-83DD-D2BF27F0B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C56E9-F67C-4EF3-841D-B748ABCEF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0C8C4-623A-4A06-AD77-181AE32B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E794EB-7782-481F-B843-8BC49C60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18912-BF8F-488F-94EA-6FDD48F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FE01D-C01E-45AF-81D1-090B362A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7B523-DA2A-4AC9-870B-7D389BFD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C1B73B-E94F-4886-8281-5F68A2BC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20D653-22CE-4665-9F6B-47A65544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0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CD915-8563-4F83-8D86-0AD0A3D5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15B05-8963-439E-A62F-C7825F42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8ECFB-85CF-4C19-88A8-805010D5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B6E8-376F-4A88-846B-A557FA51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43BE6-0293-4004-BF61-FCA619EE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4873D-BA43-4B48-8537-08389D7D7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6D3A-7096-4B0C-82E6-44DC4C53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C58EE-64AC-497F-B377-DF6F2DC5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619D9-A887-4C31-A46B-4EBD14EB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10A6-1897-4B9F-87B6-C96847A3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7FC45A-2F79-41BC-A6F4-4457884D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940CF-4C95-456F-9B4E-E4DC2FA2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EE553-13EC-4AB6-9497-8289654B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85410-C77E-47A9-9EE5-1CE30200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39404-66EC-44A3-B4DE-55B1777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6F7C6-4351-4FA1-8BE4-16EF162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222CA-CE04-41DA-9876-4DAA1C28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F16F9-A354-4197-AEE4-ED1979B4D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483F-86B4-4181-AEB3-1074CE197F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91C8-330C-46CC-A164-A1DC3153B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1469A-C1D1-4818-8E94-1A66B21F0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3A691D-FBFD-4FE9-B3E5-7BEB125A2966}"/>
              </a:ext>
            </a:extLst>
          </p:cNvPr>
          <p:cNvSpPr txBox="1"/>
          <p:nvPr/>
        </p:nvSpPr>
        <p:spPr>
          <a:xfrm>
            <a:off x="1994936" y="1868382"/>
            <a:ext cx="820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ENS: Fast and Full-Fidelity Edge Network Simulator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9B114F-1170-4ECC-944E-43EF79960E0E}"/>
              </a:ext>
            </a:extLst>
          </p:cNvPr>
          <p:cNvSpPr txBox="1"/>
          <p:nvPr/>
        </p:nvSpPr>
        <p:spPr>
          <a:xfrm>
            <a:off x="8857214" y="5111750"/>
            <a:ext cx="13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Li, Qinyong</a:t>
            </a:r>
          </a:p>
          <a:p>
            <a:r>
              <a:rPr lang="en-US" altLang="zh-CN" dirty="0"/>
              <a:t>2023/9/13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5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D2D372-DDAC-4F0A-9287-D5107D0FBB5D}"/>
              </a:ext>
            </a:extLst>
          </p:cNvPr>
          <p:cNvSpPr txBox="1"/>
          <p:nvPr/>
        </p:nvSpPr>
        <p:spPr>
          <a:xfrm>
            <a:off x="615950" y="1041400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Continuous-time simulation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764DC4-57F4-46A9-8D32-EA8F328BCF59}"/>
              </a:ext>
            </a:extLst>
          </p:cNvPr>
          <p:cNvSpPr txBox="1"/>
          <p:nvPr/>
        </p:nvSpPr>
        <p:spPr>
          <a:xfrm>
            <a:off x="615950" y="34290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AI-assisted  simulation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342582-3BB8-4D8F-BD15-4A093547FE09}"/>
              </a:ext>
            </a:extLst>
          </p:cNvPr>
          <p:cNvSpPr txBox="1"/>
          <p:nvPr/>
        </p:nvSpPr>
        <p:spPr>
          <a:xfrm>
            <a:off x="850900" y="1510090"/>
            <a:ext cx="5391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Queuing theory, network calculus,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Coarse-grain: ignore packet-level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fidelity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014D854-9569-4254-9852-914BA387ABDE}"/>
              </a:ext>
            </a:extLst>
          </p:cNvPr>
          <p:cNvSpPr txBox="1"/>
          <p:nvPr/>
        </p:nvSpPr>
        <p:spPr>
          <a:xfrm>
            <a:off x="850900" y="3930250"/>
            <a:ext cx="984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[SOSR’ 19],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MimicNet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[SIGCOMM’21],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DeepQueueNet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errors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EDEA97-6040-4BB9-A972-EDF11B90B7ED}"/>
              </a:ext>
            </a:extLst>
          </p:cNvPr>
          <p:cNvSpPr/>
          <p:nvPr/>
        </p:nvSpPr>
        <p:spPr>
          <a:xfrm>
            <a:off x="914400" y="1629032"/>
            <a:ext cx="4400550" cy="159637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C7253-C081-41B0-A8C0-FA2AF8258D06}"/>
              </a:ext>
            </a:extLst>
          </p:cNvPr>
          <p:cNvSpPr txBox="1"/>
          <p:nvPr/>
        </p:nvSpPr>
        <p:spPr>
          <a:xfrm>
            <a:off x="283801" y="907534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discrete network simulator(DES)?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C61C744-CA3D-4EF7-A79E-222578203B46}"/>
              </a:ext>
            </a:extLst>
          </p:cNvPr>
          <p:cNvSpPr/>
          <p:nvPr/>
        </p:nvSpPr>
        <p:spPr>
          <a:xfrm>
            <a:off x="12573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D8DEC3-4B29-4784-8AA6-1E798B015906}"/>
              </a:ext>
            </a:extLst>
          </p:cNvPr>
          <p:cNvSpPr/>
          <p:nvPr/>
        </p:nvSpPr>
        <p:spPr>
          <a:xfrm>
            <a:off x="42164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79CED83-CB10-45E9-84B0-1423EC6E9494}"/>
              </a:ext>
            </a:extLst>
          </p:cNvPr>
          <p:cNvSpPr/>
          <p:nvPr/>
        </p:nvSpPr>
        <p:spPr>
          <a:xfrm>
            <a:off x="2000250" y="2525795"/>
            <a:ext cx="2197100" cy="128236"/>
          </a:xfrm>
          <a:custGeom>
            <a:avLst/>
            <a:gdLst>
              <a:gd name="connsiteX0" fmla="*/ 0 w 2197100"/>
              <a:gd name="connsiteY0" fmla="*/ 20157 h 128236"/>
              <a:gd name="connsiteX1" fmla="*/ 1066800 w 2197100"/>
              <a:gd name="connsiteY1" fmla="*/ 128107 h 128236"/>
              <a:gd name="connsiteX2" fmla="*/ 2197100 w 2197100"/>
              <a:gd name="connsiteY2" fmla="*/ 1107 h 12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100" h="128236">
                <a:moveTo>
                  <a:pt x="0" y="20157"/>
                </a:moveTo>
                <a:cubicBezTo>
                  <a:pt x="350308" y="75719"/>
                  <a:pt x="700617" y="131282"/>
                  <a:pt x="1066800" y="128107"/>
                </a:cubicBezTo>
                <a:cubicBezTo>
                  <a:pt x="1432983" y="124932"/>
                  <a:pt x="1918758" y="-13710"/>
                  <a:pt x="2197100" y="11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FBBD33-F73A-41FA-BE72-E60C3D4BF1D4}"/>
              </a:ext>
            </a:extLst>
          </p:cNvPr>
          <p:cNvSpPr txBox="1"/>
          <p:nvPr/>
        </p:nvSpPr>
        <p:spPr>
          <a:xfrm>
            <a:off x="4092575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1A76D5-875D-425B-9BC5-1702F008624E}"/>
              </a:ext>
            </a:extLst>
          </p:cNvPr>
          <p:cNvSpPr txBox="1"/>
          <p:nvPr/>
        </p:nvSpPr>
        <p:spPr>
          <a:xfrm>
            <a:off x="1176950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形 19" descr="信封">
            <a:extLst>
              <a:ext uri="{FF2B5EF4-FFF2-40B4-BE49-F238E27FC236}">
                <a16:creationId xmlns:a16="http://schemas.microsoft.com/office/drawing/2014/main" id="{40EAD3A3-75C7-4095-9953-D4DF0A6E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5900" y="2196831"/>
            <a:ext cx="457200" cy="457200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B51CCD5F-255C-4996-999E-47DD477ED88D}"/>
              </a:ext>
            </a:extLst>
          </p:cNvPr>
          <p:cNvSpPr/>
          <p:nvPr/>
        </p:nvSpPr>
        <p:spPr>
          <a:xfrm>
            <a:off x="5613400" y="2196831"/>
            <a:ext cx="895350" cy="52322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3FF7769-C597-4D66-A83B-F6E46B9CAAB3}"/>
              </a:ext>
            </a:extLst>
          </p:cNvPr>
          <p:cNvCxnSpPr>
            <a:cxnSpLocks/>
          </p:cNvCxnSpPr>
          <p:nvPr/>
        </p:nvCxnSpPr>
        <p:spPr>
          <a:xfrm>
            <a:off x="7061200" y="2292350"/>
            <a:ext cx="464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DBAF959-25ED-4173-A6A9-01D9B6C9C707}"/>
              </a:ext>
            </a:extLst>
          </p:cNvPr>
          <p:cNvSpPr txBox="1"/>
          <p:nvPr/>
        </p:nvSpPr>
        <p:spPr>
          <a:xfrm>
            <a:off x="1143018" y="3366128"/>
            <a:ext cx="362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continuous transmission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99C1E4E-0A46-40DF-B4C6-49AC75FD8192}"/>
              </a:ext>
            </a:extLst>
          </p:cNvPr>
          <p:cNvCxnSpPr>
            <a:cxnSpLocks/>
          </p:cNvCxnSpPr>
          <p:nvPr/>
        </p:nvCxnSpPr>
        <p:spPr>
          <a:xfrm flipV="1">
            <a:off x="75692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D950C68-242F-4D0F-B45B-A409E70547E8}"/>
              </a:ext>
            </a:extLst>
          </p:cNvPr>
          <p:cNvCxnSpPr>
            <a:cxnSpLocks/>
          </p:cNvCxnSpPr>
          <p:nvPr/>
        </p:nvCxnSpPr>
        <p:spPr>
          <a:xfrm flipV="1">
            <a:off x="86614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D9AFA8-B25C-4593-B154-D4240BF95044}"/>
              </a:ext>
            </a:extLst>
          </p:cNvPr>
          <p:cNvCxnSpPr>
            <a:cxnSpLocks/>
          </p:cNvCxnSpPr>
          <p:nvPr/>
        </p:nvCxnSpPr>
        <p:spPr>
          <a:xfrm flipV="1">
            <a:off x="95567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04FA588-77C0-4465-866E-718C2E69DBD3}"/>
              </a:ext>
            </a:extLst>
          </p:cNvPr>
          <p:cNvCxnSpPr>
            <a:cxnSpLocks/>
          </p:cNvCxnSpPr>
          <p:nvPr/>
        </p:nvCxnSpPr>
        <p:spPr>
          <a:xfrm flipV="1">
            <a:off x="103695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A0B4DB6-0C3C-4713-B294-B26C4A935574}"/>
              </a:ext>
            </a:extLst>
          </p:cNvPr>
          <p:cNvCxnSpPr>
            <a:cxnSpLocks/>
          </p:cNvCxnSpPr>
          <p:nvPr/>
        </p:nvCxnSpPr>
        <p:spPr>
          <a:xfrm flipV="1">
            <a:off x="113411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B93DBC3-306F-4CF0-BCFB-2D2A852017FD}"/>
              </a:ext>
            </a:extLst>
          </p:cNvPr>
          <p:cNvSpPr txBox="1"/>
          <p:nvPr/>
        </p:nvSpPr>
        <p:spPr>
          <a:xfrm>
            <a:off x="70231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BC6702-5B35-42D2-9B71-57C15F82BE99}"/>
              </a:ext>
            </a:extLst>
          </p:cNvPr>
          <p:cNvSpPr txBox="1"/>
          <p:nvPr/>
        </p:nvSpPr>
        <p:spPr>
          <a:xfrm>
            <a:off x="107950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C07E32-D7B7-4A8B-BCCE-917812960691}"/>
              </a:ext>
            </a:extLst>
          </p:cNvPr>
          <p:cNvSpPr txBox="1"/>
          <p:nvPr/>
        </p:nvSpPr>
        <p:spPr>
          <a:xfrm>
            <a:off x="81153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90ADFD1-3754-4192-A906-F30182AC786F}"/>
              </a:ext>
            </a:extLst>
          </p:cNvPr>
          <p:cNvSpPr txBox="1"/>
          <p:nvPr/>
        </p:nvSpPr>
        <p:spPr>
          <a:xfrm>
            <a:off x="9744869" y="2158028"/>
            <a:ext cx="59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0DB699-2E06-4310-9705-DEAA3AEFF23F}"/>
              </a:ext>
            </a:extLst>
          </p:cNvPr>
          <p:cNvSpPr txBox="1"/>
          <p:nvPr/>
        </p:nvSpPr>
        <p:spPr>
          <a:xfrm>
            <a:off x="6870700" y="3366128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serial of discrete events in chronological sequence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58995DC-4195-4A79-9246-30B0D813C8A1}"/>
              </a:ext>
            </a:extLst>
          </p:cNvPr>
          <p:cNvSpPr txBox="1"/>
          <p:nvPr/>
        </p:nvSpPr>
        <p:spPr>
          <a:xfrm>
            <a:off x="10795000" y="157063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7E3AE1-7CD2-4479-B448-DF0D45CD94BB}"/>
              </a:ext>
            </a:extLst>
          </p:cNvPr>
          <p:cNvSpPr txBox="1"/>
          <p:nvPr/>
        </p:nvSpPr>
        <p:spPr>
          <a:xfrm>
            <a:off x="283801" y="3991479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Widely-used DES simulator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3D5D3AB2-31CD-4376-9753-5839DCDFB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70379"/>
              </p:ext>
            </p:extLst>
          </p:nvPr>
        </p:nvGraphicFramePr>
        <p:xfrm>
          <a:off x="546101" y="4658718"/>
          <a:ext cx="10794999" cy="151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10">
                  <a:extLst>
                    <a:ext uri="{9D8B030D-6E8A-4147-A177-3AD203B41FA5}">
                      <a16:colId xmlns:a16="http://schemas.microsoft.com/office/drawing/2014/main" val="844221717"/>
                    </a:ext>
                  </a:extLst>
                </a:gridCol>
                <a:gridCol w="4109939">
                  <a:extLst>
                    <a:ext uri="{9D8B030D-6E8A-4147-A177-3AD203B41FA5}">
                      <a16:colId xmlns:a16="http://schemas.microsoft.com/office/drawing/2014/main" val="3847015090"/>
                    </a:ext>
                  </a:extLst>
                </a:gridCol>
                <a:gridCol w="4692650">
                  <a:extLst>
                    <a:ext uri="{9D8B030D-6E8A-4147-A177-3AD203B41FA5}">
                      <a16:colId xmlns:a16="http://schemas.microsoft.com/office/drawing/2014/main" val="3281207316"/>
                    </a:ext>
                  </a:extLst>
                </a:gridCol>
              </a:tblGrid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NS3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Execution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Object-Oriented Design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Logic-Progress-based Parallelism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easy-extension, fidelity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multi-core and cache efficiency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memory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44910"/>
                  </a:ext>
                </a:extLst>
              </a:tr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OMNeT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0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8669F-E38F-4B23-AFB5-8F86C7F0B190}"/>
              </a:ext>
            </a:extLst>
          </p:cNvPr>
          <p:cNvSpPr txBox="1"/>
          <p:nvPr/>
        </p:nvSpPr>
        <p:spPr>
          <a:xfrm>
            <a:off x="283801" y="844034"/>
            <a:ext cx="581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Poor multi-core and cache efficiency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4430B5-496E-40AC-AD83-D7580C350D7D}"/>
              </a:ext>
            </a:extLst>
          </p:cNvPr>
          <p:cNvGrpSpPr/>
          <p:nvPr/>
        </p:nvGrpSpPr>
        <p:grpSpPr>
          <a:xfrm>
            <a:off x="1557851" y="4621402"/>
            <a:ext cx="1931278" cy="1873664"/>
            <a:chOff x="5535444" y="1768732"/>
            <a:chExt cx="2256006" cy="2159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2527363-E565-4EF8-B5BB-CBC6B623EB53}"/>
                </a:ext>
              </a:extLst>
            </p:cNvPr>
            <p:cNvSpPr/>
            <p:nvPr/>
          </p:nvSpPr>
          <p:spPr>
            <a:xfrm>
              <a:off x="5535444" y="1768732"/>
              <a:ext cx="2256006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650B19-FD7B-4075-96DB-C56D407F2B58}"/>
                </a:ext>
              </a:extLst>
            </p:cNvPr>
            <p:cNvSpPr/>
            <p:nvPr/>
          </p:nvSpPr>
          <p:spPr>
            <a:xfrm>
              <a:off x="564195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FFF7E3-6DD2-4E31-8EF4-6A6AA96CE399}"/>
                </a:ext>
              </a:extLst>
            </p:cNvPr>
            <p:cNvSpPr/>
            <p:nvPr/>
          </p:nvSpPr>
          <p:spPr>
            <a:xfrm>
              <a:off x="564195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D8F0E5-3CC5-4525-9931-B157DE5EF62B}"/>
                </a:ext>
              </a:extLst>
            </p:cNvPr>
            <p:cNvSpPr/>
            <p:nvPr/>
          </p:nvSpPr>
          <p:spPr>
            <a:xfrm>
              <a:off x="6400734" y="1898088"/>
              <a:ext cx="540000" cy="5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389BE4-B4CB-4B78-AA62-255E18D58EA9}"/>
                </a:ext>
              </a:extLst>
            </p:cNvPr>
            <p:cNvSpPr/>
            <p:nvPr/>
          </p:nvSpPr>
          <p:spPr>
            <a:xfrm>
              <a:off x="715950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2CDBF7-47B1-4811-851A-6EBF6994864B}"/>
                </a:ext>
              </a:extLst>
            </p:cNvPr>
            <p:cNvSpPr/>
            <p:nvPr/>
          </p:nvSpPr>
          <p:spPr>
            <a:xfrm>
              <a:off x="564195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514454-E608-4696-8D07-6452786AC005}"/>
                </a:ext>
              </a:extLst>
            </p:cNvPr>
            <p:cNvSpPr/>
            <p:nvPr/>
          </p:nvSpPr>
          <p:spPr>
            <a:xfrm>
              <a:off x="715950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9AC10E-FBDC-4927-9FB2-07083C75A71F}"/>
                </a:ext>
              </a:extLst>
            </p:cNvPr>
            <p:cNvSpPr/>
            <p:nvPr/>
          </p:nvSpPr>
          <p:spPr>
            <a:xfrm>
              <a:off x="6400734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AFAFC85-3C07-4BB2-8BC9-9F5E570ABF2C}"/>
                </a:ext>
              </a:extLst>
            </p:cNvPr>
            <p:cNvSpPr/>
            <p:nvPr/>
          </p:nvSpPr>
          <p:spPr>
            <a:xfrm>
              <a:off x="715950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C9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D1C5A0-B0A6-43FA-ACBB-519F0BBD4FCF}"/>
                </a:ext>
              </a:extLst>
            </p:cNvPr>
            <p:cNvSpPr/>
            <p:nvPr/>
          </p:nvSpPr>
          <p:spPr>
            <a:xfrm>
              <a:off x="6400734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C8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4ECBA6-E20A-453A-9C6E-E069B6514308}"/>
              </a:ext>
            </a:extLst>
          </p:cNvPr>
          <p:cNvGrpSpPr/>
          <p:nvPr/>
        </p:nvGrpSpPr>
        <p:grpSpPr>
          <a:xfrm>
            <a:off x="711200" y="1943514"/>
            <a:ext cx="3981450" cy="469900"/>
            <a:chOff x="641350" y="1768732"/>
            <a:chExt cx="3981450" cy="4699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CE5F962-E691-4362-A8C2-6E41249F70CC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17687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E9978E3-EF5D-43DF-88F2-80937A132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22386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8550FBA-A40A-41B1-A0D3-E72745CDB430}"/>
                </a:ext>
              </a:extLst>
            </p:cNvPr>
            <p:cNvSpPr/>
            <p:nvPr/>
          </p:nvSpPr>
          <p:spPr>
            <a:xfrm>
              <a:off x="6985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4AEF4BB-628F-479D-813B-B57D2D65C881}"/>
                </a:ext>
              </a:extLst>
            </p:cNvPr>
            <p:cNvSpPr/>
            <p:nvPr/>
          </p:nvSpPr>
          <p:spPr>
            <a:xfrm>
              <a:off x="135382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15F7283-2216-4656-8E2F-1F83C5958D38}"/>
                </a:ext>
              </a:extLst>
            </p:cNvPr>
            <p:cNvSpPr/>
            <p:nvPr/>
          </p:nvSpPr>
          <p:spPr>
            <a:xfrm>
              <a:off x="200914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C333ADD-359F-4E87-9951-BB0CE4B8970E}"/>
                </a:ext>
              </a:extLst>
            </p:cNvPr>
            <p:cNvSpPr/>
            <p:nvPr/>
          </p:nvSpPr>
          <p:spPr>
            <a:xfrm>
              <a:off x="266446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BCEFC1A-FE9B-4839-B3E8-AF317B39FAA7}"/>
                </a:ext>
              </a:extLst>
            </p:cNvPr>
            <p:cNvSpPr/>
            <p:nvPr/>
          </p:nvSpPr>
          <p:spPr>
            <a:xfrm>
              <a:off x="331978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1DBEA26-93E9-4872-AF7E-B49B949A3727}"/>
                </a:ext>
              </a:extLst>
            </p:cNvPr>
            <p:cNvSpPr/>
            <p:nvPr/>
          </p:nvSpPr>
          <p:spPr>
            <a:xfrm>
              <a:off x="39751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FC9222E0-B4DB-4EEF-B17E-6942629FDB06}"/>
              </a:ext>
            </a:extLst>
          </p:cNvPr>
          <p:cNvSpPr txBox="1"/>
          <p:nvPr/>
        </p:nvSpPr>
        <p:spPr>
          <a:xfrm>
            <a:off x="632460" y="1526963"/>
            <a:ext cx="144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E959628-870C-41D4-B14B-9982D502E66B}"/>
              </a:ext>
            </a:extLst>
          </p:cNvPr>
          <p:cNvSpPr/>
          <p:nvPr/>
        </p:nvSpPr>
        <p:spPr>
          <a:xfrm>
            <a:off x="711200" y="2830922"/>
            <a:ext cx="4083050" cy="1320794"/>
          </a:xfrm>
          <a:prstGeom prst="roundRect">
            <a:avLst>
              <a:gd name="adj" fmla="val 65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E03A73E-3A4C-4562-9F1B-05A05B085F7F}"/>
              </a:ext>
            </a:extLst>
          </p:cNvPr>
          <p:cNvSpPr/>
          <p:nvPr/>
        </p:nvSpPr>
        <p:spPr>
          <a:xfrm>
            <a:off x="2184400" y="4608744"/>
            <a:ext cx="685042" cy="7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ACA29C-5A7E-4AB1-B72D-BCF329BC2DED}"/>
              </a:ext>
            </a:extLst>
          </p:cNvPr>
          <p:cNvSpPr txBox="1"/>
          <p:nvPr/>
        </p:nvSpPr>
        <p:spPr>
          <a:xfrm>
            <a:off x="1134526" y="2795214"/>
            <a:ext cx="323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Simulator Implementation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1805D901-11AA-4C74-8658-6BB2CBB97774}"/>
              </a:ext>
            </a:extLst>
          </p:cNvPr>
          <p:cNvSpPr/>
          <p:nvPr/>
        </p:nvSpPr>
        <p:spPr>
          <a:xfrm>
            <a:off x="2457172" y="2475515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A67414-DD74-4D2C-8261-45F46905BF40}"/>
              </a:ext>
            </a:extLst>
          </p:cNvPr>
          <p:cNvSpPr txBox="1"/>
          <p:nvPr/>
        </p:nvSpPr>
        <p:spPr>
          <a:xfrm>
            <a:off x="2660447" y="239691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A0B346F6-3CC3-49E4-BCAB-43E501DDDEC5}"/>
              </a:ext>
            </a:extLst>
          </p:cNvPr>
          <p:cNvSpPr/>
          <p:nvPr/>
        </p:nvSpPr>
        <p:spPr>
          <a:xfrm>
            <a:off x="2450822" y="4239907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E992BF-E402-4B21-8447-57432DB8AF0C}"/>
              </a:ext>
            </a:extLst>
          </p:cNvPr>
          <p:cNvSpPr txBox="1"/>
          <p:nvPr/>
        </p:nvSpPr>
        <p:spPr>
          <a:xfrm>
            <a:off x="2665527" y="414163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6BEC96-E68C-4F24-A4B4-70EE91CBB155}"/>
              </a:ext>
            </a:extLst>
          </p:cNvPr>
          <p:cNvSpPr txBox="1"/>
          <p:nvPr/>
        </p:nvSpPr>
        <p:spPr>
          <a:xfrm>
            <a:off x="905290" y="3205026"/>
            <a:ext cx="323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Progress</a:t>
            </a:r>
          </a:p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41BB97-835F-4282-84C2-F68EE30C2BA6}"/>
              </a:ext>
            </a:extLst>
          </p:cNvPr>
          <p:cNvSpPr txBox="1"/>
          <p:nvPr/>
        </p:nvSpPr>
        <p:spPr>
          <a:xfrm>
            <a:off x="3580312" y="5460559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but unused Cores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CBA440-ADCD-4C97-838B-9B37684104AC}"/>
              </a:ext>
            </a:extLst>
          </p:cNvPr>
          <p:cNvCxnSpPr>
            <a:cxnSpLocks/>
          </p:cNvCxnSpPr>
          <p:nvPr/>
        </p:nvCxnSpPr>
        <p:spPr>
          <a:xfrm flipH="1">
            <a:off x="3276600" y="5829891"/>
            <a:ext cx="488950" cy="184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18FA1670-682D-497D-9BF8-C4E77179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73" y="1683116"/>
            <a:ext cx="1936827" cy="2468600"/>
          </a:xfrm>
          <a:prstGeom prst="rect">
            <a:avLst/>
          </a:prstGeom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3D9BFD8-AE2F-473C-88C4-F957327BF615}"/>
              </a:ext>
            </a:extLst>
          </p:cNvPr>
          <p:cNvSpPr/>
          <p:nvPr/>
        </p:nvSpPr>
        <p:spPr>
          <a:xfrm>
            <a:off x="9247389" y="1810816"/>
            <a:ext cx="2269567" cy="1243533"/>
          </a:xfrm>
          <a:prstGeom prst="roundRect">
            <a:avLst>
              <a:gd name="adj" fmla="val 75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6EA020-C6CF-4681-BC1F-7EFC9620709C}"/>
              </a:ext>
            </a:extLst>
          </p:cNvPr>
          <p:cNvSpPr/>
          <p:nvPr/>
        </p:nvSpPr>
        <p:spPr>
          <a:xfrm>
            <a:off x="9394116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76C34C-BB2C-490D-91A3-22B02CEF7332}"/>
              </a:ext>
            </a:extLst>
          </p:cNvPr>
          <p:cNvSpPr/>
          <p:nvPr/>
        </p:nvSpPr>
        <p:spPr>
          <a:xfrm>
            <a:off x="9965655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EE4C8C-0FE2-422E-BA46-74A37DF5B7A5}"/>
              </a:ext>
            </a:extLst>
          </p:cNvPr>
          <p:cNvSpPr/>
          <p:nvPr/>
        </p:nvSpPr>
        <p:spPr>
          <a:xfrm>
            <a:off x="10537193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0B1D13-6955-49F1-AEFB-97948F91ACAC}"/>
              </a:ext>
            </a:extLst>
          </p:cNvPr>
          <p:cNvSpPr txBox="1"/>
          <p:nvPr/>
        </p:nvSpPr>
        <p:spPr>
          <a:xfrm>
            <a:off x="11048923" y="1810816"/>
            <a:ext cx="36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11596E-27A6-4793-8321-8E4D387720EA}"/>
              </a:ext>
            </a:extLst>
          </p:cNvPr>
          <p:cNvSpPr txBox="1"/>
          <p:nvPr/>
        </p:nvSpPr>
        <p:spPr>
          <a:xfrm>
            <a:off x="2209164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6AB7FDC-CA25-47FE-8AA9-2FAE9DA8A500}"/>
              </a:ext>
            </a:extLst>
          </p:cNvPr>
          <p:cNvCxnSpPr>
            <a:cxnSpLocks/>
          </p:cNvCxnSpPr>
          <p:nvPr/>
        </p:nvCxnSpPr>
        <p:spPr>
          <a:xfrm>
            <a:off x="9394116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C156D8-2F91-4089-B564-E7DD57E99233}"/>
              </a:ext>
            </a:extLst>
          </p:cNvPr>
          <p:cNvCxnSpPr>
            <a:cxnSpLocks/>
          </p:cNvCxnSpPr>
          <p:nvPr/>
        </p:nvCxnSpPr>
        <p:spPr>
          <a:xfrm>
            <a:off x="9972005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1FA481F-E065-44AD-A7C7-01A4793FAA8B}"/>
              </a:ext>
            </a:extLst>
          </p:cNvPr>
          <p:cNvCxnSpPr>
            <a:cxnSpLocks/>
          </p:cNvCxnSpPr>
          <p:nvPr/>
        </p:nvCxnSpPr>
        <p:spPr>
          <a:xfrm>
            <a:off x="10537193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AF048F2-ECB7-4361-915F-7521AE26D357}"/>
              </a:ext>
            </a:extLst>
          </p:cNvPr>
          <p:cNvCxnSpPr>
            <a:cxnSpLocks/>
          </p:cNvCxnSpPr>
          <p:nvPr/>
        </p:nvCxnSpPr>
        <p:spPr>
          <a:xfrm>
            <a:off x="9400466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1BE1238-F723-43AE-A4E4-BBC4DD09892F}"/>
              </a:ext>
            </a:extLst>
          </p:cNvPr>
          <p:cNvCxnSpPr>
            <a:cxnSpLocks/>
          </p:cNvCxnSpPr>
          <p:nvPr/>
        </p:nvCxnSpPr>
        <p:spPr>
          <a:xfrm>
            <a:off x="9978355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09262C8-3880-47B3-B159-07EDA478CECE}"/>
              </a:ext>
            </a:extLst>
          </p:cNvPr>
          <p:cNvCxnSpPr>
            <a:cxnSpLocks/>
          </p:cNvCxnSpPr>
          <p:nvPr/>
        </p:nvCxnSpPr>
        <p:spPr>
          <a:xfrm>
            <a:off x="10543543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9B86782-74CF-4DA9-8270-9AD97185C2D7}"/>
              </a:ext>
            </a:extLst>
          </p:cNvPr>
          <p:cNvCxnSpPr>
            <a:cxnSpLocks/>
          </p:cNvCxnSpPr>
          <p:nvPr/>
        </p:nvCxnSpPr>
        <p:spPr>
          <a:xfrm>
            <a:off x="9400466" y="2913472"/>
            <a:ext cx="15990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B16B49E-28AF-458F-A22D-1F121FF5C1B6}"/>
              </a:ext>
            </a:extLst>
          </p:cNvPr>
          <p:cNvSpPr txBox="1"/>
          <p:nvPr/>
        </p:nvSpPr>
        <p:spPr>
          <a:xfrm>
            <a:off x="11061322" y="2339284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C5EDAA9-E985-4489-8683-75892899AE49}"/>
              </a:ext>
            </a:extLst>
          </p:cNvPr>
          <p:cNvSpPr txBox="1"/>
          <p:nvPr/>
        </p:nvSpPr>
        <p:spPr>
          <a:xfrm>
            <a:off x="11061322" y="2526266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755ED30-B147-4E31-887B-BFA582DA40BD}"/>
              </a:ext>
            </a:extLst>
          </p:cNvPr>
          <p:cNvSpPr txBox="1"/>
          <p:nvPr/>
        </p:nvSpPr>
        <p:spPr>
          <a:xfrm>
            <a:off x="11061322" y="2712210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C6667E9-14AF-4BD5-88B0-D5E81328E5E3}"/>
              </a:ext>
            </a:extLst>
          </p:cNvPr>
          <p:cNvSpPr txBox="1"/>
          <p:nvPr/>
        </p:nvSpPr>
        <p:spPr>
          <a:xfrm>
            <a:off x="10081220" y="145809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7B36BB4-FD8A-4B32-8502-B0AF88F3A665}"/>
              </a:ext>
            </a:extLst>
          </p:cNvPr>
          <p:cNvSpPr/>
          <p:nvPr/>
        </p:nvSpPr>
        <p:spPr>
          <a:xfrm>
            <a:off x="7937500" y="2720386"/>
            <a:ext cx="755650" cy="19308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D7B2F4-B35A-477C-AE59-DF47A2FBD370}"/>
              </a:ext>
            </a:extLst>
          </p:cNvPr>
          <p:cNvCxnSpPr>
            <a:stCxn id="71" idx="3"/>
          </p:cNvCxnSpPr>
          <p:nvPr/>
        </p:nvCxnSpPr>
        <p:spPr>
          <a:xfrm>
            <a:off x="8693150" y="2816929"/>
            <a:ext cx="647700" cy="47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8F27D94E-79C5-4B0F-B634-7EE4788D6691}"/>
              </a:ext>
            </a:extLst>
          </p:cNvPr>
          <p:cNvSpPr txBox="1"/>
          <p:nvPr/>
        </p:nvSpPr>
        <p:spPr>
          <a:xfrm>
            <a:off x="9017000" y="3043401"/>
            <a:ext cx="26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memory blocks in batch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33CE0CF-5BEA-4F0C-AB6E-12A0B70A589C}"/>
              </a:ext>
            </a:extLst>
          </p:cNvPr>
          <p:cNvSpPr/>
          <p:nvPr/>
        </p:nvSpPr>
        <p:spPr>
          <a:xfrm>
            <a:off x="6870700" y="4326302"/>
            <a:ext cx="4729183" cy="1553204"/>
          </a:xfrm>
          <a:prstGeom prst="roundRect">
            <a:avLst>
              <a:gd name="adj" fmla="val 537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5C4B531-4A3C-49A0-A20A-1B2A36BB07AE}"/>
              </a:ext>
            </a:extLst>
          </p:cNvPr>
          <p:cNvSpPr txBox="1"/>
          <p:nvPr/>
        </p:nvSpPr>
        <p:spPr>
          <a:xfrm>
            <a:off x="6965497" y="4476511"/>
            <a:ext cx="4556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Objects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pieces of information in object is useful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8731CAFC-C3F5-4DB1-B9B9-926308A825A1}"/>
              </a:ext>
            </a:extLst>
          </p:cNvPr>
          <p:cNvSpPr/>
          <p:nvPr/>
        </p:nvSpPr>
        <p:spPr>
          <a:xfrm>
            <a:off x="9034301" y="5041900"/>
            <a:ext cx="472366" cy="29992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CDDF468-4C6F-4F63-BC01-2B135E1B1693}"/>
              </a:ext>
            </a:extLst>
          </p:cNvPr>
          <p:cNvSpPr txBox="1"/>
          <p:nvPr/>
        </p:nvSpPr>
        <p:spPr>
          <a:xfrm>
            <a:off x="7182653" y="5317351"/>
            <a:ext cx="41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increase cache miss ratio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9B21EA-1EB3-43FE-B43F-56E1072827DE}"/>
              </a:ext>
            </a:extLst>
          </p:cNvPr>
          <p:cNvSpPr txBox="1"/>
          <p:nvPr/>
        </p:nvSpPr>
        <p:spPr>
          <a:xfrm>
            <a:off x="283801" y="844034"/>
            <a:ext cx="966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Poor memory efficiency and ineffective parallelism mechanism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5250208-3D17-4639-9706-B1E350083503}"/>
              </a:ext>
            </a:extLst>
          </p:cNvPr>
          <p:cNvSpPr/>
          <p:nvPr/>
        </p:nvSpPr>
        <p:spPr>
          <a:xfrm>
            <a:off x="601794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133080-CD53-475B-A3D8-A49E49DEAA4A}"/>
              </a:ext>
            </a:extLst>
          </p:cNvPr>
          <p:cNvSpPr/>
          <p:nvPr/>
        </p:nvSpPr>
        <p:spPr>
          <a:xfrm>
            <a:off x="80562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A7E386-2B57-4B38-AA5D-836206F749B7}"/>
              </a:ext>
            </a:extLst>
          </p:cNvPr>
          <p:cNvSpPr/>
          <p:nvPr/>
        </p:nvSpPr>
        <p:spPr>
          <a:xfrm>
            <a:off x="101263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3FC9F8-35CA-458F-A6E2-092F19E69CB2}"/>
              </a:ext>
            </a:extLst>
          </p:cNvPr>
          <p:cNvSpPr txBox="1"/>
          <p:nvPr/>
        </p:nvSpPr>
        <p:spPr>
          <a:xfrm>
            <a:off x="652527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D2AA3-9390-4AFA-897A-FC2939DB7D86}"/>
              </a:ext>
            </a:extLst>
          </p:cNvPr>
          <p:cNvSpPr txBox="1"/>
          <p:nvPr/>
        </p:nvSpPr>
        <p:spPr>
          <a:xfrm>
            <a:off x="85636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0D101-8C52-449B-857F-E2074D368BF6}"/>
              </a:ext>
            </a:extLst>
          </p:cNvPr>
          <p:cNvSpPr txBox="1"/>
          <p:nvPr/>
        </p:nvSpPr>
        <p:spPr>
          <a:xfrm>
            <a:off x="106337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FA367B-3172-4FA8-A8BA-0741E5ECF5B7}"/>
              </a:ext>
            </a:extLst>
          </p:cNvPr>
          <p:cNvSpPr/>
          <p:nvPr/>
        </p:nvSpPr>
        <p:spPr>
          <a:xfrm>
            <a:off x="847709" y="1619294"/>
            <a:ext cx="3168650" cy="2024361"/>
          </a:xfrm>
          <a:prstGeom prst="roundRect">
            <a:avLst>
              <a:gd name="adj" fmla="val 5051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6FF51-D75D-44BF-BB81-584AEB20A2E7}"/>
              </a:ext>
            </a:extLst>
          </p:cNvPr>
          <p:cNvSpPr txBox="1"/>
          <p:nvPr/>
        </p:nvSpPr>
        <p:spPr>
          <a:xfrm>
            <a:off x="985728" y="1602876"/>
            <a:ext cx="295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Configurations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E07AB8-8009-48FB-9216-D5020B3D4C0C}"/>
              </a:ext>
            </a:extLst>
          </p:cNvPr>
          <p:cNvSpPr txBox="1"/>
          <p:nvPr/>
        </p:nvSpPr>
        <p:spPr>
          <a:xfrm>
            <a:off x="1100750" y="2110313"/>
            <a:ext cx="2571750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attributes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B44D322-4CAC-4D18-ACDD-63F9FE75A2C3}"/>
              </a:ext>
            </a:extLst>
          </p:cNvPr>
          <p:cNvSpPr/>
          <p:nvPr/>
        </p:nvSpPr>
        <p:spPr>
          <a:xfrm>
            <a:off x="609824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C7EBF0-2CB5-48EF-935B-164439FAEFE3}"/>
              </a:ext>
            </a:extLst>
          </p:cNvPr>
          <p:cNvSpPr/>
          <p:nvPr/>
        </p:nvSpPr>
        <p:spPr>
          <a:xfrm>
            <a:off x="102066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7B9FCB4-A237-4CD2-AA71-DD56AB20922F}"/>
              </a:ext>
            </a:extLst>
          </p:cNvPr>
          <p:cNvSpPr/>
          <p:nvPr/>
        </p:nvSpPr>
        <p:spPr>
          <a:xfrm>
            <a:off x="81365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E62C600-3947-4F68-9661-257DD1A4DC19}"/>
              </a:ext>
            </a:extLst>
          </p:cNvPr>
          <p:cNvSpPr/>
          <p:nvPr/>
        </p:nvSpPr>
        <p:spPr>
          <a:xfrm>
            <a:off x="4114800" y="2530228"/>
            <a:ext cx="1758950" cy="3282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C410A1-64A5-4405-8F0B-3D7A6C6DE92A}"/>
              </a:ext>
            </a:extLst>
          </p:cNvPr>
          <p:cNvSpPr txBox="1"/>
          <p:nvPr/>
        </p:nvSpPr>
        <p:spPr>
          <a:xfrm>
            <a:off x="4137678" y="2202012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by All LPs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27EBC62-E7D9-447A-B719-437F5E959F1A}"/>
              </a:ext>
            </a:extLst>
          </p:cNvPr>
          <p:cNvSpPr/>
          <p:nvPr/>
        </p:nvSpPr>
        <p:spPr>
          <a:xfrm>
            <a:off x="6096000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6BE4FA-C446-4226-85D5-B851B32AFF9C}"/>
              </a:ext>
            </a:extLst>
          </p:cNvPr>
          <p:cNvSpPr/>
          <p:nvPr/>
        </p:nvSpPr>
        <p:spPr>
          <a:xfrm>
            <a:off x="102066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A859AFF-CCD5-4A1C-B6AF-970FA809EF16}"/>
              </a:ext>
            </a:extLst>
          </p:cNvPr>
          <p:cNvSpPr/>
          <p:nvPr/>
        </p:nvSpPr>
        <p:spPr>
          <a:xfrm>
            <a:off x="81365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383DFD-668A-4E7E-BCC8-743D1D07A218}"/>
              </a:ext>
            </a:extLst>
          </p:cNvPr>
          <p:cNvSpPr/>
          <p:nvPr/>
        </p:nvSpPr>
        <p:spPr>
          <a:xfrm>
            <a:off x="6017947" y="4330700"/>
            <a:ext cx="5697803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 Interface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EE318A3-F0AA-4CA0-8656-9FC1EAC21EF4}"/>
              </a:ext>
            </a:extLst>
          </p:cNvPr>
          <p:cNvSpPr/>
          <p:nvPr/>
        </p:nvSpPr>
        <p:spPr>
          <a:xfrm>
            <a:off x="8553450" y="3702050"/>
            <a:ext cx="260350" cy="5847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C921A-D69F-4C8D-8351-1F9A0F821156}"/>
              </a:ext>
            </a:extLst>
          </p:cNvPr>
          <p:cNvSpPr txBox="1"/>
          <p:nvPr/>
        </p:nvSpPr>
        <p:spPr>
          <a:xfrm>
            <a:off x="8850972" y="3643655"/>
            <a:ext cx="28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Synchronization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Synchronization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852C25-E600-4B79-A58E-21B45787725C}"/>
              </a:ext>
            </a:extLst>
          </p:cNvPr>
          <p:cNvSpPr txBox="1"/>
          <p:nvPr/>
        </p:nvSpPr>
        <p:spPr>
          <a:xfrm>
            <a:off x="683946" y="5534790"/>
            <a:ext cx="9522752" cy="79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duplicates are unfriendly to memory-constrained devices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Cross-progress synchronization causes expensive computing overhead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544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Related work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6D1264-4330-46BC-96DA-085B37D47DC3}"/>
              </a:ext>
            </a:extLst>
          </p:cNvPr>
          <p:cNvSpPr txBox="1"/>
          <p:nvPr/>
        </p:nvSpPr>
        <p:spPr>
          <a:xfrm>
            <a:off x="283801" y="1281331"/>
            <a:ext cx="271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Data-Orient Design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EAD74-C5AA-4B74-AD61-93A44A13A10A}"/>
              </a:ext>
            </a:extLst>
          </p:cNvPr>
          <p:cNvSpPr txBox="1"/>
          <p:nvPr/>
        </p:nvSpPr>
        <p:spPr>
          <a:xfrm>
            <a:off x="283801" y="832366"/>
            <a:ext cx="385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DONS[SIGCOMM’23]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3E812-6D36-4ED7-8150-19ADE268CD98}"/>
              </a:ext>
            </a:extLst>
          </p:cNvPr>
          <p:cNvSpPr txBox="1"/>
          <p:nvPr/>
        </p:nvSpPr>
        <p:spPr>
          <a:xfrm>
            <a:off x="6068651" y="1281331"/>
            <a:ext cx="45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Thread-pool-based Simulation Engine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11E8D0-4BFD-4585-9F4B-9777A8FAB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27" y="2042299"/>
            <a:ext cx="2911701" cy="36600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21A505-1C31-4F97-B780-3B6ACC35F40A}"/>
              </a:ext>
            </a:extLst>
          </p:cNvPr>
          <p:cNvSpPr txBox="1"/>
          <p:nvPr/>
        </p:nvSpPr>
        <p:spPr>
          <a:xfrm>
            <a:off x="560749" y="5840968"/>
            <a:ext cx="42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data of the same type together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C7BA21-9620-4A7C-9732-4BFFE93B5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965" y="1845100"/>
            <a:ext cx="5063486" cy="26134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98845B-4715-455A-9D70-B9756BB28706}"/>
              </a:ext>
            </a:extLst>
          </p:cNvPr>
          <p:cNvSpPr txBox="1"/>
          <p:nvPr/>
        </p:nvSpPr>
        <p:spPr>
          <a:xfrm>
            <a:off x="5775965" y="5240635"/>
            <a:ext cx="571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coupled operations into discrete events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events into independent sets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thread pool for each set</a:t>
            </a:r>
          </a:p>
        </p:txBody>
      </p:sp>
    </p:spTree>
    <p:extLst>
      <p:ext uri="{BB962C8B-B14F-4D97-AF65-F5344CB8AC3E}">
        <p14:creationId xmlns:p14="http://schemas.microsoft.com/office/powerpoint/2010/main" val="24080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Analysis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5C1311-FE7B-4A51-B23F-742F7B8F6BC5}"/>
              </a:ext>
            </a:extLst>
          </p:cNvPr>
          <p:cNvSpPr txBox="1"/>
          <p:nvPr/>
        </p:nvSpPr>
        <p:spPr>
          <a:xfrm>
            <a:off x="283801" y="97103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E254BB-4F47-483F-A76D-F532797C326B}"/>
              </a:ext>
            </a:extLst>
          </p:cNvPr>
          <p:cNvSpPr txBox="1"/>
          <p:nvPr/>
        </p:nvSpPr>
        <p:spPr>
          <a:xfrm>
            <a:off x="5791240" y="97103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111850-5C68-4C26-9857-8EB96F90CA1B}"/>
              </a:ext>
            </a:extLst>
          </p:cNvPr>
          <p:cNvSpPr txBox="1"/>
          <p:nvPr/>
        </p:nvSpPr>
        <p:spPr>
          <a:xfrm>
            <a:off x="260334" y="1382558"/>
            <a:ext cx="5193698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memory sharing mechanism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Striking improve multi-core efficiency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Downgrade cache miss ratio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C76288-7D4A-4A2E-B512-7D218EC3C2CD}"/>
              </a:ext>
            </a:extLst>
          </p:cNvPr>
          <p:cNvSpPr txBox="1"/>
          <p:nvPr/>
        </p:nvSpPr>
        <p:spPr>
          <a:xfrm>
            <a:off x="5835746" y="1340367"/>
            <a:ext cx="5869383" cy="338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supports on channel, mobility and protocol 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real-time simulator implementation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transfer packets from physical machines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between threads may bring about fake sharing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GPU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31534A-B98B-4891-A179-40B7B66ABABF}"/>
              </a:ext>
            </a:extLst>
          </p:cNvPr>
          <p:cNvSpPr/>
          <p:nvPr/>
        </p:nvSpPr>
        <p:spPr>
          <a:xfrm>
            <a:off x="1041332" y="3525881"/>
            <a:ext cx="1633205" cy="64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BB73A4-E5E8-4C41-9A19-0AF96E3EB51E}"/>
              </a:ext>
            </a:extLst>
          </p:cNvPr>
          <p:cNvSpPr/>
          <p:nvPr/>
        </p:nvSpPr>
        <p:spPr>
          <a:xfrm>
            <a:off x="1041332" y="4252318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0E4BF1-3FCE-4B16-9621-D37C6762820A}"/>
              </a:ext>
            </a:extLst>
          </p:cNvPr>
          <p:cNvSpPr/>
          <p:nvPr/>
        </p:nvSpPr>
        <p:spPr>
          <a:xfrm>
            <a:off x="1921929" y="4252318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CF754B-D3A7-4B34-BCF8-54617A4A3EDF}"/>
              </a:ext>
            </a:extLst>
          </p:cNvPr>
          <p:cNvSpPr/>
          <p:nvPr/>
        </p:nvSpPr>
        <p:spPr>
          <a:xfrm>
            <a:off x="1041332" y="4682223"/>
            <a:ext cx="1633204" cy="312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1A2DD0-4629-431D-9E92-FFA7D831B15B}"/>
              </a:ext>
            </a:extLst>
          </p:cNvPr>
          <p:cNvSpPr/>
          <p:nvPr/>
        </p:nvSpPr>
        <p:spPr>
          <a:xfrm>
            <a:off x="1041332" y="5112128"/>
            <a:ext cx="3750104" cy="312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1FEE64-E8BD-4DAE-8626-7666EE3F0A41}"/>
              </a:ext>
            </a:extLst>
          </p:cNvPr>
          <p:cNvSpPr/>
          <p:nvPr/>
        </p:nvSpPr>
        <p:spPr>
          <a:xfrm>
            <a:off x="3158232" y="3520194"/>
            <a:ext cx="1633205" cy="64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32EB58-B8B4-432E-98FB-1A8EF7DB5B44}"/>
              </a:ext>
            </a:extLst>
          </p:cNvPr>
          <p:cNvSpPr/>
          <p:nvPr/>
        </p:nvSpPr>
        <p:spPr>
          <a:xfrm>
            <a:off x="3158232" y="4246631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F72BF6-E048-49CE-9D44-DABFEAF41371}"/>
              </a:ext>
            </a:extLst>
          </p:cNvPr>
          <p:cNvSpPr/>
          <p:nvPr/>
        </p:nvSpPr>
        <p:spPr>
          <a:xfrm>
            <a:off x="4038829" y="4246631"/>
            <a:ext cx="752608" cy="312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07DC03-FDC9-4A5A-96A7-B3F854FFDBC7}"/>
              </a:ext>
            </a:extLst>
          </p:cNvPr>
          <p:cNvSpPr/>
          <p:nvPr/>
        </p:nvSpPr>
        <p:spPr>
          <a:xfrm>
            <a:off x="3158232" y="4676536"/>
            <a:ext cx="1633204" cy="312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619F9-9EAE-4020-8973-D1CC6E1A0733}"/>
              </a:ext>
            </a:extLst>
          </p:cNvPr>
          <p:cNvSpPr txBox="1"/>
          <p:nvPr/>
        </p:nvSpPr>
        <p:spPr>
          <a:xfrm>
            <a:off x="523265" y="4184230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15CD1C-3331-4FBD-9ECF-6C22ED3A3C1E}"/>
              </a:ext>
            </a:extLst>
          </p:cNvPr>
          <p:cNvSpPr txBox="1"/>
          <p:nvPr/>
        </p:nvSpPr>
        <p:spPr>
          <a:xfrm>
            <a:off x="523265" y="4648182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F2FA16-7CF0-44AE-AFCF-B89E9C98D3B5}"/>
              </a:ext>
            </a:extLst>
          </p:cNvPr>
          <p:cNvSpPr txBox="1"/>
          <p:nvPr/>
        </p:nvSpPr>
        <p:spPr>
          <a:xfrm>
            <a:off x="523265" y="5096627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70CB58-F1AF-4FD8-9CEF-EBCE616B1DE6}"/>
              </a:ext>
            </a:extLst>
          </p:cNvPr>
          <p:cNvSpPr/>
          <p:nvPr/>
        </p:nvSpPr>
        <p:spPr>
          <a:xfrm>
            <a:off x="2682095" y="5162150"/>
            <a:ext cx="222914" cy="21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62D695E-2727-4436-BC25-BF110E919D66}"/>
              </a:ext>
            </a:extLst>
          </p:cNvPr>
          <p:cNvSpPr/>
          <p:nvPr/>
        </p:nvSpPr>
        <p:spPr>
          <a:xfrm>
            <a:off x="2905009" y="5162150"/>
            <a:ext cx="222914" cy="212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7A4025B-5860-4B1E-BB6D-A3C88300A50D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2070117" y="4438715"/>
            <a:ext cx="1308920" cy="137949"/>
          </a:xfrm>
          <a:prstGeom prst="curvedConnector3">
            <a:avLst>
              <a:gd name="adj1" fmla="val 99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BCBB9A88-A940-4527-BDC0-AD40B36488B3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rot="10800000" flipV="1">
            <a:off x="3016466" y="3842636"/>
            <a:ext cx="141766" cy="13195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F258188-77C7-4B20-AEAD-578840F222B2}"/>
              </a:ext>
            </a:extLst>
          </p:cNvPr>
          <p:cNvSpPr/>
          <p:nvPr/>
        </p:nvSpPr>
        <p:spPr>
          <a:xfrm>
            <a:off x="3851819" y="4731773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CCB702-7C55-4869-B4C1-1F9B5FA18093}"/>
              </a:ext>
            </a:extLst>
          </p:cNvPr>
          <p:cNvSpPr/>
          <p:nvPr/>
        </p:nvSpPr>
        <p:spPr>
          <a:xfrm>
            <a:off x="1749241" y="4732164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1A79364-F8AF-456C-8140-AEEACCBB9D8B}"/>
              </a:ext>
            </a:extLst>
          </p:cNvPr>
          <p:cNvSpPr/>
          <p:nvPr/>
        </p:nvSpPr>
        <p:spPr>
          <a:xfrm>
            <a:off x="4302655" y="4303358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A84C4F-95E5-4E9F-B8C0-5BC0B7AC76ED}"/>
              </a:ext>
            </a:extLst>
          </p:cNvPr>
          <p:cNvSpPr/>
          <p:nvPr/>
        </p:nvSpPr>
        <p:spPr>
          <a:xfrm>
            <a:off x="2186776" y="4301868"/>
            <a:ext cx="222914" cy="21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5BE2E32-A6E0-4264-AD00-4FECF14DAC85}"/>
              </a:ext>
            </a:extLst>
          </p:cNvPr>
          <p:cNvSpPr txBox="1"/>
          <p:nvPr/>
        </p:nvSpPr>
        <p:spPr>
          <a:xfrm>
            <a:off x="1417636" y="5701049"/>
            <a:ext cx="27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L2 cache refresh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90C6-70DE-4F95-8295-CD22C56093D2}"/>
              </a:ext>
            </a:extLst>
          </p:cNvPr>
          <p:cNvCxnSpPr/>
          <p:nvPr/>
        </p:nvCxnSpPr>
        <p:spPr>
          <a:xfrm flipH="1">
            <a:off x="5036024" y="3853229"/>
            <a:ext cx="1110018" cy="4486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641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Solution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E0588E6-7B00-40D1-85F8-B6183C7E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7431"/>
              </p:ext>
            </p:extLst>
          </p:nvPr>
        </p:nvGraphicFramePr>
        <p:xfrm>
          <a:off x="344713" y="959152"/>
          <a:ext cx="109274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458">
                  <a:extLst>
                    <a:ext uri="{9D8B030D-6E8A-4147-A177-3AD203B41FA5}">
                      <a16:colId xmlns:a16="http://schemas.microsoft.com/office/drawing/2014/main" val="2867769594"/>
                    </a:ext>
                  </a:extLst>
                </a:gridCol>
                <a:gridCol w="6525985">
                  <a:extLst>
                    <a:ext uri="{9D8B030D-6E8A-4147-A177-3AD203B41FA5}">
                      <a16:colId xmlns:a16="http://schemas.microsoft.com/office/drawing/2014/main" val="113786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Channel, mobility, and protocol model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independent set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0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simulator implementation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timelines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4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 with physical machine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TAP/TUN device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39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 sharing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Re-design data structure, disperse mutable variables and gather stable variables together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GPU-assisted architecture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9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3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522</Words>
  <Application>Microsoft Office PowerPoint</Application>
  <PresentationFormat>宽屏</PresentationFormat>
  <Paragraphs>160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Microsoft YaHei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李芹涌</dc:creator>
  <cp:lastModifiedBy>芹涌 李</cp:lastModifiedBy>
  <cp:revision>54</cp:revision>
  <dcterms:created xsi:type="dcterms:W3CDTF">2023-09-13T03:26:16Z</dcterms:created>
  <dcterms:modified xsi:type="dcterms:W3CDTF">2023-09-14T09:43:30Z</dcterms:modified>
</cp:coreProperties>
</file>