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964" r:id="rId3"/>
    <p:sldId id="959" r:id="rId4"/>
    <p:sldId id="960" r:id="rId5"/>
    <p:sldId id="961" r:id="rId6"/>
    <p:sldId id="962" r:id="rId7"/>
    <p:sldId id="965" r:id="rId8"/>
    <p:sldId id="9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1764" y="1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DF830-0B68-4DA1-B7F1-3F604F3412E2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438E9-A90B-412A-B0AC-FC1560691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606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十四五规划：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：数字经济重点产业，专栏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：数字化应用场景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529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十四五规划：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：数字经济重点产业，专栏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：数字化应用场景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004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十四五规划：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：数字经济重点产业，专栏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：数字化应用场景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84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十四五规划：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：数字经济重点产业，专栏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：数字化应用场景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268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十四五规划：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：数字经济重点产业，专栏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：数字化应用场景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893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十四五规划：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：数字经济重点产业，专栏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：数字化应用场景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33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十四五规划：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：数字经济重点产业，专栏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：数字化应用场景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8DA6E-87D5-4C73-92B7-A774733518A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422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6D648-C590-4889-9BED-2D75E1339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950A5E-944D-4978-AD38-8DEC71500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41E3D-9027-4627-B39E-AF3AC063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6BDFF0-F54F-4E3B-A4AC-3658DF2A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3A5E53-BBAA-4CC2-8698-663B8A30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7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8B1DD-DBF7-446C-A75E-A8AE59A4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D3F7E3-66F6-4CF0-8532-0FD3AE71D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FCABBA-1228-4AEF-8777-E030A7011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3C538E-05FA-4B01-A5B0-BF59E0DD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94421E-6C6E-4062-8A1A-AF797756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02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103911-C55B-4ED1-B4AF-1AA561E5E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4F3428-648D-4602-A0C7-40AECB015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03605-8F4B-4C50-B782-41A8EACE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967B6-6184-4FD3-8999-D70E9313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FC5B67-3B26-48E4-B8EB-F06254BB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367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37"/>
          <p:cNvSpPr>
            <a:spLocks noChangeShapeType="1"/>
          </p:cNvSpPr>
          <p:nvPr userDrawn="1"/>
        </p:nvSpPr>
        <p:spPr bwMode="auto">
          <a:xfrm flipV="1">
            <a:off x="191061" y="716518"/>
            <a:ext cx="12000000" cy="0"/>
          </a:xfrm>
          <a:prstGeom prst="line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4AA1-4C1D-4C99-92BC-CE5686F06754}" type="datetime1">
              <a:rPr lang="zh-CN" altLang="en-US" smtClean="0"/>
              <a:pPr/>
              <a:t>2023/9/13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11209872" y="6500397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5ABB104-602B-4C64-B779-A97C6EE90123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/44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620DBF49-2549-4BC9-BD7C-18059EEF52CE}"/>
              </a:ext>
            </a:extLst>
          </p:cNvPr>
          <p:cNvSpPr/>
          <p:nvPr userDrawn="1"/>
        </p:nvSpPr>
        <p:spPr>
          <a:xfrm>
            <a:off x="11006" y="665881"/>
            <a:ext cx="138897" cy="101274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" name="箭头: V 形 10">
            <a:extLst>
              <a:ext uri="{FF2B5EF4-FFF2-40B4-BE49-F238E27FC236}">
                <a16:creationId xmlns:a16="http://schemas.microsoft.com/office/drawing/2014/main" id="{C44EB88D-0258-45A2-8560-4B7FC3958588}"/>
              </a:ext>
            </a:extLst>
          </p:cNvPr>
          <p:cNvSpPr/>
          <p:nvPr userDrawn="1"/>
        </p:nvSpPr>
        <p:spPr>
          <a:xfrm>
            <a:off x="121614" y="665881"/>
            <a:ext cx="138897" cy="101274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87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91DAA-ED4A-4095-954B-505BF982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4F2629-DD98-456C-8087-10547127E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A06F2-ABE8-4849-A0CE-D182A1FD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973F4D-5FF2-4BCA-8386-5821EC655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E19E5C-4BCB-4B09-A1E1-DB3C40ED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8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825D4-4438-4936-AEBF-FAB12E325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1722D5-1C26-4EE3-BDA9-B4761400A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087A61-2154-4A3C-99E9-2451769F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70F6A-667F-4040-A7A3-42D5C0AC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FC4F1-CF0A-4DAE-B8BC-55A809A5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32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275D0-9FE7-4151-A0DA-A3FA0E1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7FF421-1617-434F-BA1A-D9B8A0F05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AE7814-B69B-4BEF-A4AB-DD72B0735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23B993-2553-4320-AB97-A24CFE16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4FA415-90B3-429F-8977-E0884941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B7C26F-D1D4-4DF6-8ACC-31C86914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72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753A1-25DA-448D-BE0F-17726EC1D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C25ACF-7C86-481E-90B0-8894FB76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374E32-94BF-4159-88A5-C9E8CF151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39E972-EF0D-404C-83DD-D2BF27F0B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0C56E9-F67C-4EF3-841D-B748ABCEF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60C8C4-623A-4A06-AD77-181AE32B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E794EB-7782-481F-B843-8BC49C60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518912-BF8F-488F-94EA-6FDD48F2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78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FE01D-C01E-45AF-81D1-090B362A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87B523-DA2A-4AC9-870B-7D389BFD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C1B73B-E94F-4886-8281-5F68A2BCF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20D653-22CE-4665-9F6B-47A65544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70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ACD915-8563-4F83-8D86-0AD0A3D54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715B05-8963-439E-A62F-C7825F42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C8ECFB-85CF-4C19-88A8-805010D5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06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EB6E8-376F-4A88-846B-A557FA519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C43BE6-0293-4004-BF61-FCA619EE3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F4873D-BA43-4B48-8537-08389D7D7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566D3A-7096-4B0C-82E6-44DC4C53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0C58EE-64AC-497F-B377-DF6F2DC5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6619D9-A887-4C31-A46B-4EBD14EB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15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810A6-1897-4B9F-87B6-C96847A37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7FC45A-2F79-41BC-A6F4-4457884D0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1940CF-4C95-456F-9B4E-E4DC2FA28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7EE553-13EC-4AB6-9497-8289654B9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483F-86B4-4181-AEB3-1074CE197F11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D85410-C77E-47A9-9EE5-1CE30200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039404-66EC-44A3-B4DE-55B17777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25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66F7C6-4351-4FA1-8BE4-16EF16255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5222CA-CE04-41DA-9876-4DAA1C28F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BF16F9-A354-4197-AEE4-ED1979B4D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7483F-86B4-4181-AEB3-1074CE197F11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1F91C8-330C-46CC-A164-A1DC3153B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1469A-C1D1-4818-8E94-1A66B21F0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55464-1FF9-4D9C-87FB-16B8117E6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9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B3A691D-FBFD-4FE9-B3E5-7BEB125A2966}"/>
              </a:ext>
            </a:extLst>
          </p:cNvPr>
          <p:cNvSpPr txBox="1"/>
          <p:nvPr/>
        </p:nvSpPr>
        <p:spPr>
          <a:xfrm>
            <a:off x="1994936" y="1868382"/>
            <a:ext cx="820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ENS: Fast and Full-Fidelity Edge Network Simulator</a:t>
            </a:r>
            <a:r>
              <a:rPr lang="zh-CN" altLang="en-US" sz="2800" dirty="0"/>
              <a:t> </a:t>
            </a:r>
            <a:endParaRPr lang="en-US" altLang="zh-CN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9B114F-1170-4ECC-944E-43EF79960E0E}"/>
              </a:ext>
            </a:extLst>
          </p:cNvPr>
          <p:cNvSpPr txBox="1"/>
          <p:nvPr/>
        </p:nvSpPr>
        <p:spPr>
          <a:xfrm>
            <a:off x="8857214" y="5111750"/>
            <a:ext cx="133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Li, Qinyong</a:t>
            </a:r>
          </a:p>
          <a:p>
            <a:r>
              <a:rPr lang="en-US" altLang="zh-CN" dirty="0"/>
              <a:t>2023/9/13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8053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23428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Background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4D2D372-DDAC-4F0A-9287-D5107D0FBB5D}"/>
              </a:ext>
            </a:extLst>
          </p:cNvPr>
          <p:cNvSpPr txBox="1"/>
          <p:nvPr/>
        </p:nvSpPr>
        <p:spPr>
          <a:xfrm>
            <a:off x="615950" y="1041400"/>
            <a:ext cx="1054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Continuous-time simulation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1764DC4-57F4-46A9-8D32-EA8F328BCF59}"/>
              </a:ext>
            </a:extLst>
          </p:cNvPr>
          <p:cNvSpPr txBox="1"/>
          <p:nvPr/>
        </p:nvSpPr>
        <p:spPr>
          <a:xfrm>
            <a:off x="615950" y="3429000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AI-assisted  simulation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7342582-3BB8-4D8F-BD15-4A093547FE09}"/>
              </a:ext>
            </a:extLst>
          </p:cNvPr>
          <p:cNvSpPr txBox="1"/>
          <p:nvPr/>
        </p:nvSpPr>
        <p:spPr>
          <a:xfrm>
            <a:off x="850900" y="1510090"/>
            <a:ext cx="53911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Queuing theory, network calculus,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extension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Coarse-grain: ignore packet-level events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fidelity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014D854-9569-4254-9852-914BA387ABDE}"/>
              </a:ext>
            </a:extLst>
          </p:cNvPr>
          <p:cNvSpPr txBox="1"/>
          <p:nvPr/>
        </p:nvSpPr>
        <p:spPr>
          <a:xfrm>
            <a:off x="850900" y="3930250"/>
            <a:ext cx="9842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RouteNet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[SOSR’ 19],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MimicNet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[SIGCOMM’21],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DeepQueueNet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[SIGCOMM’22]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GPU-based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extension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Inherent errors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71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0EDEA97-6040-4BB9-A972-EDF11B90B7ED}"/>
              </a:ext>
            </a:extLst>
          </p:cNvPr>
          <p:cNvSpPr/>
          <p:nvPr/>
        </p:nvSpPr>
        <p:spPr>
          <a:xfrm>
            <a:off x="914400" y="1629032"/>
            <a:ext cx="4400550" cy="159637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23428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Background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9C7253-C081-41B0-A8C0-FA2AF8258D06}"/>
              </a:ext>
            </a:extLst>
          </p:cNvPr>
          <p:cNvSpPr txBox="1"/>
          <p:nvPr/>
        </p:nvSpPr>
        <p:spPr>
          <a:xfrm>
            <a:off x="283801" y="907534"/>
            <a:ext cx="6370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discrete network simulator(DES)?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C61C744-CA3D-4EF7-A79E-222578203B46}"/>
              </a:ext>
            </a:extLst>
          </p:cNvPr>
          <p:cNvSpPr/>
          <p:nvPr/>
        </p:nvSpPr>
        <p:spPr>
          <a:xfrm>
            <a:off x="1257300" y="1862288"/>
            <a:ext cx="742950" cy="723900"/>
          </a:xfrm>
          <a:prstGeom prst="roundRect">
            <a:avLst>
              <a:gd name="adj" fmla="val 1011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4D8DEC3-4B29-4784-8AA6-1E798B015906}"/>
              </a:ext>
            </a:extLst>
          </p:cNvPr>
          <p:cNvSpPr/>
          <p:nvPr/>
        </p:nvSpPr>
        <p:spPr>
          <a:xfrm>
            <a:off x="4216400" y="1862288"/>
            <a:ext cx="742950" cy="723900"/>
          </a:xfrm>
          <a:prstGeom prst="roundRect">
            <a:avLst>
              <a:gd name="adj" fmla="val 1011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B79CED83-CB10-45E9-84B0-1423EC6E9494}"/>
              </a:ext>
            </a:extLst>
          </p:cNvPr>
          <p:cNvSpPr/>
          <p:nvPr/>
        </p:nvSpPr>
        <p:spPr>
          <a:xfrm>
            <a:off x="2000250" y="2525795"/>
            <a:ext cx="2197100" cy="128236"/>
          </a:xfrm>
          <a:custGeom>
            <a:avLst/>
            <a:gdLst>
              <a:gd name="connsiteX0" fmla="*/ 0 w 2197100"/>
              <a:gd name="connsiteY0" fmla="*/ 20157 h 128236"/>
              <a:gd name="connsiteX1" fmla="*/ 1066800 w 2197100"/>
              <a:gd name="connsiteY1" fmla="*/ 128107 h 128236"/>
              <a:gd name="connsiteX2" fmla="*/ 2197100 w 2197100"/>
              <a:gd name="connsiteY2" fmla="*/ 1107 h 128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7100" h="128236">
                <a:moveTo>
                  <a:pt x="0" y="20157"/>
                </a:moveTo>
                <a:cubicBezTo>
                  <a:pt x="350308" y="75719"/>
                  <a:pt x="700617" y="131282"/>
                  <a:pt x="1066800" y="128107"/>
                </a:cubicBezTo>
                <a:cubicBezTo>
                  <a:pt x="1432983" y="124932"/>
                  <a:pt x="1918758" y="-13710"/>
                  <a:pt x="2197100" y="1107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7FBBD33-F73A-41FA-BE72-E60C3D4BF1D4}"/>
              </a:ext>
            </a:extLst>
          </p:cNvPr>
          <p:cNvSpPr txBox="1"/>
          <p:nvPr/>
        </p:nvSpPr>
        <p:spPr>
          <a:xfrm>
            <a:off x="4092575" y="2597675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51A76D5-875D-425B-9BC5-1702F008624E}"/>
              </a:ext>
            </a:extLst>
          </p:cNvPr>
          <p:cNvSpPr txBox="1"/>
          <p:nvPr/>
        </p:nvSpPr>
        <p:spPr>
          <a:xfrm>
            <a:off x="1176950" y="2597675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形 19" descr="信封">
            <a:extLst>
              <a:ext uri="{FF2B5EF4-FFF2-40B4-BE49-F238E27FC236}">
                <a16:creationId xmlns:a16="http://schemas.microsoft.com/office/drawing/2014/main" id="{40EAD3A3-75C7-4095-9953-D4DF0A6EB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55900" y="2196831"/>
            <a:ext cx="457200" cy="457200"/>
          </a:xfrm>
          <a:prstGeom prst="rect">
            <a:avLst/>
          </a:prstGeom>
        </p:spPr>
      </p:pic>
      <p:sp>
        <p:nvSpPr>
          <p:cNvPr id="21" name="箭头: 右 20">
            <a:extLst>
              <a:ext uri="{FF2B5EF4-FFF2-40B4-BE49-F238E27FC236}">
                <a16:creationId xmlns:a16="http://schemas.microsoft.com/office/drawing/2014/main" id="{B51CCD5F-255C-4996-999E-47DD477ED88D}"/>
              </a:ext>
            </a:extLst>
          </p:cNvPr>
          <p:cNvSpPr/>
          <p:nvPr/>
        </p:nvSpPr>
        <p:spPr>
          <a:xfrm>
            <a:off x="5613400" y="2196831"/>
            <a:ext cx="895350" cy="52322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13FF7769-C597-4D66-A83B-F6E46B9CAAB3}"/>
              </a:ext>
            </a:extLst>
          </p:cNvPr>
          <p:cNvCxnSpPr>
            <a:cxnSpLocks/>
          </p:cNvCxnSpPr>
          <p:nvPr/>
        </p:nvCxnSpPr>
        <p:spPr>
          <a:xfrm>
            <a:off x="7061200" y="2292350"/>
            <a:ext cx="4648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DBAF959-25ED-4173-A6A9-01D9B6C9C707}"/>
              </a:ext>
            </a:extLst>
          </p:cNvPr>
          <p:cNvSpPr txBox="1"/>
          <p:nvPr/>
        </p:nvSpPr>
        <p:spPr>
          <a:xfrm>
            <a:off x="1143018" y="3366128"/>
            <a:ext cx="362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continuous transmission process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99C1E4E-0A46-40DF-B4C6-49AC75FD8192}"/>
              </a:ext>
            </a:extLst>
          </p:cNvPr>
          <p:cNvCxnSpPr>
            <a:cxnSpLocks/>
          </p:cNvCxnSpPr>
          <p:nvPr/>
        </p:nvCxnSpPr>
        <p:spPr>
          <a:xfrm flipV="1">
            <a:off x="7569200" y="2165350"/>
            <a:ext cx="0" cy="127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D950C68-242F-4D0F-B45B-A409E70547E8}"/>
              </a:ext>
            </a:extLst>
          </p:cNvPr>
          <p:cNvCxnSpPr>
            <a:cxnSpLocks/>
          </p:cNvCxnSpPr>
          <p:nvPr/>
        </p:nvCxnSpPr>
        <p:spPr>
          <a:xfrm flipV="1">
            <a:off x="8661400" y="2165350"/>
            <a:ext cx="0" cy="127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D9AFA8-B25C-4593-B154-D4240BF95044}"/>
              </a:ext>
            </a:extLst>
          </p:cNvPr>
          <p:cNvCxnSpPr>
            <a:cxnSpLocks/>
          </p:cNvCxnSpPr>
          <p:nvPr/>
        </p:nvCxnSpPr>
        <p:spPr>
          <a:xfrm flipV="1">
            <a:off x="9556750" y="2165350"/>
            <a:ext cx="0" cy="127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04FA588-77C0-4465-866E-718C2E69DBD3}"/>
              </a:ext>
            </a:extLst>
          </p:cNvPr>
          <p:cNvCxnSpPr>
            <a:cxnSpLocks/>
          </p:cNvCxnSpPr>
          <p:nvPr/>
        </p:nvCxnSpPr>
        <p:spPr>
          <a:xfrm flipV="1">
            <a:off x="10369550" y="2165350"/>
            <a:ext cx="0" cy="127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A0B4DB6-0C3C-4713-B294-B26C4A935574}"/>
              </a:ext>
            </a:extLst>
          </p:cNvPr>
          <p:cNvCxnSpPr>
            <a:cxnSpLocks/>
          </p:cNvCxnSpPr>
          <p:nvPr/>
        </p:nvCxnSpPr>
        <p:spPr>
          <a:xfrm flipV="1">
            <a:off x="11341100" y="2165350"/>
            <a:ext cx="0" cy="127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5B93DBC3-306F-4CF0-BCFB-2D2A852017FD}"/>
              </a:ext>
            </a:extLst>
          </p:cNvPr>
          <p:cNvSpPr txBox="1"/>
          <p:nvPr/>
        </p:nvSpPr>
        <p:spPr>
          <a:xfrm>
            <a:off x="7023100" y="2285959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DBC6702-5B35-42D2-9B71-57C15F82BE99}"/>
              </a:ext>
            </a:extLst>
          </p:cNvPr>
          <p:cNvSpPr txBox="1"/>
          <p:nvPr/>
        </p:nvSpPr>
        <p:spPr>
          <a:xfrm>
            <a:off x="10795000" y="2285959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BC07E32-D7B7-4A8B-BCCE-917812960691}"/>
              </a:ext>
            </a:extLst>
          </p:cNvPr>
          <p:cNvSpPr txBox="1"/>
          <p:nvPr/>
        </p:nvSpPr>
        <p:spPr>
          <a:xfrm>
            <a:off x="8115300" y="2285959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90ADFD1-3754-4192-A906-F30182AC786F}"/>
              </a:ext>
            </a:extLst>
          </p:cNvPr>
          <p:cNvSpPr txBox="1"/>
          <p:nvPr/>
        </p:nvSpPr>
        <p:spPr>
          <a:xfrm>
            <a:off x="9744869" y="2158028"/>
            <a:ext cx="595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70DB699-2E06-4310-9705-DEAA3AEFF23F}"/>
              </a:ext>
            </a:extLst>
          </p:cNvPr>
          <p:cNvSpPr txBox="1"/>
          <p:nvPr/>
        </p:nvSpPr>
        <p:spPr>
          <a:xfrm>
            <a:off x="6870700" y="3366128"/>
            <a:ext cx="501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serial of discrete events in chronological sequence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58995DC-4195-4A79-9246-30B0D813C8A1}"/>
              </a:ext>
            </a:extLst>
          </p:cNvPr>
          <p:cNvSpPr txBox="1"/>
          <p:nvPr/>
        </p:nvSpPr>
        <p:spPr>
          <a:xfrm>
            <a:off x="10795000" y="1570632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87E3AE1-7CD2-4479-B448-DF0D45CD94BB}"/>
              </a:ext>
            </a:extLst>
          </p:cNvPr>
          <p:cNvSpPr txBox="1"/>
          <p:nvPr/>
        </p:nvSpPr>
        <p:spPr>
          <a:xfrm>
            <a:off x="283801" y="3991479"/>
            <a:ext cx="6370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Widely-used DES simulator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3D5D3AB2-31CD-4376-9753-5839DCDFB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470379"/>
              </p:ext>
            </p:extLst>
          </p:nvPr>
        </p:nvGraphicFramePr>
        <p:xfrm>
          <a:off x="546101" y="4658718"/>
          <a:ext cx="10794999" cy="1512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410">
                  <a:extLst>
                    <a:ext uri="{9D8B030D-6E8A-4147-A177-3AD203B41FA5}">
                      <a16:colId xmlns:a16="http://schemas.microsoft.com/office/drawing/2014/main" val="844221717"/>
                    </a:ext>
                  </a:extLst>
                </a:gridCol>
                <a:gridCol w="4109939">
                  <a:extLst>
                    <a:ext uri="{9D8B030D-6E8A-4147-A177-3AD203B41FA5}">
                      <a16:colId xmlns:a16="http://schemas.microsoft.com/office/drawing/2014/main" val="3847015090"/>
                    </a:ext>
                  </a:extLst>
                </a:gridCol>
                <a:gridCol w="4692650">
                  <a:extLst>
                    <a:ext uri="{9D8B030D-6E8A-4147-A177-3AD203B41FA5}">
                      <a16:colId xmlns:a16="http://schemas.microsoft.com/office/drawing/2014/main" val="3281207316"/>
                    </a:ext>
                  </a:extLst>
                </a:gridCol>
              </a:tblGrid>
              <a:tr h="756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NS3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indent="-342900" algn="l">
                        <a:buAutoNum type="arabicParenR"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 Execution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>
                        <a:buAutoNum type="arabicParenR"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Object-Oriented Design</a:t>
                      </a:r>
                    </a:p>
                    <a:p>
                      <a:pPr marL="342900" indent="-342900" algn="l">
                        <a:buAutoNum type="arabicParenR"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Logic-Progress-based Parallelism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Advantages: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Simple, easy-extension, fidelity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Drawbacks: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Poor multi-core and cache efficiency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Poor memory efficiency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644910"/>
                  </a:ext>
                </a:extLst>
              </a:tr>
              <a:tr h="756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OMNeT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++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303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21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21210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Motivation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28669F-E38F-4B23-AFB5-8F86C7F0B190}"/>
              </a:ext>
            </a:extLst>
          </p:cNvPr>
          <p:cNvSpPr txBox="1"/>
          <p:nvPr/>
        </p:nvSpPr>
        <p:spPr>
          <a:xfrm>
            <a:off x="283801" y="844034"/>
            <a:ext cx="5812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Poor multi-core and cache efficiency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64430B5-496E-40AC-AD83-D7580C350D7D}"/>
              </a:ext>
            </a:extLst>
          </p:cNvPr>
          <p:cNvGrpSpPr/>
          <p:nvPr/>
        </p:nvGrpSpPr>
        <p:grpSpPr>
          <a:xfrm>
            <a:off x="1557851" y="4621402"/>
            <a:ext cx="1931278" cy="1873664"/>
            <a:chOff x="5535444" y="1768732"/>
            <a:chExt cx="2256006" cy="21590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2527363-E565-4EF8-B5BB-CBC6B623EB53}"/>
                </a:ext>
              </a:extLst>
            </p:cNvPr>
            <p:cNvSpPr/>
            <p:nvPr/>
          </p:nvSpPr>
          <p:spPr>
            <a:xfrm>
              <a:off x="5535444" y="1768732"/>
              <a:ext cx="2256006" cy="215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6650B19-FD7B-4075-96DB-C56D407F2B58}"/>
                </a:ext>
              </a:extLst>
            </p:cNvPr>
            <p:cNvSpPr/>
            <p:nvPr/>
          </p:nvSpPr>
          <p:spPr>
            <a:xfrm>
              <a:off x="5641959" y="189808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4FFF7E3-6DD2-4E31-8EF4-6A6AA96CE399}"/>
                </a:ext>
              </a:extLst>
            </p:cNvPr>
            <p:cNvSpPr/>
            <p:nvPr/>
          </p:nvSpPr>
          <p:spPr>
            <a:xfrm>
              <a:off x="5641959" y="3274496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C7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FD8F0E5-3CC5-4525-9931-B157DE5EF62B}"/>
                </a:ext>
              </a:extLst>
            </p:cNvPr>
            <p:cNvSpPr/>
            <p:nvPr/>
          </p:nvSpPr>
          <p:spPr>
            <a:xfrm>
              <a:off x="6400734" y="1898088"/>
              <a:ext cx="540000" cy="54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389BE4-B4CB-4B78-AA62-255E18D58EA9}"/>
                </a:ext>
              </a:extLst>
            </p:cNvPr>
            <p:cNvSpPr/>
            <p:nvPr/>
          </p:nvSpPr>
          <p:spPr>
            <a:xfrm>
              <a:off x="7159509" y="189808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C3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F2CDBF7-47B1-4811-851A-6EBF6994864B}"/>
                </a:ext>
              </a:extLst>
            </p:cNvPr>
            <p:cNvSpPr/>
            <p:nvPr/>
          </p:nvSpPr>
          <p:spPr>
            <a:xfrm>
              <a:off x="5641959" y="2579942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C4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0514454-E608-4696-8D07-6452786AC005}"/>
                </a:ext>
              </a:extLst>
            </p:cNvPr>
            <p:cNvSpPr/>
            <p:nvPr/>
          </p:nvSpPr>
          <p:spPr>
            <a:xfrm>
              <a:off x="7159509" y="2579942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C6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F9AC10E-FBDC-4927-9FB2-07083C75A71F}"/>
                </a:ext>
              </a:extLst>
            </p:cNvPr>
            <p:cNvSpPr/>
            <p:nvPr/>
          </p:nvSpPr>
          <p:spPr>
            <a:xfrm>
              <a:off x="6400734" y="2579942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C5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AFAFC85-3C07-4BB2-8BC9-9F5E570ABF2C}"/>
                </a:ext>
              </a:extLst>
            </p:cNvPr>
            <p:cNvSpPr/>
            <p:nvPr/>
          </p:nvSpPr>
          <p:spPr>
            <a:xfrm>
              <a:off x="7159509" y="3274496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C9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FD1C5A0-B0A6-43FA-ACBB-519F0BBD4FCF}"/>
                </a:ext>
              </a:extLst>
            </p:cNvPr>
            <p:cNvSpPr/>
            <p:nvPr/>
          </p:nvSpPr>
          <p:spPr>
            <a:xfrm>
              <a:off x="6400734" y="3274496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C8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F4ECBA6-E20A-453A-9C6E-E069B6514308}"/>
              </a:ext>
            </a:extLst>
          </p:cNvPr>
          <p:cNvGrpSpPr/>
          <p:nvPr/>
        </p:nvGrpSpPr>
        <p:grpSpPr>
          <a:xfrm>
            <a:off x="711200" y="1943514"/>
            <a:ext cx="3981450" cy="469900"/>
            <a:chOff x="641350" y="1768732"/>
            <a:chExt cx="3981450" cy="469900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CE5F962-E691-4362-A8C2-6E41249F70CC}"/>
                </a:ext>
              </a:extLst>
            </p:cNvPr>
            <p:cNvCxnSpPr>
              <a:cxnSpLocks/>
            </p:cNvCxnSpPr>
            <p:nvPr/>
          </p:nvCxnSpPr>
          <p:spPr>
            <a:xfrm>
              <a:off x="641350" y="1768732"/>
              <a:ext cx="39814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E9978E3-EF5D-43DF-88F2-80937A132C59}"/>
                </a:ext>
              </a:extLst>
            </p:cNvPr>
            <p:cNvCxnSpPr>
              <a:cxnSpLocks/>
            </p:cNvCxnSpPr>
            <p:nvPr/>
          </p:nvCxnSpPr>
          <p:spPr>
            <a:xfrm>
              <a:off x="641350" y="2238632"/>
              <a:ext cx="39814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A8550FBA-A40A-41B1-A0D3-E72745CDB430}"/>
                </a:ext>
              </a:extLst>
            </p:cNvPr>
            <p:cNvSpPr/>
            <p:nvPr/>
          </p:nvSpPr>
          <p:spPr>
            <a:xfrm>
              <a:off x="698500" y="1833409"/>
              <a:ext cx="444500" cy="340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64AEF4BB-628F-479D-813B-B57D2D65C881}"/>
                </a:ext>
              </a:extLst>
            </p:cNvPr>
            <p:cNvSpPr/>
            <p:nvPr/>
          </p:nvSpPr>
          <p:spPr>
            <a:xfrm>
              <a:off x="1353820" y="1833409"/>
              <a:ext cx="444500" cy="340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E15F7283-2216-4656-8E2F-1F83C5958D38}"/>
                </a:ext>
              </a:extLst>
            </p:cNvPr>
            <p:cNvSpPr/>
            <p:nvPr/>
          </p:nvSpPr>
          <p:spPr>
            <a:xfrm>
              <a:off x="2009140" y="1833409"/>
              <a:ext cx="444500" cy="340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8C333ADD-359F-4E87-9951-BB0CE4B8970E}"/>
                </a:ext>
              </a:extLst>
            </p:cNvPr>
            <p:cNvSpPr/>
            <p:nvPr/>
          </p:nvSpPr>
          <p:spPr>
            <a:xfrm>
              <a:off x="2664460" y="1833409"/>
              <a:ext cx="444500" cy="340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4BCEFC1A-FE9B-4839-B3E8-AF317B39FAA7}"/>
                </a:ext>
              </a:extLst>
            </p:cNvPr>
            <p:cNvSpPr/>
            <p:nvPr/>
          </p:nvSpPr>
          <p:spPr>
            <a:xfrm>
              <a:off x="3319780" y="1833409"/>
              <a:ext cx="444500" cy="340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A1DBEA26-93E9-4872-AF7E-B49B949A3727}"/>
                </a:ext>
              </a:extLst>
            </p:cNvPr>
            <p:cNvSpPr/>
            <p:nvPr/>
          </p:nvSpPr>
          <p:spPr>
            <a:xfrm>
              <a:off x="3975100" y="1833409"/>
              <a:ext cx="444500" cy="3405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FC9222E0-B4DB-4EEF-B17E-6942629FDB06}"/>
              </a:ext>
            </a:extLst>
          </p:cNvPr>
          <p:cNvSpPr txBox="1"/>
          <p:nvPr/>
        </p:nvSpPr>
        <p:spPr>
          <a:xfrm>
            <a:off x="632460" y="1526963"/>
            <a:ext cx="144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Queue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4E959628-870C-41D4-B14B-9982D502E66B}"/>
              </a:ext>
            </a:extLst>
          </p:cNvPr>
          <p:cNvSpPr/>
          <p:nvPr/>
        </p:nvSpPr>
        <p:spPr>
          <a:xfrm>
            <a:off x="711200" y="2830922"/>
            <a:ext cx="4083050" cy="1320794"/>
          </a:xfrm>
          <a:prstGeom prst="roundRect">
            <a:avLst>
              <a:gd name="adj" fmla="val 657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0E03A73E-3A4C-4562-9F1B-05A05B085F7F}"/>
              </a:ext>
            </a:extLst>
          </p:cNvPr>
          <p:cNvSpPr/>
          <p:nvPr/>
        </p:nvSpPr>
        <p:spPr>
          <a:xfrm>
            <a:off x="2184400" y="4608744"/>
            <a:ext cx="685042" cy="70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BACA29C-5A7E-4AB1-B72D-BCF329BC2DED}"/>
              </a:ext>
            </a:extLst>
          </p:cNvPr>
          <p:cNvSpPr txBox="1"/>
          <p:nvPr/>
        </p:nvSpPr>
        <p:spPr>
          <a:xfrm>
            <a:off x="1134526" y="2795214"/>
            <a:ext cx="323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Simulator Implementation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1805D901-11AA-4C74-8658-6BB2CBB97774}"/>
              </a:ext>
            </a:extLst>
          </p:cNvPr>
          <p:cNvSpPr/>
          <p:nvPr/>
        </p:nvSpPr>
        <p:spPr>
          <a:xfrm>
            <a:off x="2457172" y="2475515"/>
            <a:ext cx="220494" cy="2933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6A67414-DD74-4D2C-8261-45F46905BF40}"/>
              </a:ext>
            </a:extLst>
          </p:cNvPr>
          <p:cNvSpPr txBox="1"/>
          <p:nvPr/>
        </p:nvSpPr>
        <p:spPr>
          <a:xfrm>
            <a:off x="2660447" y="2396912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箭头: 下 37">
            <a:extLst>
              <a:ext uri="{FF2B5EF4-FFF2-40B4-BE49-F238E27FC236}">
                <a16:creationId xmlns:a16="http://schemas.microsoft.com/office/drawing/2014/main" id="{A0B346F6-3CC3-49E4-BCAB-43E501DDDEC5}"/>
              </a:ext>
            </a:extLst>
          </p:cNvPr>
          <p:cNvSpPr/>
          <p:nvPr/>
        </p:nvSpPr>
        <p:spPr>
          <a:xfrm>
            <a:off x="2450822" y="4239907"/>
            <a:ext cx="220494" cy="2933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6E992BF-E402-4B21-8447-57432DB8AF0C}"/>
              </a:ext>
            </a:extLst>
          </p:cNvPr>
          <p:cNvSpPr txBox="1"/>
          <p:nvPr/>
        </p:nvSpPr>
        <p:spPr>
          <a:xfrm>
            <a:off x="2665527" y="4141636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46BEC96-E68C-4F24-A4B4-70EE91CBB155}"/>
              </a:ext>
            </a:extLst>
          </p:cNvPr>
          <p:cNvSpPr txBox="1"/>
          <p:nvPr/>
        </p:nvSpPr>
        <p:spPr>
          <a:xfrm>
            <a:off x="905290" y="3205026"/>
            <a:ext cx="323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Progress</a:t>
            </a:r>
          </a:p>
          <a:p>
            <a:pPr marL="342900" indent="-342900">
              <a:buAutoNum type="arabicParenR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Thread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B41BB97-835F-4282-84C2-F68EE30C2BA6}"/>
              </a:ext>
            </a:extLst>
          </p:cNvPr>
          <p:cNvSpPr txBox="1"/>
          <p:nvPr/>
        </p:nvSpPr>
        <p:spPr>
          <a:xfrm>
            <a:off x="3580312" y="5460559"/>
            <a:ext cx="298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but unused Cores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DCBA440-ADCD-4C97-838B-9B37684104AC}"/>
              </a:ext>
            </a:extLst>
          </p:cNvPr>
          <p:cNvCxnSpPr>
            <a:cxnSpLocks/>
          </p:cNvCxnSpPr>
          <p:nvPr/>
        </p:nvCxnSpPr>
        <p:spPr>
          <a:xfrm flipH="1">
            <a:off x="3276600" y="5829891"/>
            <a:ext cx="488950" cy="1840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>
            <a:extLst>
              <a:ext uri="{FF2B5EF4-FFF2-40B4-BE49-F238E27FC236}">
                <a16:creationId xmlns:a16="http://schemas.microsoft.com/office/drawing/2014/main" id="{18FA1670-682D-497D-9BF8-C4E771799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773" y="1683116"/>
            <a:ext cx="1936827" cy="2468600"/>
          </a:xfrm>
          <a:prstGeom prst="rect">
            <a:avLst/>
          </a:prstGeom>
        </p:spPr>
      </p:pic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3D9BFD8-AE2F-473C-88C4-F957327BF615}"/>
              </a:ext>
            </a:extLst>
          </p:cNvPr>
          <p:cNvSpPr/>
          <p:nvPr/>
        </p:nvSpPr>
        <p:spPr>
          <a:xfrm>
            <a:off x="9247389" y="1810816"/>
            <a:ext cx="2269567" cy="1243533"/>
          </a:xfrm>
          <a:prstGeom prst="roundRect">
            <a:avLst>
              <a:gd name="adj" fmla="val 75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26EA020-C6CF-4681-BC1F-7EFC9620709C}"/>
              </a:ext>
            </a:extLst>
          </p:cNvPr>
          <p:cNvSpPr/>
          <p:nvPr/>
        </p:nvSpPr>
        <p:spPr>
          <a:xfrm>
            <a:off x="9394116" y="1904507"/>
            <a:ext cx="462273" cy="468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276C34C-BB2C-490D-91A3-22B02CEF7332}"/>
              </a:ext>
            </a:extLst>
          </p:cNvPr>
          <p:cNvSpPr/>
          <p:nvPr/>
        </p:nvSpPr>
        <p:spPr>
          <a:xfrm>
            <a:off x="9965655" y="1904507"/>
            <a:ext cx="462273" cy="468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FEE4C8C-0FE2-422E-BA46-74A37DF5B7A5}"/>
              </a:ext>
            </a:extLst>
          </p:cNvPr>
          <p:cNvSpPr/>
          <p:nvPr/>
        </p:nvSpPr>
        <p:spPr>
          <a:xfrm>
            <a:off x="10537193" y="1904507"/>
            <a:ext cx="462273" cy="468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00B1D13-6955-49F1-AEFB-97948F91ACAC}"/>
              </a:ext>
            </a:extLst>
          </p:cNvPr>
          <p:cNvSpPr txBox="1"/>
          <p:nvPr/>
        </p:nvSpPr>
        <p:spPr>
          <a:xfrm>
            <a:off x="11048923" y="1810816"/>
            <a:ext cx="360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011596E-27A6-4793-8321-8E4D387720EA}"/>
              </a:ext>
            </a:extLst>
          </p:cNvPr>
          <p:cNvSpPr txBox="1"/>
          <p:nvPr/>
        </p:nvSpPr>
        <p:spPr>
          <a:xfrm>
            <a:off x="2209164" y="6488668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6AB7FDC-CA25-47FE-8AA9-2FAE9DA8A500}"/>
              </a:ext>
            </a:extLst>
          </p:cNvPr>
          <p:cNvCxnSpPr>
            <a:cxnSpLocks/>
          </p:cNvCxnSpPr>
          <p:nvPr/>
        </p:nvCxnSpPr>
        <p:spPr>
          <a:xfrm>
            <a:off x="9394116" y="2527300"/>
            <a:ext cx="46227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37C156D8-2F91-4089-B564-E7DD57E99233}"/>
              </a:ext>
            </a:extLst>
          </p:cNvPr>
          <p:cNvCxnSpPr>
            <a:cxnSpLocks/>
          </p:cNvCxnSpPr>
          <p:nvPr/>
        </p:nvCxnSpPr>
        <p:spPr>
          <a:xfrm>
            <a:off x="9972005" y="2527300"/>
            <a:ext cx="46227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C1FA481F-E065-44AD-A7C7-01A4793FAA8B}"/>
              </a:ext>
            </a:extLst>
          </p:cNvPr>
          <p:cNvCxnSpPr>
            <a:cxnSpLocks/>
          </p:cNvCxnSpPr>
          <p:nvPr/>
        </p:nvCxnSpPr>
        <p:spPr>
          <a:xfrm>
            <a:off x="10537193" y="2527300"/>
            <a:ext cx="46227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2AF048F2-ECB7-4361-915F-7521AE26D357}"/>
              </a:ext>
            </a:extLst>
          </p:cNvPr>
          <p:cNvCxnSpPr>
            <a:cxnSpLocks/>
          </p:cNvCxnSpPr>
          <p:nvPr/>
        </p:nvCxnSpPr>
        <p:spPr>
          <a:xfrm>
            <a:off x="9400466" y="2720386"/>
            <a:ext cx="462273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71BE1238-F723-43AE-A4E4-BBC4DD09892F}"/>
              </a:ext>
            </a:extLst>
          </p:cNvPr>
          <p:cNvCxnSpPr>
            <a:cxnSpLocks/>
          </p:cNvCxnSpPr>
          <p:nvPr/>
        </p:nvCxnSpPr>
        <p:spPr>
          <a:xfrm>
            <a:off x="9978355" y="2720386"/>
            <a:ext cx="462273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C09262C8-3880-47B3-B159-07EDA478CECE}"/>
              </a:ext>
            </a:extLst>
          </p:cNvPr>
          <p:cNvCxnSpPr>
            <a:cxnSpLocks/>
          </p:cNvCxnSpPr>
          <p:nvPr/>
        </p:nvCxnSpPr>
        <p:spPr>
          <a:xfrm>
            <a:off x="10543543" y="2720386"/>
            <a:ext cx="462273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F9B86782-74CF-4DA9-8270-9AD97185C2D7}"/>
              </a:ext>
            </a:extLst>
          </p:cNvPr>
          <p:cNvCxnSpPr>
            <a:cxnSpLocks/>
          </p:cNvCxnSpPr>
          <p:nvPr/>
        </p:nvCxnSpPr>
        <p:spPr>
          <a:xfrm>
            <a:off x="9400466" y="2913472"/>
            <a:ext cx="159900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4B16B49E-28AF-458F-A22D-1F121FF5C1B6}"/>
              </a:ext>
            </a:extLst>
          </p:cNvPr>
          <p:cNvSpPr txBox="1"/>
          <p:nvPr/>
        </p:nvSpPr>
        <p:spPr>
          <a:xfrm>
            <a:off x="11061322" y="2339284"/>
            <a:ext cx="538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C5EDAA9-E985-4489-8683-75892899AE49}"/>
              </a:ext>
            </a:extLst>
          </p:cNvPr>
          <p:cNvSpPr txBox="1"/>
          <p:nvPr/>
        </p:nvSpPr>
        <p:spPr>
          <a:xfrm>
            <a:off x="11061322" y="2526266"/>
            <a:ext cx="538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0755ED30-B147-4E31-887B-BFA582DA40BD}"/>
              </a:ext>
            </a:extLst>
          </p:cNvPr>
          <p:cNvSpPr txBox="1"/>
          <p:nvPr/>
        </p:nvSpPr>
        <p:spPr>
          <a:xfrm>
            <a:off x="11061322" y="2712210"/>
            <a:ext cx="538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L3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C6667E9-14AF-4BD5-88B0-D5E81328E5E3}"/>
              </a:ext>
            </a:extLst>
          </p:cNvPr>
          <p:cNvSpPr txBox="1"/>
          <p:nvPr/>
        </p:nvSpPr>
        <p:spPr>
          <a:xfrm>
            <a:off x="10081220" y="1458095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7B36BB4-FD8A-4B32-8502-B0AF88F3A665}"/>
              </a:ext>
            </a:extLst>
          </p:cNvPr>
          <p:cNvSpPr/>
          <p:nvPr/>
        </p:nvSpPr>
        <p:spPr>
          <a:xfrm>
            <a:off x="7937500" y="2720386"/>
            <a:ext cx="755650" cy="193086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7D7B2F4-B35A-477C-AE59-DF47A2FBD370}"/>
              </a:ext>
            </a:extLst>
          </p:cNvPr>
          <p:cNvCxnSpPr>
            <a:stCxn id="71" idx="3"/>
          </p:cNvCxnSpPr>
          <p:nvPr/>
        </p:nvCxnSpPr>
        <p:spPr>
          <a:xfrm>
            <a:off x="8693150" y="2816929"/>
            <a:ext cx="647700" cy="478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8F27D94E-79C5-4B0F-B634-7EE4788D6691}"/>
              </a:ext>
            </a:extLst>
          </p:cNvPr>
          <p:cNvSpPr txBox="1"/>
          <p:nvPr/>
        </p:nvSpPr>
        <p:spPr>
          <a:xfrm>
            <a:off x="9017000" y="3043401"/>
            <a:ext cx="26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memory blocks in batch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F33CE0CF-5BEA-4F0C-AB6E-12A0B70A589C}"/>
              </a:ext>
            </a:extLst>
          </p:cNvPr>
          <p:cNvSpPr/>
          <p:nvPr/>
        </p:nvSpPr>
        <p:spPr>
          <a:xfrm>
            <a:off x="6870700" y="4326302"/>
            <a:ext cx="4729183" cy="1553204"/>
          </a:xfrm>
          <a:prstGeom prst="roundRect">
            <a:avLst>
              <a:gd name="adj" fmla="val 537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5C4B531-4A3C-49A0-A20A-1B2A36BB07AE}"/>
              </a:ext>
            </a:extLst>
          </p:cNvPr>
          <p:cNvSpPr txBox="1"/>
          <p:nvPr/>
        </p:nvSpPr>
        <p:spPr>
          <a:xfrm>
            <a:off x="6965497" y="4476511"/>
            <a:ext cx="4556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Scattered Objects</a:t>
            </a:r>
          </a:p>
          <a:p>
            <a:pPr marL="342900" indent="-342900">
              <a:buAutoNum type="arabicParenR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pieces of information in object is useful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箭头: 下 76">
            <a:extLst>
              <a:ext uri="{FF2B5EF4-FFF2-40B4-BE49-F238E27FC236}">
                <a16:creationId xmlns:a16="http://schemas.microsoft.com/office/drawing/2014/main" id="{8731CAFC-C3F5-4DB1-B9B9-926308A825A1}"/>
              </a:ext>
            </a:extLst>
          </p:cNvPr>
          <p:cNvSpPr/>
          <p:nvPr/>
        </p:nvSpPr>
        <p:spPr>
          <a:xfrm>
            <a:off x="9034301" y="5041900"/>
            <a:ext cx="472366" cy="29992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FCDDF468-4C6F-4F63-BC01-2B135E1B1693}"/>
              </a:ext>
            </a:extLst>
          </p:cNvPr>
          <p:cNvSpPr txBox="1"/>
          <p:nvPr/>
        </p:nvSpPr>
        <p:spPr>
          <a:xfrm>
            <a:off x="7182653" y="5317351"/>
            <a:ext cx="410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 increase cache miss ratio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95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21210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Motivation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9B21EA-1EB3-43FE-B43F-56E1072827DE}"/>
              </a:ext>
            </a:extLst>
          </p:cNvPr>
          <p:cNvSpPr txBox="1"/>
          <p:nvPr/>
        </p:nvSpPr>
        <p:spPr>
          <a:xfrm>
            <a:off x="283801" y="844034"/>
            <a:ext cx="9666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Poor memory efficiency and ineffective parallelism mechanism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5250208-3D17-4639-9706-B1E350083503}"/>
              </a:ext>
            </a:extLst>
          </p:cNvPr>
          <p:cNvSpPr/>
          <p:nvPr/>
        </p:nvSpPr>
        <p:spPr>
          <a:xfrm>
            <a:off x="6017947" y="1619294"/>
            <a:ext cx="1589353" cy="2024361"/>
          </a:xfrm>
          <a:prstGeom prst="roundRect">
            <a:avLst>
              <a:gd name="adj" fmla="val 3929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A133080-CD53-475B-A3D8-A49E49DEAA4A}"/>
              </a:ext>
            </a:extLst>
          </p:cNvPr>
          <p:cNvSpPr/>
          <p:nvPr/>
        </p:nvSpPr>
        <p:spPr>
          <a:xfrm>
            <a:off x="8056297" y="1619294"/>
            <a:ext cx="1589353" cy="2024361"/>
          </a:xfrm>
          <a:prstGeom prst="roundRect">
            <a:avLst>
              <a:gd name="adj" fmla="val 3929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0A7E386-2B57-4B38-AA5D-836206F749B7}"/>
              </a:ext>
            </a:extLst>
          </p:cNvPr>
          <p:cNvSpPr/>
          <p:nvPr/>
        </p:nvSpPr>
        <p:spPr>
          <a:xfrm>
            <a:off x="10126397" y="1619294"/>
            <a:ext cx="1589353" cy="2024361"/>
          </a:xfrm>
          <a:prstGeom prst="roundRect">
            <a:avLst>
              <a:gd name="adj" fmla="val 3929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3FC9F8-35CA-458F-A6E2-092F19E69CB2}"/>
              </a:ext>
            </a:extLst>
          </p:cNvPr>
          <p:cNvSpPr txBox="1"/>
          <p:nvPr/>
        </p:nvSpPr>
        <p:spPr>
          <a:xfrm>
            <a:off x="6525277" y="1619294"/>
            <a:ext cx="574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LP1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0D2AA3-9390-4AFA-897A-FC2939DB7D86}"/>
              </a:ext>
            </a:extLst>
          </p:cNvPr>
          <p:cNvSpPr txBox="1"/>
          <p:nvPr/>
        </p:nvSpPr>
        <p:spPr>
          <a:xfrm>
            <a:off x="8563627" y="1619294"/>
            <a:ext cx="574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LP2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E0D101-8C52-449B-857F-E2074D368BF6}"/>
              </a:ext>
            </a:extLst>
          </p:cNvPr>
          <p:cNvSpPr txBox="1"/>
          <p:nvPr/>
        </p:nvSpPr>
        <p:spPr>
          <a:xfrm>
            <a:off x="10633727" y="1619294"/>
            <a:ext cx="574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LP3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2FA367B-3172-4FA8-A8BA-0741E5ECF5B7}"/>
              </a:ext>
            </a:extLst>
          </p:cNvPr>
          <p:cNvSpPr/>
          <p:nvPr/>
        </p:nvSpPr>
        <p:spPr>
          <a:xfrm>
            <a:off x="847709" y="1619294"/>
            <a:ext cx="3168650" cy="2024361"/>
          </a:xfrm>
          <a:prstGeom prst="roundRect">
            <a:avLst>
              <a:gd name="adj" fmla="val 5051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66FF51-D75D-44BF-BB81-584AEB20A2E7}"/>
              </a:ext>
            </a:extLst>
          </p:cNvPr>
          <p:cNvSpPr txBox="1"/>
          <p:nvPr/>
        </p:nvSpPr>
        <p:spPr>
          <a:xfrm>
            <a:off x="985728" y="1602876"/>
            <a:ext cx="2959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Configurations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E07AB8-8009-48FB-9216-D5020B3D4C0C}"/>
              </a:ext>
            </a:extLst>
          </p:cNvPr>
          <p:cNvSpPr txBox="1"/>
          <p:nvPr/>
        </p:nvSpPr>
        <p:spPr>
          <a:xfrm>
            <a:off x="1100750" y="2110313"/>
            <a:ext cx="2571750" cy="1168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topology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tables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attributes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B44D322-4CAC-4D18-ACDD-63F9FE75A2C3}"/>
              </a:ext>
            </a:extLst>
          </p:cNvPr>
          <p:cNvSpPr/>
          <p:nvPr/>
        </p:nvSpPr>
        <p:spPr>
          <a:xfrm>
            <a:off x="6098248" y="2730500"/>
            <a:ext cx="1428750" cy="571500"/>
          </a:xfrm>
          <a:prstGeom prst="roundRect">
            <a:avLst>
              <a:gd name="adj" fmla="val 103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Sub-Graph 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7C7EBF0-2CB5-48EF-935B-164439FAEFE3}"/>
              </a:ext>
            </a:extLst>
          </p:cNvPr>
          <p:cNvSpPr/>
          <p:nvPr/>
        </p:nvSpPr>
        <p:spPr>
          <a:xfrm>
            <a:off x="10206698" y="2730500"/>
            <a:ext cx="1428750" cy="571500"/>
          </a:xfrm>
          <a:prstGeom prst="roundRect">
            <a:avLst>
              <a:gd name="adj" fmla="val 103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Sub-Graph 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7B9FCB4-A237-4CD2-AA71-DD56AB20922F}"/>
              </a:ext>
            </a:extLst>
          </p:cNvPr>
          <p:cNvSpPr/>
          <p:nvPr/>
        </p:nvSpPr>
        <p:spPr>
          <a:xfrm>
            <a:off x="8136598" y="2730500"/>
            <a:ext cx="1428750" cy="571500"/>
          </a:xfrm>
          <a:prstGeom prst="roundRect">
            <a:avLst>
              <a:gd name="adj" fmla="val 103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Sub-Graph 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EE62C600-3947-4F68-9661-257DD1A4DC19}"/>
              </a:ext>
            </a:extLst>
          </p:cNvPr>
          <p:cNvSpPr/>
          <p:nvPr/>
        </p:nvSpPr>
        <p:spPr>
          <a:xfrm>
            <a:off x="4114800" y="2530228"/>
            <a:ext cx="1758950" cy="32824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FC410A1-64A5-4405-8F0B-3D7A6C6DE92A}"/>
              </a:ext>
            </a:extLst>
          </p:cNvPr>
          <p:cNvSpPr txBox="1"/>
          <p:nvPr/>
        </p:nvSpPr>
        <p:spPr>
          <a:xfrm>
            <a:off x="4137678" y="2202012"/>
            <a:ext cx="175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by All LPs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27EBC62-E7D9-447A-B719-437F5E959F1A}"/>
              </a:ext>
            </a:extLst>
          </p:cNvPr>
          <p:cNvSpPr/>
          <p:nvPr/>
        </p:nvSpPr>
        <p:spPr>
          <a:xfrm>
            <a:off x="6096000" y="2032000"/>
            <a:ext cx="1428750" cy="571500"/>
          </a:xfrm>
          <a:prstGeom prst="roundRect">
            <a:avLst>
              <a:gd name="adj" fmla="val 103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duplicates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66BE4FA-C446-4226-85D5-B851B32AFF9C}"/>
              </a:ext>
            </a:extLst>
          </p:cNvPr>
          <p:cNvSpPr/>
          <p:nvPr/>
        </p:nvSpPr>
        <p:spPr>
          <a:xfrm>
            <a:off x="10206698" y="2032000"/>
            <a:ext cx="1428750" cy="571500"/>
          </a:xfrm>
          <a:prstGeom prst="roundRect">
            <a:avLst>
              <a:gd name="adj" fmla="val 103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duplicates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A859AFF-CCD5-4A1C-B6AF-970FA809EF16}"/>
              </a:ext>
            </a:extLst>
          </p:cNvPr>
          <p:cNvSpPr/>
          <p:nvPr/>
        </p:nvSpPr>
        <p:spPr>
          <a:xfrm>
            <a:off x="8136598" y="2032000"/>
            <a:ext cx="1428750" cy="571500"/>
          </a:xfrm>
          <a:prstGeom prst="roundRect">
            <a:avLst>
              <a:gd name="adj" fmla="val 103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duplicates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3383DFD-668A-4E7E-BCC8-743D1D07A218}"/>
              </a:ext>
            </a:extLst>
          </p:cNvPr>
          <p:cNvSpPr/>
          <p:nvPr/>
        </p:nvSpPr>
        <p:spPr>
          <a:xfrm>
            <a:off x="6017947" y="4330700"/>
            <a:ext cx="5697803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MPI Interface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2EE318A3-F0AA-4CA0-8656-9FC1EAC21EF4}"/>
              </a:ext>
            </a:extLst>
          </p:cNvPr>
          <p:cNvSpPr/>
          <p:nvPr/>
        </p:nvSpPr>
        <p:spPr>
          <a:xfrm>
            <a:off x="8553450" y="3702050"/>
            <a:ext cx="260350" cy="58477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9C921A-D69F-4C8D-8351-1F9A0F821156}"/>
              </a:ext>
            </a:extLst>
          </p:cNvPr>
          <p:cNvSpPr txBox="1"/>
          <p:nvPr/>
        </p:nvSpPr>
        <p:spPr>
          <a:xfrm>
            <a:off x="8850972" y="3643655"/>
            <a:ext cx="286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Timestamp Synchronization</a:t>
            </a:r>
          </a:p>
          <a:p>
            <a:pPr marL="342900" indent="-342900">
              <a:buFontTx/>
              <a:buAutoNum type="arabicParenR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Synchronization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A852C25-E600-4B79-A58E-21B45787725C}"/>
              </a:ext>
            </a:extLst>
          </p:cNvPr>
          <p:cNvSpPr txBox="1"/>
          <p:nvPr/>
        </p:nvSpPr>
        <p:spPr>
          <a:xfrm>
            <a:off x="683946" y="5534790"/>
            <a:ext cx="9522752" cy="79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duplicates are unfriendly to memory-constrained devices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Cross-progress synchronization causes expensive computing overhead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25442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Related work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6D1264-4330-46BC-96DA-085B37D47DC3}"/>
              </a:ext>
            </a:extLst>
          </p:cNvPr>
          <p:cNvSpPr txBox="1"/>
          <p:nvPr/>
        </p:nvSpPr>
        <p:spPr>
          <a:xfrm>
            <a:off x="283801" y="1281331"/>
            <a:ext cx="2713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Data-Orient Design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0EAD74-C5AA-4B74-AD61-93A44A13A10A}"/>
              </a:ext>
            </a:extLst>
          </p:cNvPr>
          <p:cNvSpPr txBox="1"/>
          <p:nvPr/>
        </p:nvSpPr>
        <p:spPr>
          <a:xfrm>
            <a:off x="283801" y="832366"/>
            <a:ext cx="385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DONS[SIGCOMM’23]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D3E812-6D36-4ED7-8150-19ADE268CD98}"/>
              </a:ext>
            </a:extLst>
          </p:cNvPr>
          <p:cNvSpPr txBox="1"/>
          <p:nvPr/>
        </p:nvSpPr>
        <p:spPr>
          <a:xfrm>
            <a:off x="6068651" y="1281331"/>
            <a:ext cx="4586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Thread-pool-based Simulation Engine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11E8D0-4BFD-4585-9F4B-9777A8FAB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27" y="2042299"/>
            <a:ext cx="2911701" cy="366000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F21A505-1C31-4F97-B780-3B6ACC35F40A}"/>
              </a:ext>
            </a:extLst>
          </p:cNvPr>
          <p:cNvSpPr txBox="1"/>
          <p:nvPr/>
        </p:nvSpPr>
        <p:spPr>
          <a:xfrm>
            <a:off x="560749" y="5840968"/>
            <a:ext cx="420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the data of the same type together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0C7BA21-9620-4A7C-9732-4BFFE93B5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965" y="1845100"/>
            <a:ext cx="5063486" cy="261341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D98845B-4715-455A-9D70-B9756BB28706}"/>
              </a:ext>
            </a:extLst>
          </p:cNvPr>
          <p:cNvSpPr txBox="1"/>
          <p:nvPr/>
        </p:nvSpPr>
        <p:spPr>
          <a:xfrm>
            <a:off x="5775965" y="5240635"/>
            <a:ext cx="5717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Decompose coupled operations into discrete events</a:t>
            </a:r>
          </a:p>
          <a:p>
            <a:pPr marL="342900" indent="-342900"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events into independent sets</a:t>
            </a:r>
          </a:p>
          <a:p>
            <a:pPr marL="342900" indent="-342900">
              <a:buAutoNum type="arabicPeriod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thread pool for each set</a:t>
            </a:r>
          </a:p>
        </p:txBody>
      </p:sp>
    </p:spTree>
    <p:extLst>
      <p:ext uri="{BB962C8B-B14F-4D97-AF65-F5344CB8AC3E}">
        <p14:creationId xmlns:p14="http://schemas.microsoft.com/office/powerpoint/2010/main" val="240803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25442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Related work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7899BD9-1AD5-4295-9476-1BFA41835075}"/>
              </a:ext>
            </a:extLst>
          </p:cNvPr>
          <p:cNvSpPr/>
          <p:nvPr/>
        </p:nvSpPr>
        <p:spPr>
          <a:xfrm>
            <a:off x="1085012" y="1155701"/>
            <a:ext cx="4375150" cy="5194300"/>
          </a:xfrm>
          <a:prstGeom prst="roundRect">
            <a:avLst>
              <a:gd name="adj" fmla="val 250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72AB33A-F99B-4825-908A-E75B9269269E}"/>
              </a:ext>
            </a:extLst>
          </p:cNvPr>
          <p:cNvSpPr/>
          <p:nvPr/>
        </p:nvSpPr>
        <p:spPr>
          <a:xfrm>
            <a:off x="6692062" y="1155701"/>
            <a:ext cx="4375150" cy="5194300"/>
          </a:xfrm>
          <a:prstGeom prst="roundRect">
            <a:avLst>
              <a:gd name="adj" fmla="val 2508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35C1311-FE7B-4A51-B23F-742F7B8F6BC5}"/>
              </a:ext>
            </a:extLst>
          </p:cNvPr>
          <p:cNvSpPr txBox="1"/>
          <p:nvPr/>
        </p:nvSpPr>
        <p:spPr>
          <a:xfrm>
            <a:off x="2580437" y="1155701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0E254BB-4F47-483F-A76D-F532797C326B}"/>
              </a:ext>
            </a:extLst>
          </p:cNvPr>
          <p:cNvSpPr txBox="1"/>
          <p:nvPr/>
        </p:nvSpPr>
        <p:spPr>
          <a:xfrm>
            <a:off x="8187487" y="1155701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D111850-5C68-4C26-9857-8EB96F90CA1B}"/>
              </a:ext>
            </a:extLst>
          </p:cNvPr>
          <p:cNvSpPr txBox="1"/>
          <p:nvPr/>
        </p:nvSpPr>
        <p:spPr>
          <a:xfrm>
            <a:off x="1162050" y="1847850"/>
            <a:ext cx="4133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Efficient memory sharing mechanism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Striking acceleration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981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D851F9-7F3E-4F53-A7A5-2F3E1B5C54D7}"/>
              </a:ext>
            </a:extLst>
          </p:cNvPr>
          <p:cNvSpPr/>
          <p:nvPr/>
        </p:nvSpPr>
        <p:spPr>
          <a:xfrm>
            <a:off x="283801" y="86851"/>
            <a:ext cx="13708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1653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Design</a:t>
            </a:r>
          </a:p>
        </p:txBody>
      </p:sp>
      <p:sp>
        <p:nvSpPr>
          <p:cNvPr id="2" name="文本框 14">
            <a:extLst>
              <a:ext uri="{FF2B5EF4-FFF2-40B4-BE49-F238E27FC236}">
                <a16:creationId xmlns:a16="http://schemas.microsoft.com/office/drawing/2014/main" id="{BEF8E49D-EAFF-43A2-CCB0-9FFEB2C0576E}"/>
              </a:ext>
            </a:extLst>
          </p:cNvPr>
          <p:cNvSpPr txBox="1"/>
          <p:nvPr/>
        </p:nvSpPr>
        <p:spPr>
          <a:xfrm>
            <a:off x="2327259" y="247591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139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6"/>
    </mc:Choice>
    <mc:Fallback xmlns="">
      <p:transition spd="slow" advTm="14006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426</Words>
  <Application>Microsoft Office PowerPoint</Application>
  <PresentationFormat>宽屏</PresentationFormat>
  <Paragraphs>130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微软雅黑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李芹涌</dc:creator>
  <cp:lastModifiedBy>李芹涌</cp:lastModifiedBy>
  <cp:revision>44</cp:revision>
  <dcterms:created xsi:type="dcterms:W3CDTF">2023-09-13T03:26:16Z</dcterms:created>
  <dcterms:modified xsi:type="dcterms:W3CDTF">2023-09-14T05:42:18Z</dcterms:modified>
</cp:coreProperties>
</file>