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803" r:id="rId2"/>
    <p:sldId id="1106" r:id="rId3"/>
    <p:sldId id="1110" r:id="rId4"/>
    <p:sldId id="1112" r:id="rId5"/>
    <p:sldId id="1116" r:id="rId6"/>
    <p:sldId id="1111" r:id="rId7"/>
    <p:sldId id="1113" r:id="rId8"/>
    <p:sldId id="1114" r:id="rId9"/>
    <p:sldId id="1115" r:id="rId10"/>
    <p:sldId id="1109" r:id="rId11"/>
    <p:sldId id="811" r:id="rId12"/>
  </p:sldIdLst>
  <p:sldSz cx="1219676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>
          <p15:clr>
            <a:srgbClr val="A4A3A4"/>
          </p15:clr>
        </p15:guide>
        <p15:guide id="2" pos="38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YongAn" initials="HY" lastIdx="1" clrIdx="0"/>
  <p:cmAuthor id="2" name="ChinaMaker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3C6A"/>
    <a:srgbClr val="0F3D68"/>
    <a:srgbClr val="002060"/>
    <a:srgbClr val="113E6A"/>
    <a:srgbClr val="336699"/>
    <a:srgbClr val="808080"/>
    <a:srgbClr val="292929"/>
    <a:srgbClr val="7F7F7F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5386" autoAdjust="0"/>
  </p:normalViewPr>
  <p:slideViewPr>
    <p:cSldViewPr snapToObjects="1">
      <p:cViewPr varScale="1">
        <p:scale>
          <a:sx n="87" d="100"/>
          <a:sy n="87" d="100"/>
        </p:scale>
        <p:origin x="672" y="77"/>
      </p:cViewPr>
      <p:guideLst>
        <p:guide orient="horz" pos="2220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492508C-3C43-4951-860A-5839B4DBC9B7}" type="datetimeFigureOut">
              <a:rPr lang="zh-CN" altLang="en-US"/>
              <a:t>2018/9/12</a:t>
            </a:fld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AFA6FC3-AA1F-4EC3-8F38-4A4EB928EC5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B6F994-5B67-4A69-9BF8-2C9541342FDB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B6F994-5B67-4A69-9BF8-2C9541342FDB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8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1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79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5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4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5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872720"/>
            <a:ext cx="12196763" cy="36000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1479551"/>
            <a:ext cx="12194382" cy="2796116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2"/>
            </p:custDataLst>
          </p:nvPr>
        </p:nvSpPr>
        <p:spPr>
          <a:xfrm>
            <a:off x="1" y="1123950"/>
            <a:ext cx="12194382" cy="506897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PA_文本框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044764"/>
            <a:ext cx="12194382" cy="1314206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条形码识别与定位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332165" y="4434540"/>
            <a:ext cx="7530051" cy="14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79500" indent="-1079500">
              <a:spcBef>
                <a:spcPct val="20000"/>
              </a:spcBef>
              <a:buSzPct val="8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15000"/>
              </a:spcBef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 华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ct val="15000"/>
              </a:spcBef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15465"/>
            <a:ext cx="10977880" cy="2564765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在定位与标定算法方面有自主软件包的研发经历及工程实践经验，并分析过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Datalogic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2400" dirty="0" err="1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ongex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的扫码设备作参考。</a:t>
            </a:r>
            <a:endParaRPr lang="en-US" altLang="zh-CN" sz="2400" dirty="0">
              <a:solidFill>
                <a:srgbClr val="0F3C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在嵌入式</a:t>
            </a:r>
            <a:r>
              <a:rPr lang="en-US" altLang="zh-CN" sz="2400" dirty="0" err="1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环境下基于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qt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平台利用开源包实现了常规条码的基本识别。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利用基于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ARM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cortex A53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构架搭建测试平台，可实现取图与识别的过程。</a:t>
            </a:r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869315" y="156210"/>
            <a:ext cx="25774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</a:p>
        </p:txBody>
      </p:sp>
      <p:pic>
        <p:nvPicPr>
          <p:cNvPr id="5" name="图片 4" descr="LinkVision标志"/>
          <p:cNvPicPr>
            <a:picLocks noChangeAspect="1"/>
          </p:cNvPicPr>
          <p:nvPr/>
        </p:nvPicPr>
        <p:blipFill>
          <a:blip r:embed="rId2" cstate="print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3130" y="1200150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主要在于：定位与识别的软、硬件平台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1479551"/>
            <a:ext cx="12194382" cy="2796116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2"/>
            </p:custDataLst>
          </p:nvPr>
        </p:nvSpPr>
        <p:spPr>
          <a:xfrm>
            <a:off x="1" y="1123950"/>
            <a:ext cx="12194382" cy="506897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PA_文本框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01158" y="2054485"/>
            <a:ext cx="8594608" cy="1337945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altLang="zh-CN" sz="5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67"/>
          <p:cNvGrpSpPr/>
          <p:nvPr/>
        </p:nvGrpSpPr>
        <p:grpSpPr bwMode="auto">
          <a:xfrm>
            <a:off x="4658221" y="968152"/>
            <a:ext cx="4387850" cy="1020763"/>
            <a:chOff x="3508748" y="794949"/>
            <a:chExt cx="4387021" cy="1019333"/>
          </a:xfrm>
        </p:grpSpPr>
        <p:cxnSp>
          <p:nvCxnSpPr>
            <p:cNvPr id="41" name="直接连接符 40"/>
            <p:cNvCxnSpPr/>
            <p:nvPr>
              <p:custDataLst>
                <p:tags r:id="rId21"/>
              </p:custDataLst>
            </p:nvPr>
          </p:nvCxnSpPr>
          <p:spPr>
            <a:xfrm flipH="1">
              <a:off x="3884915" y="936039"/>
              <a:ext cx="693606" cy="649963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>
              <p:custDataLst>
                <p:tags r:id="rId22"/>
              </p:custDataLst>
            </p:nvPr>
          </p:nvSpPr>
          <p:spPr>
            <a:xfrm>
              <a:off x="3526208" y="1316505"/>
              <a:ext cx="504730" cy="22986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" name="文本框 7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249914" y="1227151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44" name="文本框 1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08748" y="794949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da-DK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5" name="组合 68"/>
          <p:cNvGrpSpPr/>
          <p:nvPr/>
        </p:nvGrpSpPr>
        <p:grpSpPr bwMode="auto">
          <a:xfrm>
            <a:off x="4658221" y="1960340"/>
            <a:ext cx="4387850" cy="1019175"/>
            <a:chOff x="3508748" y="1649828"/>
            <a:chExt cx="4387021" cy="1019333"/>
          </a:xfrm>
        </p:grpSpPr>
        <p:cxnSp>
          <p:nvCxnSpPr>
            <p:cNvPr id="46" name="直接连接符 45"/>
            <p:cNvCxnSpPr/>
            <p:nvPr>
              <p:custDataLst>
                <p:tags r:id="rId17"/>
              </p:custDataLst>
            </p:nvPr>
          </p:nvCxnSpPr>
          <p:spPr>
            <a:xfrm flipH="1">
              <a:off x="3884915" y="1791137"/>
              <a:ext cx="693606" cy="649389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>
              <p:custDataLst>
                <p:tags r:id="rId18"/>
              </p:custDataLst>
            </p:nvPr>
          </p:nvSpPr>
          <p:spPr>
            <a:xfrm>
              <a:off x="3526208" y="2172196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8" name="文本框 4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49914" y="2082030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研究现状</a:t>
              </a:r>
            </a:p>
          </p:txBody>
        </p:sp>
        <p:sp>
          <p:nvSpPr>
            <p:cNvPr id="49" name="文本框 4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08748" y="1649828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0" name="组合 75"/>
          <p:cNvGrpSpPr/>
          <p:nvPr/>
        </p:nvGrpSpPr>
        <p:grpSpPr bwMode="auto">
          <a:xfrm>
            <a:off x="4658221" y="2950940"/>
            <a:ext cx="4387850" cy="1019175"/>
            <a:chOff x="3508748" y="2504707"/>
            <a:chExt cx="4387021" cy="1019333"/>
          </a:xfrm>
        </p:grpSpPr>
        <p:cxnSp>
          <p:nvCxnSpPr>
            <p:cNvPr id="51" name="直接连接符 50"/>
            <p:cNvCxnSpPr/>
            <p:nvPr>
              <p:custDataLst>
                <p:tags r:id="rId13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>
              <p:custDataLst>
                <p:tags r:id="rId14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7" name="文本框 5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</a:t>
              </a:r>
            </a:p>
          </p:txBody>
        </p:sp>
        <p:sp>
          <p:nvSpPr>
            <p:cNvPr id="58" name="文本框 5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1350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20" name="组合 75"/>
          <p:cNvGrpSpPr/>
          <p:nvPr/>
        </p:nvGrpSpPr>
        <p:grpSpPr bwMode="auto">
          <a:xfrm>
            <a:off x="4662859" y="3805024"/>
            <a:ext cx="4383405" cy="1048384"/>
            <a:chOff x="3508748" y="2504707"/>
            <a:chExt cx="4382577" cy="1048547"/>
          </a:xfrm>
        </p:grpSpPr>
        <p:cxnSp>
          <p:nvCxnSpPr>
            <p:cNvPr id="21" name="直接连接符 20"/>
            <p:cNvCxnSpPr/>
            <p:nvPr>
              <p:custDataLst>
                <p:tags r:id="rId9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10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文本框 5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45470" y="2966123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研究内容及方案</a:t>
              </a:r>
            </a:p>
          </p:txBody>
        </p:sp>
        <p:sp>
          <p:nvSpPr>
            <p:cNvPr id="24" name="文本框 5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5" name="组合 75"/>
          <p:cNvGrpSpPr/>
          <p:nvPr/>
        </p:nvGrpSpPr>
        <p:grpSpPr bwMode="auto">
          <a:xfrm>
            <a:off x="4658221" y="4640560"/>
            <a:ext cx="4387850" cy="1019175"/>
            <a:chOff x="3508748" y="2504707"/>
            <a:chExt cx="4387021" cy="1019333"/>
          </a:xfrm>
        </p:grpSpPr>
        <p:cxnSp>
          <p:nvCxnSpPr>
            <p:cNvPr id="26" name="直接连接符 25"/>
            <p:cNvCxnSpPr/>
            <p:nvPr>
              <p:custDataLst>
                <p:tags r:id="rId5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>
              <p:custDataLst>
                <p:tags r:id="rId6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文本框 5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关键难点及困难</a:t>
              </a:r>
            </a:p>
          </p:txBody>
        </p:sp>
        <p:sp>
          <p:nvSpPr>
            <p:cNvPr id="29" name="文本框 5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5</a:t>
              </a:r>
            </a:p>
          </p:txBody>
        </p:sp>
      </p:grp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27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grpSp>
        <p:nvGrpSpPr>
          <p:cNvPr id="30" name="组合 75">
            <a:extLst>
              <a:ext uri="{FF2B5EF4-FFF2-40B4-BE49-F238E27FC236}">
                <a16:creationId xmlns:a16="http://schemas.microsoft.com/office/drawing/2014/main" id="{88DA520E-3BF7-4AFC-9286-CE011F3AF534}"/>
              </a:ext>
            </a:extLst>
          </p:cNvPr>
          <p:cNvGrpSpPr/>
          <p:nvPr/>
        </p:nvGrpSpPr>
        <p:grpSpPr bwMode="auto">
          <a:xfrm>
            <a:off x="4626674" y="5494644"/>
            <a:ext cx="4387850" cy="1019175"/>
            <a:chOff x="3508748" y="2504707"/>
            <a:chExt cx="4387021" cy="1019333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A9EB880-0288-4D0E-8F7C-DB220D6696C8}"/>
                </a:ext>
              </a:extLst>
            </p:cNvPr>
            <p:cNvCxnSpPr/>
            <p:nvPr>
              <p:custDataLst>
                <p:tags r:id="rId1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26">
              <a:extLst>
                <a:ext uri="{FF2B5EF4-FFF2-40B4-BE49-F238E27FC236}">
                  <a16:creationId xmlns:a16="http://schemas.microsoft.com/office/drawing/2014/main" id="{D81893E9-A4DC-4D27-B8AA-88F0975491E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3" name="文本框 50">
              <a:extLst>
                <a:ext uri="{FF2B5EF4-FFF2-40B4-BE49-F238E27FC236}">
                  <a16:creationId xmlns:a16="http://schemas.microsoft.com/office/drawing/2014/main" id="{61AB746F-4F11-48DF-A328-584262F403AE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研究计划</a:t>
              </a:r>
            </a:p>
          </p:txBody>
        </p:sp>
        <p:sp>
          <p:nvSpPr>
            <p:cNvPr id="34" name="文本框 51">
              <a:extLst>
                <a:ext uri="{FF2B5EF4-FFF2-40B4-BE49-F238E27FC236}">
                  <a16:creationId xmlns:a16="http://schemas.microsoft.com/office/drawing/2014/main" id="{6F3A143F-8948-4791-A0B2-EA0B8A89E955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9D2081-B670-4829-9DFA-FCDCFA33C808}"/>
              </a:ext>
            </a:extLst>
          </p:cNvPr>
          <p:cNvSpPr/>
          <p:nvPr/>
        </p:nvSpPr>
        <p:spPr>
          <a:xfrm>
            <a:off x="310788" y="1055058"/>
            <a:ext cx="11562158" cy="49962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条形码是由一组按一定编码规则排列的条、空和数字符号组成，用以表示一定信息的图形符号</a:t>
            </a:r>
          </a:p>
        </p:txBody>
      </p:sp>
      <p:sp>
        <p:nvSpPr>
          <p:cNvPr id="4" name="AutoShape 2" descr="https://img-blog.csdn.net/20160803194732195?watermark/2/text/aHR0cDovL2Jsb2cuY3Nkbi5uZXQv/font/5a6L5L2T/fontsize/400/fill/I0JBQkFCMA==/dissolve/70/gravity/SouthEast">
            <a:extLst>
              <a:ext uri="{FF2B5EF4-FFF2-40B4-BE49-F238E27FC236}">
                <a16:creationId xmlns:a16="http://schemas.microsoft.com/office/drawing/2014/main" id="{B12DCAF4-10D6-4088-9C44-EB6A6FAAF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1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AutoShape 4" descr="https://img-blog.csdn.net/20160803194732195?watermark/2/text/aHR0cDovL2Jsb2cuY3Nkbi5uZXQv/font/5a6L5L2T/fontsize/400/fill/I0JBQkFCMA==/dissolve/70/gravity/SouthEast">
            <a:extLst>
              <a:ext uri="{FF2B5EF4-FFF2-40B4-BE49-F238E27FC236}">
                <a16:creationId xmlns:a16="http://schemas.microsoft.com/office/drawing/2014/main" id="{24A3F3C1-034E-4563-852E-93E951DB2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7588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EAN-13è¯è¯»å­ç¬¦">
            <a:extLst>
              <a:ext uri="{FF2B5EF4-FFF2-40B4-BE49-F238E27FC236}">
                <a16:creationId xmlns:a16="http://schemas.microsoft.com/office/drawing/2014/main" id="{14E20F60-A0DE-42D8-B65C-087CF484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1771650"/>
            <a:ext cx="69342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8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9D2081-B670-4829-9DFA-FCDCFA33C808}"/>
              </a:ext>
            </a:extLst>
          </p:cNvPr>
          <p:cNvSpPr/>
          <p:nvPr/>
        </p:nvSpPr>
        <p:spPr>
          <a:xfrm>
            <a:off x="310788" y="1055058"/>
            <a:ext cx="11562158" cy="49962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针对复杂背景下的条码检测依然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效果不佳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09448"/>
              </p:ext>
            </p:extLst>
          </p:nvPr>
        </p:nvGraphicFramePr>
        <p:xfrm>
          <a:off x="337741" y="2016678"/>
          <a:ext cx="11548236" cy="455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0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0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034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Radiant</a:t>
                      </a:r>
                    </a:p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（美国）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ISRA</a:t>
                      </a:r>
                    </a:p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（德国）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FAST</a:t>
                      </a:r>
                    </a:p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（日本）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MIRTEC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（韩国）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由田新技</a:t>
                      </a:r>
                      <a:endParaRPr lang="en-US" altLang="zh-CN" sz="2000" b="1" dirty="0" smtClean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（中国台湾）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中导光电</a:t>
                      </a:r>
                      <a:endParaRPr lang="en-US" altLang="zh-CN" sz="2000" b="1" dirty="0" smtClean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（中国）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设备</a:t>
                      </a:r>
                      <a:endParaRPr lang="en-US" altLang="zh-CN" sz="2000" b="1" dirty="0" smtClean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en-US" altLang="zh-CN" sz="2000" b="1" dirty="0" smtClean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检测点、线和</a:t>
                      </a:r>
                      <a:r>
                        <a:rPr lang="zh-CN" altLang="en-US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部分</a:t>
                      </a:r>
                      <a:r>
                        <a:rPr lang="en-US" altLang="zh-CN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Mura</a:t>
                      </a:r>
                      <a:r>
                        <a:rPr lang="zh-CN" altLang="zh-CN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缺陷</a:t>
                      </a:r>
                      <a:endParaRPr lang="zh-CN" altLang="en-US" sz="1800" b="1" kern="1200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检测点、线缺陷</a:t>
                      </a:r>
                      <a:endParaRPr lang="zh-CN" altLang="en-US" sz="18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accen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检测刻痕、划伤等外观不良及点、线缺陷</a:t>
                      </a:r>
                      <a:endParaRPr lang="zh-CN" altLang="en-US" sz="1800" b="1" kern="1200" dirty="0">
                        <a:solidFill>
                          <a:schemeClr val="accen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检测点、线</a:t>
                      </a:r>
                      <a:r>
                        <a:rPr lang="zh-CN" altLang="en-US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及部分</a:t>
                      </a:r>
                      <a:r>
                        <a:rPr lang="en-US" altLang="zh-CN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Mura</a:t>
                      </a:r>
                      <a:r>
                        <a:rPr lang="zh-CN" altLang="zh-CN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缺陷</a:t>
                      </a:r>
                      <a:endParaRPr lang="zh-CN" altLang="en-US" sz="1800" b="1" dirty="0" smtClean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检测点、线</a:t>
                      </a:r>
                      <a:r>
                        <a:rPr lang="zh-CN" altLang="en-US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及部分</a:t>
                      </a:r>
                      <a:r>
                        <a:rPr lang="en-US" altLang="zh-CN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Mura</a:t>
                      </a:r>
                      <a:r>
                        <a:rPr lang="zh-CN" altLang="zh-CN" sz="1800" b="1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缺陷</a:t>
                      </a:r>
                      <a:endParaRPr lang="zh-CN" altLang="en-US" sz="1800" b="1" dirty="0" smtClean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accen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检测点、线及部分</a:t>
                      </a:r>
                      <a:r>
                        <a:rPr lang="en-US" altLang="zh-CN" sz="1800" b="1" kern="1200" dirty="0" smtClean="0">
                          <a:solidFill>
                            <a:schemeClr val="accen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Mura</a:t>
                      </a:r>
                      <a:r>
                        <a:rPr lang="zh-CN" altLang="en-US" sz="1800" b="1" kern="1200" dirty="0" smtClean="0">
                          <a:solidFill>
                            <a:schemeClr val="accen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缺陷</a:t>
                      </a:r>
                      <a:endParaRPr lang="zh-CN" altLang="en-US" sz="1800" b="1" kern="1200" dirty="0">
                        <a:solidFill>
                          <a:schemeClr val="accen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缺</a:t>
                      </a:r>
                      <a:endParaRPr lang="en-US" altLang="zh-CN" sz="2000" b="1" dirty="0" smtClean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点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仅能检测部分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Mura</a:t>
                      </a: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缺陷，且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Mura</a:t>
                      </a: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缺陷检出率较低</a:t>
                      </a:r>
                      <a:endParaRPr lang="en-US" altLang="zh-CN" sz="2000" b="1" kern="12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accen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600" b="1" kern="1200" dirty="0" smtClean="0">
                        <a:solidFill>
                          <a:schemeClr val="accen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3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9D2081-B670-4829-9DFA-FCDCFA33C808}"/>
              </a:ext>
            </a:extLst>
          </p:cNvPr>
          <p:cNvSpPr/>
          <p:nvPr/>
        </p:nvSpPr>
        <p:spPr>
          <a:xfrm>
            <a:off x="310788" y="1055058"/>
            <a:ext cx="11562158" cy="49962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针对复杂背景下的条码检测依然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效果不佳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16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研究内容及方案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关键难点及困难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4"/>
  <p:tag name="KSO_WM_UNIT_ID" val="260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5"/>
  <p:tag name="KSO_WM_UNIT_ID" val="260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2_1"/>
  <p:tag name="KSO_WM_UNIT_ID" val="260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6"/>
  <p:tag name="KSO_WM_UNIT_ID" val="260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1"/>
  <p:tag name="KSO_WM_UNIT_ID" val="260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2"/>
  <p:tag name="KSO_WM_UNIT_ID" val="260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1_1"/>
  <p:tag name="KSO_WM_UNIT_ID" val="260*l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3"/>
  <p:tag name="KSO_WM_UNIT_ID" val="260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>
        <a:noFill/>
        <a:ln w="28575" algn="ctr">
          <a:solidFill>
            <a:srgbClr val="3333CC"/>
          </a:solidFill>
          <a:round/>
        </a:ln>
      </a:spPr>
      <a:bodyPr/>
      <a:lstStyle/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287</Words>
  <Application>Microsoft Office PowerPoint</Application>
  <PresentationFormat>自定义</PresentationFormat>
  <Paragraphs>65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仿宋_GB2312</vt:lpstr>
      <vt:lpstr>宋体</vt:lpstr>
      <vt:lpstr>微软雅黑</vt:lpstr>
      <vt:lpstr>Arial</vt:lpstr>
      <vt:lpstr>Calibri</vt:lpstr>
      <vt:lpstr>Times New Roman</vt:lpstr>
      <vt:lpstr>Wingdings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哎呀小小草;</dc:title>
  <dc:creator>哎呀小小草</dc:creator>
  <cp:lastModifiedBy>勤远</cp:lastModifiedBy>
  <cp:revision>1537</cp:revision>
  <dcterms:created xsi:type="dcterms:W3CDTF">2013-01-25T01:44:00Z</dcterms:created>
  <dcterms:modified xsi:type="dcterms:W3CDTF">2018-09-12T13:22:07Z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