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90" r:id="rId2"/>
    <p:sldId id="325" r:id="rId3"/>
    <p:sldId id="299" r:id="rId4"/>
    <p:sldId id="313" r:id="rId5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80">
          <p15:clr>
            <a:srgbClr val="A4A3A4"/>
          </p15:clr>
        </p15:guide>
        <p15:guide id="2" pos="5138">
          <p15:clr>
            <a:srgbClr val="A4A3A4"/>
          </p15:clr>
        </p15:guide>
        <p15:guide id="3" orient="horz" pos="178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57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CB"/>
    <a:srgbClr val="FF99FF"/>
    <a:srgbClr val="33CCFF"/>
    <a:srgbClr val="FFFFFF"/>
    <a:srgbClr val="C75050"/>
    <a:srgbClr val="404040"/>
    <a:srgbClr val="9BC2DF"/>
    <a:srgbClr val="A6CAEE"/>
    <a:srgbClr val="CCCC33"/>
    <a:srgbClr val="FFC8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61" autoAdjust="0"/>
    <p:restoredTop sz="94312" autoAdjust="0"/>
  </p:normalViewPr>
  <p:slideViewPr>
    <p:cSldViewPr snapToGrid="0" showGuides="1">
      <p:cViewPr varScale="1">
        <p:scale>
          <a:sx n="86" d="100"/>
          <a:sy n="86" d="100"/>
        </p:scale>
        <p:origin x="778" y="67"/>
      </p:cViewPr>
      <p:guideLst>
        <p:guide orient="horz" pos="4280"/>
        <p:guide pos="5138"/>
        <p:guide orient="horz" pos="178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howGuides="1">
      <p:cViewPr>
        <p:scale>
          <a:sx n="66" d="100"/>
          <a:sy n="66" d="100"/>
        </p:scale>
        <p:origin x="2322" y="-318"/>
      </p:cViewPr>
      <p:guideLst>
        <p:guide orient="horz" pos="2957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4BE96E-66E5-4AE0-97D7-7FDAD5BCA6DB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271971-2C66-405E-A74D-7E371BACBA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271971-2C66-405E-A74D-7E371BACBA1C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271971-2C66-405E-A74D-7E371BACBA1C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271971-2C66-405E-A74D-7E371BACBA1C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271971-2C66-405E-A74D-7E371BACBA1C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65918-C45C-46E3-971A-E05B32712711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AF99F-76E7-41BC-BC3B-28E0C22733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65918-C45C-46E3-971A-E05B32712711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AF99F-76E7-41BC-BC3B-28E0C22733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65918-C45C-46E3-971A-E05B32712711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AF99F-76E7-41BC-BC3B-28E0C22733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65918-C45C-46E3-971A-E05B32712711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AF99F-76E7-41BC-BC3B-28E0C2273351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65918-C45C-46E3-971A-E05B32712711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AF99F-76E7-41BC-BC3B-28E0C22733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65918-C45C-46E3-971A-E05B32712711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AF99F-76E7-41BC-BC3B-28E0C22733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65918-C45C-46E3-971A-E05B32712711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AF99F-76E7-41BC-BC3B-28E0C22733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65918-C45C-46E3-971A-E05B32712711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AF99F-76E7-41BC-BC3B-28E0C22733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65918-C45C-46E3-971A-E05B32712711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AF99F-76E7-41BC-BC3B-28E0C22733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65918-C45C-46E3-971A-E05B32712711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AF99F-76E7-41BC-BC3B-28E0C22733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65918-C45C-46E3-971A-E05B32712711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AF99F-76E7-41BC-BC3B-28E0C22733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65918-C45C-46E3-971A-E05B32712711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3AF99F-76E7-41BC-BC3B-28E0C22733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 rot="1320000">
            <a:off x="3597399" y="666070"/>
            <a:ext cx="5374594" cy="4630173"/>
            <a:chOff x="3404893" y="666070"/>
            <a:chExt cx="5374594" cy="4630173"/>
          </a:xfrm>
        </p:grpSpPr>
        <p:sp>
          <p:nvSpPr>
            <p:cNvPr id="5" name="等腰三角形 4"/>
            <p:cNvSpPr/>
            <p:nvPr/>
          </p:nvSpPr>
          <p:spPr>
            <a:xfrm>
              <a:off x="3466513" y="704830"/>
              <a:ext cx="5258974" cy="4533598"/>
            </a:xfrm>
            <a:prstGeom prst="triangle">
              <a:avLst/>
            </a:prstGeom>
            <a:noFill/>
            <a:ln w="12700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6049620" y="666070"/>
              <a:ext cx="108000" cy="108000"/>
            </a:xfrm>
            <a:prstGeom prst="ellipse">
              <a:avLst/>
            </a:prstGeom>
            <a:solidFill>
              <a:srgbClr val="C7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3404893" y="5188243"/>
              <a:ext cx="108000" cy="108000"/>
            </a:xfrm>
            <a:prstGeom prst="ellipse">
              <a:avLst/>
            </a:prstGeom>
            <a:solidFill>
              <a:srgbClr val="C7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8671487" y="5188243"/>
              <a:ext cx="108000" cy="108000"/>
            </a:xfrm>
            <a:prstGeom prst="ellipse">
              <a:avLst/>
            </a:prstGeom>
            <a:solidFill>
              <a:srgbClr val="C7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2069466" y="919022"/>
            <a:ext cx="8053070" cy="5019955"/>
            <a:chOff x="2443352" y="1145276"/>
            <a:chExt cx="7304405" cy="4589674"/>
          </a:xfrm>
        </p:grpSpPr>
        <p:sp>
          <p:nvSpPr>
            <p:cNvPr id="10" name="椭圆 9"/>
            <p:cNvSpPr/>
            <p:nvPr/>
          </p:nvSpPr>
          <p:spPr>
            <a:xfrm>
              <a:off x="3637636" y="1145276"/>
              <a:ext cx="4754793" cy="4589674"/>
            </a:xfrm>
            <a:prstGeom prst="ellipse">
              <a:avLst/>
            </a:prstGeom>
            <a:solidFill>
              <a:schemeClr val="tx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2443352" y="1874936"/>
              <a:ext cx="7304405" cy="12897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3600" dirty="0">
                  <a:solidFill>
                    <a:srgbClr val="FFC0CB"/>
                  </a:solidFill>
                </a:rPr>
                <a:t>流量引导姬</a:t>
              </a:r>
              <a:endParaRPr lang="en-US" altLang="zh-CN" sz="3600" dirty="0">
                <a:solidFill>
                  <a:srgbClr val="FFC0CB"/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zh-CN" sz="2400" dirty="0">
                  <a:solidFill>
                    <a:srgbClr val="33CCFF"/>
                  </a:solidFill>
                  <a:latin typeface="Agency FB" panose="020B0503020202020204" pitchFamily="34" charset="0"/>
                </a:rPr>
                <a:t>---</a:t>
              </a:r>
              <a:r>
                <a:rPr lang="zh-CN" altLang="en-US" sz="2400" dirty="0">
                  <a:solidFill>
                    <a:srgbClr val="33CCFF"/>
                  </a:solidFill>
                  <a:latin typeface="Agency FB" panose="020B0503020202020204" pitchFamily="34" charset="0"/>
                </a:rPr>
                <a:t>基于</a:t>
              </a:r>
              <a:r>
                <a:rPr lang="en-US" altLang="zh-CN" sz="2400" dirty="0">
                  <a:solidFill>
                    <a:srgbClr val="33CC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RYU</a:t>
              </a:r>
              <a:r>
                <a:rPr lang="zh-CN" altLang="en-US" sz="2400" dirty="0">
                  <a:solidFill>
                    <a:srgbClr val="33CCFF"/>
                  </a:solidFill>
                  <a:latin typeface="Agency FB" panose="020B0503020202020204" pitchFamily="34" charset="0"/>
                </a:rPr>
                <a:t>的智能流量控制方案</a:t>
              </a:r>
              <a:endParaRPr lang="en-US" altLang="zh-CN" sz="2400" dirty="0">
                <a:solidFill>
                  <a:srgbClr val="33CCFF"/>
                </a:solidFill>
                <a:latin typeface="Agency FB" panose="020B0503020202020204" pitchFamily="34" charset="0"/>
              </a:endParaRPr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4821928" y="3164667"/>
              <a:ext cx="2386211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/>
            <p:cNvSpPr txBox="1"/>
            <p:nvPr/>
          </p:nvSpPr>
          <p:spPr>
            <a:xfrm>
              <a:off x="4666696" y="3490954"/>
              <a:ext cx="2696674" cy="4772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“</a:t>
              </a:r>
              <a:r>
                <a:rPr lang="zh-CN" altLang="en-US" sz="28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很有精神</a:t>
              </a:r>
              <a:r>
                <a:rPr lang="en-US" altLang="zh-CN" sz="28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”</a:t>
              </a:r>
              <a:r>
                <a:rPr lang="zh-CN" altLang="en-US" sz="28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组</a:t>
              </a: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032060" y="5022216"/>
            <a:ext cx="753746" cy="734645"/>
            <a:chOff x="1032060" y="5022216"/>
            <a:chExt cx="753746" cy="734645"/>
          </a:xfrm>
        </p:grpSpPr>
        <p:sp>
          <p:nvSpPr>
            <p:cNvPr id="15" name="等腰三角形 14"/>
            <p:cNvSpPr/>
            <p:nvPr/>
          </p:nvSpPr>
          <p:spPr>
            <a:xfrm rot="20627212" flipH="1" flipV="1">
              <a:off x="1032060" y="5107080"/>
              <a:ext cx="753746" cy="649781"/>
            </a:xfrm>
            <a:prstGeom prst="triangle">
              <a:avLst/>
            </a:prstGeom>
            <a:noFill/>
            <a:ln w="12700">
              <a:solidFill>
                <a:srgbClr val="C75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 rot="6289781" flipH="1" flipV="1">
              <a:off x="1003006" y="5062727"/>
              <a:ext cx="587410" cy="506388"/>
            </a:xfrm>
            <a:prstGeom prst="triangle">
              <a:avLst/>
            </a:prstGeom>
            <a:solidFill>
              <a:srgbClr val="C7505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等腰三角形 16"/>
          <p:cNvSpPr/>
          <p:nvPr/>
        </p:nvSpPr>
        <p:spPr>
          <a:xfrm rot="16200000" flipH="1" flipV="1">
            <a:off x="10561436" y="2089522"/>
            <a:ext cx="466193" cy="401891"/>
          </a:xfrm>
          <a:prstGeom prst="triangle">
            <a:avLst/>
          </a:prstGeom>
          <a:solidFill>
            <a:srgbClr val="C75050"/>
          </a:solidFill>
          <a:ln w="12700">
            <a:solidFill>
              <a:srgbClr val="C7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等腰三角形 17"/>
          <p:cNvSpPr/>
          <p:nvPr/>
        </p:nvSpPr>
        <p:spPr>
          <a:xfrm rot="5400000" flipV="1">
            <a:off x="10835395" y="2837059"/>
            <a:ext cx="312202" cy="269140"/>
          </a:xfrm>
          <a:prstGeom prst="triangle">
            <a:avLst/>
          </a:prstGeom>
          <a:solidFill>
            <a:srgbClr val="40404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等腰三角形 18"/>
          <p:cNvSpPr/>
          <p:nvPr/>
        </p:nvSpPr>
        <p:spPr>
          <a:xfrm rot="20034423" flipH="1" flipV="1">
            <a:off x="10265617" y="3528425"/>
            <a:ext cx="466193" cy="401891"/>
          </a:xfrm>
          <a:prstGeom prst="triangle">
            <a:avLst/>
          </a:prstGeom>
          <a:noFill/>
          <a:ln w="12700">
            <a:solidFill>
              <a:srgbClr val="C7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等腰三角形 19"/>
          <p:cNvSpPr/>
          <p:nvPr/>
        </p:nvSpPr>
        <p:spPr>
          <a:xfrm rot="3050067" flipH="1" flipV="1">
            <a:off x="1101977" y="3288413"/>
            <a:ext cx="466193" cy="401891"/>
          </a:xfrm>
          <a:prstGeom prst="triangle">
            <a:avLst/>
          </a:prstGeom>
          <a:solidFill>
            <a:srgbClr val="40404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52D21A8E-73BA-4EE9-B959-EBDF45913149}"/>
              </a:ext>
            </a:extLst>
          </p:cNvPr>
          <p:cNvSpPr txBox="1"/>
          <p:nvPr/>
        </p:nvSpPr>
        <p:spPr>
          <a:xfrm>
            <a:off x="4596622" y="4460021"/>
            <a:ext cx="44611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秦政 赵乾 王瑞 王浩扬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 flipH="1">
            <a:off x="1260834" y="270280"/>
            <a:ext cx="72000" cy="468000"/>
          </a:xfrm>
          <a:prstGeom prst="rect">
            <a:avLst/>
          </a:prstGeom>
          <a:solidFill>
            <a:srgbClr val="C7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651109" y="254328"/>
            <a:ext cx="6817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+mj-lt"/>
                <a:ea typeface="+mj-ea"/>
              </a:rPr>
              <a:t>01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1402304" y="241629"/>
            <a:ext cx="5136482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网络拓扑规划</a:t>
            </a:r>
          </a:p>
        </p:txBody>
      </p:sp>
      <p:grpSp>
        <p:nvGrpSpPr>
          <p:cNvPr id="20" name="组合 19"/>
          <p:cNvGrpSpPr/>
          <p:nvPr/>
        </p:nvGrpSpPr>
        <p:grpSpPr>
          <a:xfrm rot="17100000">
            <a:off x="175953" y="261388"/>
            <a:ext cx="481872" cy="469661"/>
            <a:chOff x="1032060" y="5022216"/>
            <a:chExt cx="753746" cy="734645"/>
          </a:xfrm>
        </p:grpSpPr>
        <p:sp>
          <p:nvSpPr>
            <p:cNvPr id="21" name="等腰三角形 20"/>
            <p:cNvSpPr/>
            <p:nvPr/>
          </p:nvSpPr>
          <p:spPr>
            <a:xfrm rot="20627212" flipH="1" flipV="1">
              <a:off x="1032060" y="5107080"/>
              <a:ext cx="753746" cy="649781"/>
            </a:xfrm>
            <a:prstGeom prst="triangle">
              <a:avLst/>
            </a:prstGeom>
            <a:noFill/>
            <a:ln w="12700">
              <a:solidFill>
                <a:srgbClr val="C75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等腰三角形 21"/>
            <p:cNvSpPr/>
            <p:nvPr/>
          </p:nvSpPr>
          <p:spPr>
            <a:xfrm rot="6289781" flipH="1" flipV="1">
              <a:off x="1003006" y="5062727"/>
              <a:ext cx="587410" cy="506388"/>
            </a:xfrm>
            <a:prstGeom prst="triangle">
              <a:avLst/>
            </a:prstGeom>
            <a:solidFill>
              <a:srgbClr val="C7505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286201" y="848713"/>
            <a:ext cx="8186222" cy="6214073"/>
            <a:chOff x="651109" y="2376419"/>
            <a:chExt cx="4653448" cy="3709504"/>
          </a:xfrm>
        </p:grpSpPr>
        <p:grpSp>
          <p:nvGrpSpPr>
            <p:cNvPr id="5" name="Group 4"/>
            <p:cNvGrpSpPr>
              <a:grpSpLocks noChangeAspect="1"/>
            </p:cNvGrpSpPr>
            <p:nvPr/>
          </p:nvGrpSpPr>
          <p:grpSpPr bwMode="auto">
            <a:xfrm>
              <a:off x="651109" y="2376419"/>
              <a:ext cx="4653448" cy="3709504"/>
              <a:chOff x="223" y="839"/>
              <a:chExt cx="3109" cy="2530"/>
            </a:xfrm>
          </p:grpSpPr>
          <p:sp>
            <p:nvSpPr>
              <p:cNvPr id="7" name="Freeform 5"/>
              <p:cNvSpPr/>
              <p:nvPr/>
            </p:nvSpPr>
            <p:spPr bwMode="auto">
              <a:xfrm>
                <a:off x="223" y="839"/>
                <a:ext cx="3109" cy="1927"/>
              </a:xfrm>
              <a:custGeom>
                <a:avLst/>
                <a:gdLst>
                  <a:gd name="T0" fmla="*/ 0 w 1313"/>
                  <a:gd name="T1" fmla="*/ 795 h 795"/>
                  <a:gd name="T2" fmla="*/ 0 w 1313"/>
                  <a:gd name="T3" fmla="*/ 29 h 795"/>
                  <a:gd name="T4" fmla="*/ 29 w 1313"/>
                  <a:gd name="T5" fmla="*/ 0 h 795"/>
                  <a:gd name="T6" fmla="*/ 1284 w 1313"/>
                  <a:gd name="T7" fmla="*/ 0 h 795"/>
                  <a:gd name="T8" fmla="*/ 1313 w 1313"/>
                  <a:gd name="T9" fmla="*/ 29 h 795"/>
                  <a:gd name="T10" fmla="*/ 1313 w 1313"/>
                  <a:gd name="T11" fmla="*/ 795 h 795"/>
                  <a:gd name="T12" fmla="*/ 0 w 1313"/>
                  <a:gd name="T13" fmla="*/ 795 h 7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13" h="795">
                    <a:moveTo>
                      <a:pt x="0" y="795"/>
                    </a:moveTo>
                    <a:cubicBezTo>
                      <a:pt x="0" y="29"/>
                      <a:pt x="0" y="29"/>
                      <a:pt x="0" y="29"/>
                    </a:cubicBezTo>
                    <a:cubicBezTo>
                      <a:pt x="0" y="13"/>
                      <a:pt x="13" y="0"/>
                      <a:pt x="29" y="0"/>
                    </a:cubicBezTo>
                    <a:cubicBezTo>
                      <a:pt x="1284" y="0"/>
                      <a:pt x="1284" y="0"/>
                      <a:pt x="1284" y="0"/>
                    </a:cubicBezTo>
                    <a:cubicBezTo>
                      <a:pt x="1300" y="0"/>
                      <a:pt x="1313" y="13"/>
                      <a:pt x="1313" y="29"/>
                    </a:cubicBezTo>
                    <a:cubicBezTo>
                      <a:pt x="1313" y="795"/>
                      <a:pt x="1313" y="795"/>
                      <a:pt x="1313" y="795"/>
                    </a:cubicBezTo>
                    <a:lnTo>
                      <a:pt x="0" y="795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" name="Freeform 6"/>
              <p:cNvSpPr/>
              <p:nvPr/>
            </p:nvSpPr>
            <p:spPr bwMode="auto">
              <a:xfrm>
                <a:off x="223" y="2766"/>
                <a:ext cx="3109" cy="139"/>
              </a:xfrm>
              <a:custGeom>
                <a:avLst/>
                <a:gdLst>
                  <a:gd name="T0" fmla="*/ 1284 w 1313"/>
                  <a:gd name="T1" fmla="*/ 118 h 118"/>
                  <a:gd name="T2" fmla="*/ 29 w 1313"/>
                  <a:gd name="T3" fmla="*/ 118 h 118"/>
                  <a:gd name="T4" fmla="*/ 0 w 1313"/>
                  <a:gd name="T5" fmla="*/ 89 h 118"/>
                  <a:gd name="T6" fmla="*/ 0 w 1313"/>
                  <a:gd name="T7" fmla="*/ 0 h 118"/>
                  <a:gd name="T8" fmla="*/ 1313 w 1313"/>
                  <a:gd name="T9" fmla="*/ 0 h 118"/>
                  <a:gd name="T10" fmla="*/ 1313 w 1313"/>
                  <a:gd name="T11" fmla="*/ 89 h 118"/>
                  <a:gd name="T12" fmla="*/ 1284 w 1313"/>
                  <a:gd name="T13" fmla="*/ 118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13" h="118">
                    <a:moveTo>
                      <a:pt x="1284" y="118"/>
                    </a:moveTo>
                    <a:cubicBezTo>
                      <a:pt x="29" y="118"/>
                      <a:pt x="29" y="118"/>
                      <a:pt x="29" y="118"/>
                    </a:cubicBezTo>
                    <a:cubicBezTo>
                      <a:pt x="13" y="118"/>
                      <a:pt x="0" y="105"/>
                      <a:pt x="0" y="8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313" y="0"/>
                      <a:pt x="1313" y="0"/>
                      <a:pt x="1313" y="0"/>
                    </a:cubicBezTo>
                    <a:cubicBezTo>
                      <a:pt x="1313" y="89"/>
                      <a:pt x="1313" y="89"/>
                      <a:pt x="1313" y="89"/>
                    </a:cubicBezTo>
                    <a:cubicBezTo>
                      <a:pt x="1313" y="105"/>
                      <a:pt x="1300" y="118"/>
                      <a:pt x="1284" y="118"/>
                    </a:cubicBezTo>
                  </a:path>
                </a:pathLst>
              </a:custGeom>
              <a:solidFill>
                <a:srgbClr val="404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" name="Freeform 7"/>
              <p:cNvSpPr/>
              <p:nvPr/>
            </p:nvSpPr>
            <p:spPr bwMode="auto">
              <a:xfrm>
                <a:off x="1284" y="2905"/>
                <a:ext cx="1041" cy="376"/>
              </a:xfrm>
              <a:custGeom>
                <a:avLst/>
                <a:gdLst>
                  <a:gd name="T0" fmla="*/ 0 w 1041"/>
                  <a:gd name="T1" fmla="*/ 376 h 376"/>
                  <a:gd name="T2" fmla="*/ 0 w 1041"/>
                  <a:gd name="T3" fmla="*/ 338 h 376"/>
                  <a:gd name="T4" fmla="*/ 120 w 1041"/>
                  <a:gd name="T5" fmla="*/ 324 h 376"/>
                  <a:gd name="T6" fmla="*/ 206 w 1041"/>
                  <a:gd name="T7" fmla="*/ 0 h 376"/>
                  <a:gd name="T8" fmla="*/ 833 w 1041"/>
                  <a:gd name="T9" fmla="*/ 0 h 376"/>
                  <a:gd name="T10" fmla="*/ 918 w 1041"/>
                  <a:gd name="T11" fmla="*/ 324 h 376"/>
                  <a:gd name="T12" fmla="*/ 1041 w 1041"/>
                  <a:gd name="T13" fmla="*/ 338 h 376"/>
                  <a:gd name="T14" fmla="*/ 1041 w 1041"/>
                  <a:gd name="T15" fmla="*/ 376 h 376"/>
                  <a:gd name="T16" fmla="*/ 0 w 1041"/>
                  <a:gd name="T17" fmla="*/ 376 h 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41" h="376">
                    <a:moveTo>
                      <a:pt x="0" y="376"/>
                    </a:moveTo>
                    <a:lnTo>
                      <a:pt x="0" y="338"/>
                    </a:lnTo>
                    <a:lnTo>
                      <a:pt x="120" y="324"/>
                    </a:lnTo>
                    <a:lnTo>
                      <a:pt x="206" y="0"/>
                    </a:lnTo>
                    <a:lnTo>
                      <a:pt x="833" y="0"/>
                    </a:lnTo>
                    <a:lnTo>
                      <a:pt x="918" y="324"/>
                    </a:lnTo>
                    <a:lnTo>
                      <a:pt x="1041" y="338"/>
                    </a:lnTo>
                    <a:lnTo>
                      <a:pt x="1041" y="376"/>
                    </a:lnTo>
                    <a:lnTo>
                      <a:pt x="0" y="376"/>
                    </a:lnTo>
                    <a:close/>
                  </a:path>
                </a:pathLst>
              </a:custGeom>
              <a:solidFill>
                <a:srgbClr val="6464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" name="Freeform 8"/>
              <p:cNvSpPr/>
              <p:nvPr/>
            </p:nvSpPr>
            <p:spPr bwMode="auto">
              <a:xfrm>
                <a:off x="1284" y="2993"/>
                <a:ext cx="1041" cy="376"/>
              </a:xfrm>
              <a:custGeom>
                <a:avLst/>
                <a:gdLst>
                  <a:gd name="T0" fmla="*/ 0 w 1041"/>
                  <a:gd name="T1" fmla="*/ 376 h 376"/>
                  <a:gd name="T2" fmla="*/ 0 w 1041"/>
                  <a:gd name="T3" fmla="*/ 338 h 376"/>
                  <a:gd name="T4" fmla="*/ 120 w 1041"/>
                  <a:gd name="T5" fmla="*/ 324 h 376"/>
                  <a:gd name="T6" fmla="*/ 206 w 1041"/>
                  <a:gd name="T7" fmla="*/ 0 h 376"/>
                  <a:gd name="T8" fmla="*/ 833 w 1041"/>
                  <a:gd name="T9" fmla="*/ 0 h 376"/>
                  <a:gd name="T10" fmla="*/ 918 w 1041"/>
                  <a:gd name="T11" fmla="*/ 324 h 376"/>
                  <a:gd name="T12" fmla="*/ 1041 w 1041"/>
                  <a:gd name="T13" fmla="*/ 338 h 376"/>
                  <a:gd name="T14" fmla="*/ 1041 w 1041"/>
                  <a:gd name="T15" fmla="*/ 376 h 376"/>
                  <a:gd name="T16" fmla="*/ 0 w 1041"/>
                  <a:gd name="T17" fmla="*/ 376 h 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41" h="376">
                    <a:moveTo>
                      <a:pt x="0" y="376"/>
                    </a:moveTo>
                    <a:lnTo>
                      <a:pt x="0" y="338"/>
                    </a:lnTo>
                    <a:lnTo>
                      <a:pt x="120" y="324"/>
                    </a:lnTo>
                    <a:lnTo>
                      <a:pt x="206" y="0"/>
                    </a:lnTo>
                    <a:lnTo>
                      <a:pt x="833" y="0"/>
                    </a:lnTo>
                    <a:lnTo>
                      <a:pt x="918" y="324"/>
                    </a:lnTo>
                    <a:lnTo>
                      <a:pt x="1041" y="338"/>
                    </a:lnTo>
                    <a:lnTo>
                      <a:pt x="1041" y="376"/>
                    </a:lnTo>
                    <a:lnTo>
                      <a:pt x="0" y="376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" name="Oval 9"/>
              <p:cNvSpPr>
                <a:spLocks noChangeArrowheads="1"/>
              </p:cNvSpPr>
              <p:nvPr/>
            </p:nvSpPr>
            <p:spPr bwMode="auto">
              <a:xfrm>
                <a:off x="1793" y="882"/>
                <a:ext cx="30" cy="33"/>
              </a:xfrm>
              <a:prstGeom prst="ellipse">
                <a:avLst/>
              </a:prstGeom>
              <a:solidFill>
                <a:srgbClr val="E9E9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/>
            </p:nvSpPr>
            <p:spPr bwMode="auto">
              <a:xfrm>
                <a:off x="318" y="960"/>
                <a:ext cx="2919" cy="1639"/>
              </a:xfrm>
              <a:prstGeom prst="rect">
                <a:avLst/>
              </a:prstGeom>
              <a:solidFill>
                <a:srgbClr val="404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" name="Freeform 11"/>
              <p:cNvSpPr/>
              <p:nvPr/>
            </p:nvSpPr>
            <p:spPr bwMode="auto">
              <a:xfrm>
                <a:off x="1478" y="2993"/>
                <a:ext cx="651" cy="61"/>
              </a:xfrm>
              <a:custGeom>
                <a:avLst/>
                <a:gdLst>
                  <a:gd name="T0" fmla="*/ 639 w 651"/>
                  <a:gd name="T1" fmla="*/ 0 h 61"/>
                  <a:gd name="T2" fmla="*/ 12 w 651"/>
                  <a:gd name="T3" fmla="*/ 0 h 61"/>
                  <a:gd name="T4" fmla="*/ 0 w 651"/>
                  <a:gd name="T5" fmla="*/ 61 h 61"/>
                  <a:gd name="T6" fmla="*/ 651 w 651"/>
                  <a:gd name="T7" fmla="*/ 61 h 61"/>
                  <a:gd name="T8" fmla="*/ 639 w 651"/>
                  <a:gd name="T9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1" h="61">
                    <a:moveTo>
                      <a:pt x="639" y="0"/>
                    </a:moveTo>
                    <a:lnTo>
                      <a:pt x="12" y="0"/>
                    </a:lnTo>
                    <a:lnTo>
                      <a:pt x="0" y="61"/>
                    </a:lnTo>
                    <a:lnTo>
                      <a:pt x="651" y="61"/>
                    </a:lnTo>
                    <a:lnTo>
                      <a:pt x="639" y="0"/>
                    </a:lnTo>
                    <a:close/>
                  </a:path>
                </a:pathLst>
              </a:custGeom>
              <a:solidFill>
                <a:srgbClr val="6464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" name="Freeform 12"/>
              <p:cNvSpPr/>
              <p:nvPr/>
            </p:nvSpPr>
            <p:spPr bwMode="auto">
              <a:xfrm>
                <a:off x="1478" y="2993"/>
                <a:ext cx="651" cy="61"/>
              </a:xfrm>
              <a:custGeom>
                <a:avLst/>
                <a:gdLst>
                  <a:gd name="T0" fmla="*/ 639 w 651"/>
                  <a:gd name="T1" fmla="*/ 0 h 61"/>
                  <a:gd name="T2" fmla="*/ 12 w 651"/>
                  <a:gd name="T3" fmla="*/ 0 h 61"/>
                  <a:gd name="T4" fmla="*/ 0 w 651"/>
                  <a:gd name="T5" fmla="*/ 61 h 61"/>
                  <a:gd name="T6" fmla="*/ 651 w 651"/>
                  <a:gd name="T7" fmla="*/ 61 h 61"/>
                  <a:gd name="T8" fmla="*/ 639 w 651"/>
                  <a:gd name="T9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1" h="61">
                    <a:moveTo>
                      <a:pt x="639" y="0"/>
                    </a:moveTo>
                    <a:lnTo>
                      <a:pt x="12" y="0"/>
                    </a:lnTo>
                    <a:lnTo>
                      <a:pt x="0" y="61"/>
                    </a:lnTo>
                    <a:lnTo>
                      <a:pt x="651" y="61"/>
                    </a:lnTo>
                    <a:lnTo>
                      <a:pt x="639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2" name="同心圆 1"/>
            <p:cNvSpPr/>
            <p:nvPr/>
          </p:nvSpPr>
          <p:spPr>
            <a:xfrm>
              <a:off x="2892923" y="5500243"/>
              <a:ext cx="247650" cy="247650"/>
            </a:xfrm>
            <a:prstGeom prst="donut">
              <a:avLst>
                <a:gd name="adj" fmla="val 703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" name="椭圆 2"/>
            <p:cNvSpPr/>
            <p:nvPr/>
          </p:nvSpPr>
          <p:spPr>
            <a:xfrm>
              <a:off x="2947469" y="5554789"/>
              <a:ext cx="138557" cy="1385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6" name="图片 35">
            <a:extLst>
              <a:ext uri="{FF2B5EF4-FFF2-40B4-BE49-F238E27FC236}">
                <a16:creationId xmlns:a16="http://schemas.microsoft.com/office/drawing/2014/main" id="{555653DD-569C-4A20-8D0D-253864D44B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858" y="918582"/>
            <a:ext cx="8010557" cy="4955658"/>
          </a:xfrm>
          <a:prstGeom prst="rect">
            <a:avLst/>
          </a:prstGeom>
        </p:spPr>
      </p:pic>
      <p:sp>
        <p:nvSpPr>
          <p:cNvPr id="38" name="文本框 37">
            <a:extLst>
              <a:ext uri="{FF2B5EF4-FFF2-40B4-BE49-F238E27FC236}">
                <a16:creationId xmlns:a16="http://schemas.microsoft.com/office/drawing/2014/main" id="{EFFC0BC6-42E7-4C84-8FB6-90EEF4351A9E}"/>
              </a:ext>
            </a:extLst>
          </p:cNvPr>
          <p:cNvSpPr txBox="1"/>
          <p:nvPr/>
        </p:nvSpPr>
        <p:spPr>
          <a:xfrm>
            <a:off x="8655908" y="2057668"/>
            <a:ext cx="3044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子网</a:t>
            </a:r>
            <a:r>
              <a:rPr lang="en-US" altLang="zh-CN" dirty="0"/>
              <a:t>1</a:t>
            </a:r>
            <a:r>
              <a:rPr lang="zh-CN" altLang="en-US" dirty="0"/>
              <a:t> 子网</a:t>
            </a:r>
            <a:r>
              <a:rPr lang="en-US" altLang="zh-CN" dirty="0"/>
              <a:t>2</a:t>
            </a:r>
            <a:r>
              <a:rPr lang="zh-CN" altLang="en-US" dirty="0"/>
              <a:t>为两个不同子网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FC677912-61BF-4DFA-8F1C-2D169862A2A6}"/>
              </a:ext>
            </a:extLst>
          </p:cNvPr>
          <p:cNvSpPr txBox="1"/>
          <p:nvPr/>
        </p:nvSpPr>
        <p:spPr>
          <a:xfrm>
            <a:off x="8655908" y="1050497"/>
            <a:ext cx="35360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图中三个交换机为</a:t>
            </a:r>
            <a:r>
              <a:rPr lang="en-US" altLang="zh-CN" dirty="0" err="1"/>
              <a:t>ovs</a:t>
            </a:r>
            <a:r>
              <a:rPr lang="zh-CN" altLang="en-US" dirty="0"/>
              <a:t>交换机下的三个网桥，分别添加对应的网卡作为端口，来模拟交换机。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AD8F9386-E447-4DD9-AF06-1D4DEE436932}"/>
              </a:ext>
            </a:extLst>
          </p:cNvPr>
          <p:cNvSpPr txBox="1"/>
          <p:nvPr/>
        </p:nvSpPr>
        <p:spPr>
          <a:xfrm>
            <a:off x="8655909" y="2526252"/>
            <a:ext cx="35360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①</a:t>
            </a:r>
            <a:r>
              <a:rPr lang="en-US" altLang="zh-CN" dirty="0">
                <a:solidFill>
                  <a:srgbClr val="FF0000"/>
                </a:solidFill>
              </a:rPr>
              <a:t>PC1</a:t>
            </a:r>
            <a:r>
              <a:rPr lang="en-US" altLang="zh-CN" dirty="0">
                <a:solidFill>
                  <a:srgbClr val="FF0000"/>
                </a:solidFill>
                <a:sym typeface="Wingdings" panose="05000000000000000000" pitchFamily="2" charset="2"/>
              </a:rPr>
              <a:t> PC2</a:t>
            </a:r>
            <a:endParaRPr lang="en-US" altLang="zh-CN" dirty="0"/>
          </a:p>
          <a:p>
            <a:r>
              <a:rPr lang="zh-CN" altLang="en-US" dirty="0"/>
              <a:t>一般情况，</a:t>
            </a:r>
            <a:r>
              <a:rPr lang="en-US" altLang="zh-CN" dirty="0"/>
              <a:t>PC1</a:t>
            </a:r>
            <a:r>
              <a:rPr lang="zh-CN" altLang="en-US" dirty="0"/>
              <a:t>将报文交由</a:t>
            </a:r>
            <a:r>
              <a:rPr lang="en-US" altLang="zh-CN" dirty="0"/>
              <a:t>PC2</a:t>
            </a:r>
            <a:r>
              <a:rPr lang="zh-CN" altLang="en-US" dirty="0"/>
              <a:t>（本地处理器）处理。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51F423EB-2C38-4FD0-816E-18BEF72351A5}"/>
              </a:ext>
            </a:extLst>
          </p:cNvPr>
          <p:cNvSpPr txBox="1"/>
          <p:nvPr/>
        </p:nvSpPr>
        <p:spPr>
          <a:xfrm>
            <a:off x="8655908" y="3540342"/>
            <a:ext cx="35360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②</a:t>
            </a:r>
            <a:r>
              <a:rPr lang="en-US" altLang="zh-CN" dirty="0">
                <a:solidFill>
                  <a:srgbClr val="FF0000"/>
                </a:solidFill>
              </a:rPr>
              <a:t>PC1</a:t>
            </a:r>
            <a:r>
              <a:rPr lang="en-US" altLang="zh-CN" dirty="0">
                <a:solidFill>
                  <a:srgbClr val="FF0000"/>
                </a:solidFill>
                <a:sym typeface="Wingdings" panose="05000000000000000000" pitchFamily="2" charset="2"/>
              </a:rPr>
              <a:t>PC5</a:t>
            </a:r>
            <a:endParaRPr lang="en-US" altLang="zh-CN" dirty="0"/>
          </a:p>
          <a:p>
            <a:r>
              <a:rPr lang="zh-CN" altLang="en-US" dirty="0"/>
              <a:t>当其余子网处理器空闲时，</a:t>
            </a:r>
            <a:r>
              <a:rPr lang="en-US" altLang="zh-CN" dirty="0"/>
              <a:t>PC1</a:t>
            </a:r>
            <a:r>
              <a:rPr lang="zh-CN" altLang="en-US" dirty="0"/>
              <a:t>将报文交于空闲子网处理。</a:t>
            </a:r>
            <a:endParaRPr lang="en-US" altLang="zh-CN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D176E956-7696-4DFD-9FD6-0088F142999B}"/>
              </a:ext>
            </a:extLst>
          </p:cNvPr>
          <p:cNvSpPr txBox="1"/>
          <p:nvPr/>
        </p:nvSpPr>
        <p:spPr>
          <a:xfrm>
            <a:off x="8655908" y="4709882"/>
            <a:ext cx="35360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③</a:t>
            </a:r>
            <a:r>
              <a:rPr lang="en-US" altLang="zh-CN" dirty="0">
                <a:solidFill>
                  <a:srgbClr val="FF0000"/>
                </a:solidFill>
              </a:rPr>
              <a:t>PC1</a:t>
            </a:r>
            <a:r>
              <a:rPr lang="en-US" altLang="zh-CN" dirty="0">
                <a:solidFill>
                  <a:srgbClr val="FF0000"/>
                </a:solidFill>
                <a:sym typeface="Wingdings" panose="05000000000000000000" pitchFamily="2" charset="2"/>
              </a:rPr>
              <a:t>PC3 </a:t>
            </a:r>
            <a:r>
              <a:rPr lang="en-US" altLang="zh-CN" dirty="0">
                <a:solidFill>
                  <a:srgbClr val="FF0000"/>
                </a:solidFill>
              </a:rPr>
              <a:t>PC4</a:t>
            </a:r>
            <a:r>
              <a:rPr lang="en-US" altLang="zh-CN" dirty="0">
                <a:solidFill>
                  <a:srgbClr val="FF0000"/>
                </a:solidFill>
                <a:sym typeface="Wingdings" panose="05000000000000000000" pitchFamily="2" charset="2"/>
              </a:rPr>
              <a:t>PC3 </a:t>
            </a:r>
            <a:endParaRPr lang="zh-CN" altLang="en-US" dirty="0">
              <a:solidFill>
                <a:srgbClr val="FF0000"/>
              </a:solidFill>
            </a:endParaRPr>
          </a:p>
          <a:p>
            <a:r>
              <a:rPr lang="zh-CN" altLang="en-US" dirty="0"/>
              <a:t>当需要全局处理，</a:t>
            </a:r>
            <a:r>
              <a:rPr lang="en-US" altLang="zh-CN" dirty="0"/>
              <a:t>PC1,PC4</a:t>
            </a:r>
            <a:r>
              <a:rPr lang="zh-CN" altLang="en-US" dirty="0"/>
              <a:t>将数据交由数据处理器</a:t>
            </a:r>
            <a:r>
              <a:rPr lang="en-US" altLang="zh-CN" dirty="0"/>
              <a:t>PC3</a:t>
            </a:r>
            <a:r>
              <a:rPr lang="zh-CN" altLang="en-US" dirty="0"/>
              <a:t>处理</a:t>
            </a: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7976" cy="6858000"/>
          </a:xfrm>
          <a:prstGeom prst="rect">
            <a:avLst/>
          </a:prstGeom>
        </p:spPr>
      </p:pic>
      <p:sp>
        <p:nvSpPr>
          <p:cNvPr id="5" name="任意多边形 4"/>
          <p:cNvSpPr/>
          <p:nvPr/>
        </p:nvSpPr>
        <p:spPr>
          <a:xfrm>
            <a:off x="0" y="-43543"/>
            <a:ext cx="9450710" cy="6907044"/>
          </a:xfrm>
          <a:custGeom>
            <a:avLst/>
            <a:gdLst>
              <a:gd name="connsiteX0" fmla="*/ 9450710 w 9450710"/>
              <a:gd name="connsiteY0" fmla="*/ 0 h 6907044"/>
              <a:gd name="connsiteX1" fmla="*/ 7020643 w 9450710"/>
              <a:gd name="connsiteY1" fmla="*/ 3483429 h 6907044"/>
              <a:gd name="connsiteX2" fmla="*/ 8945125 w 9450710"/>
              <a:gd name="connsiteY2" fmla="*/ 6894286 h 6907044"/>
              <a:gd name="connsiteX3" fmla="*/ 0 w 9450710"/>
              <a:gd name="connsiteY3" fmla="*/ 6907044 h 6907044"/>
              <a:gd name="connsiteX4" fmla="*/ 0 w 9450710"/>
              <a:gd name="connsiteY4" fmla="*/ 25682 h 6907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50710" h="6907044">
                <a:moveTo>
                  <a:pt x="9450710" y="0"/>
                </a:moveTo>
                <a:cubicBezTo>
                  <a:pt x="9274027" y="1064380"/>
                  <a:pt x="7104906" y="2334381"/>
                  <a:pt x="7020643" y="3483429"/>
                </a:cubicBezTo>
                <a:cubicBezTo>
                  <a:pt x="6936379" y="4632477"/>
                  <a:pt x="8262858" y="6028268"/>
                  <a:pt x="8945125" y="6894286"/>
                </a:cubicBezTo>
                <a:lnTo>
                  <a:pt x="0" y="6907044"/>
                </a:lnTo>
                <a:lnTo>
                  <a:pt x="0" y="25682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 flipV="1">
            <a:off x="9204168" y="270280"/>
            <a:ext cx="246542" cy="246542"/>
          </a:xfrm>
          <a:prstGeom prst="ellipse">
            <a:avLst/>
          </a:prstGeom>
          <a:solidFill>
            <a:srgbClr val="C7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 flipV="1">
            <a:off x="8202682" y="1416908"/>
            <a:ext cx="246542" cy="246542"/>
          </a:xfrm>
          <a:prstGeom prst="ellipse">
            <a:avLst/>
          </a:prstGeom>
          <a:solidFill>
            <a:srgbClr val="C7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 flipV="1">
            <a:off x="6881882" y="3153636"/>
            <a:ext cx="246542" cy="246542"/>
          </a:xfrm>
          <a:prstGeom prst="ellipse">
            <a:avLst/>
          </a:prstGeom>
          <a:solidFill>
            <a:srgbClr val="C7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 flipV="1">
            <a:off x="7476967" y="4984880"/>
            <a:ext cx="246542" cy="246542"/>
          </a:xfrm>
          <a:prstGeom prst="ellipse">
            <a:avLst/>
          </a:prstGeom>
          <a:solidFill>
            <a:srgbClr val="C7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822325" y="1086485"/>
            <a:ext cx="360000" cy="360000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1267460" y="1067435"/>
            <a:ext cx="3482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基于</a:t>
            </a:r>
            <a:r>
              <a:rPr lang="en-US" altLang="zh-CN" sz="2000" dirty="0" err="1"/>
              <a:t>ryu</a:t>
            </a:r>
            <a:r>
              <a:rPr lang="zh-CN" altLang="en-US" sz="2000" dirty="0"/>
              <a:t>控制，实现报文转发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1293457" y="1560640"/>
            <a:ext cx="4451355" cy="656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300"/>
              </a:lnSpc>
            </a:pPr>
            <a:r>
              <a:rPr lang="zh-CN" altLang="en-US" sz="1600" dirty="0"/>
              <a:t>通过</a:t>
            </a:r>
            <a:r>
              <a:rPr lang="en-US" altLang="zh-CN" sz="1600" dirty="0" err="1"/>
              <a:t>ryu</a:t>
            </a:r>
            <a:r>
              <a:rPr lang="zh-CN" altLang="en-US" sz="1600" dirty="0"/>
              <a:t>控制，实现拓扑内各网段的互联互通，避免广播风暴</a:t>
            </a:r>
          </a:p>
        </p:txBody>
      </p:sp>
      <p:sp>
        <p:nvSpPr>
          <p:cNvPr id="35" name="矩形 34"/>
          <p:cNvSpPr/>
          <p:nvPr/>
        </p:nvSpPr>
        <p:spPr>
          <a:xfrm flipH="1">
            <a:off x="1260834" y="270280"/>
            <a:ext cx="72000" cy="468000"/>
          </a:xfrm>
          <a:prstGeom prst="rect">
            <a:avLst/>
          </a:prstGeom>
          <a:solidFill>
            <a:srgbClr val="C7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651109" y="254328"/>
            <a:ext cx="6817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+mj-lt"/>
                <a:ea typeface="+mj-ea"/>
              </a:rPr>
              <a:t>02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1402304" y="241629"/>
            <a:ext cx="5136482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实现功能</a:t>
            </a:r>
          </a:p>
        </p:txBody>
      </p:sp>
      <p:grpSp>
        <p:nvGrpSpPr>
          <p:cNvPr id="38" name="组合 37"/>
          <p:cNvGrpSpPr/>
          <p:nvPr/>
        </p:nvGrpSpPr>
        <p:grpSpPr>
          <a:xfrm rot="17100000">
            <a:off x="175953" y="261388"/>
            <a:ext cx="481872" cy="469661"/>
            <a:chOff x="1032060" y="5022216"/>
            <a:chExt cx="753746" cy="734645"/>
          </a:xfrm>
        </p:grpSpPr>
        <p:sp>
          <p:nvSpPr>
            <p:cNvPr id="39" name="等腰三角形 38"/>
            <p:cNvSpPr/>
            <p:nvPr/>
          </p:nvSpPr>
          <p:spPr>
            <a:xfrm rot="20627212" flipH="1" flipV="1">
              <a:off x="1032060" y="5107080"/>
              <a:ext cx="753746" cy="649781"/>
            </a:xfrm>
            <a:prstGeom prst="triangle">
              <a:avLst/>
            </a:prstGeom>
            <a:noFill/>
            <a:ln w="12700">
              <a:solidFill>
                <a:srgbClr val="C75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等腰三角形 39"/>
            <p:cNvSpPr/>
            <p:nvPr/>
          </p:nvSpPr>
          <p:spPr>
            <a:xfrm rot="6289781" flipH="1" flipV="1">
              <a:off x="1003006" y="5062727"/>
              <a:ext cx="587410" cy="506388"/>
            </a:xfrm>
            <a:prstGeom prst="triangle">
              <a:avLst/>
            </a:prstGeom>
            <a:solidFill>
              <a:srgbClr val="C7505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椭圆 1"/>
          <p:cNvSpPr/>
          <p:nvPr/>
        </p:nvSpPr>
        <p:spPr>
          <a:xfrm>
            <a:off x="822325" y="2473696"/>
            <a:ext cx="360000" cy="360000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215264" y="2473696"/>
            <a:ext cx="26117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分时段控制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215264" y="2950294"/>
            <a:ext cx="4451355" cy="951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300"/>
              </a:lnSpc>
            </a:pPr>
            <a:r>
              <a:rPr lang="zh-CN" altLang="en-US" sz="1600" dirty="0"/>
              <a:t>不同的时间段，摄像头（</a:t>
            </a:r>
            <a:r>
              <a:rPr lang="en-US" altLang="zh-CN" sz="1600" dirty="0"/>
              <a:t>PC1</a:t>
            </a:r>
            <a:r>
              <a:rPr lang="zh-CN" altLang="en-US" sz="1600" dirty="0"/>
              <a:t>）将数据通过</a:t>
            </a:r>
            <a:r>
              <a:rPr lang="en-US" altLang="zh-CN" sz="1600" dirty="0"/>
              <a:t>UDP</a:t>
            </a:r>
            <a:r>
              <a:rPr lang="zh-CN" altLang="en-US" sz="1600" dirty="0"/>
              <a:t>报文发送到不同的目的（</a:t>
            </a:r>
            <a:r>
              <a:rPr lang="en-US" altLang="zh-CN" sz="1600" dirty="0"/>
              <a:t>PC2</a:t>
            </a:r>
            <a:r>
              <a:rPr lang="zh-CN" altLang="en-US" sz="1600" dirty="0"/>
              <a:t>：本地</a:t>
            </a:r>
            <a:r>
              <a:rPr lang="en-US" altLang="zh-CN" sz="1600" dirty="0"/>
              <a:t>MCU</a:t>
            </a:r>
            <a:r>
              <a:rPr lang="zh-CN" altLang="en-US" sz="1600" dirty="0"/>
              <a:t>，</a:t>
            </a:r>
            <a:r>
              <a:rPr lang="en-US" altLang="zh-CN" sz="1600" dirty="0"/>
              <a:t>PC5:</a:t>
            </a:r>
            <a:r>
              <a:rPr lang="zh-CN" altLang="en-US" sz="1600" dirty="0"/>
              <a:t>空闲区域</a:t>
            </a:r>
            <a:r>
              <a:rPr lang="en-US" altLang="zh-CN" sz="1600" dirty="0"/>
              <a:t>MCU</a:t>
            </a:r>
            <a:r>
              <a:rPr lang="zh-CN" altLang="en-US" sz="1600" dirty="0"/>
              <a:t>，</a:t>
            </a:r>
            <a:r>
              <a:rPr lang="en-US" altLang="zh-CN" sz="1600" dirty="0"/>
              <a:t>PC3:</a:t>
            </a:r>
            <a:r>
              <a:rPr lang="zh-CN" altLang="en-US" sz="1600" dirty="0"/>
              <a:t>远程处理器）</a:t>
            </a:r>
          </a:p>
        </p:txBody>
      </p:sp>
      <p:sp>
        <p:nvSpPr>
          <p:cNvPr id="8" name="椭圆 7"/>
          <p:cNvSpPr/>
          <p:nvPr/>
        </p:nvSpPr>
        <p:spPr>
          <a:xfrm>
            <a:off x="811971" y="4174881"/>
            <a:ext cx="360000" cy="360000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182324" y="4155491"/>
            <a:ext cx="26117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互联互通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182324" y="4838701"/>
            <a:ext cx="4451355" cy="951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300"/>
              </a:lnSpc>
            </a:pPr>
            <a:r>
              <a:rPr lang="zh-CN" altLang="en-US" sz="1600" dirty="0"/>
              <a:t>拓扑内主机可以与互联网相连</a:t>
            </a:r>
            <a:endParaRPr lang="en-US" altLang="zh-CN" sz="1600" dirty="0"/>
          </a:p>
          <a:p>
            <a:pPr algn="just">
              <a:lnSpc>
                <a:spcPts val="2300"/>
              </a:lnSpc>
            </a:pPr>
            <a:r>
              <a:rPr lang="zh-CN" altLang="en-US" sz="1600" dirty="0"/>
              <a:t>控制器所在交换机为外界提供远程</a:t>
            </a:r>
            <a:r>
              <a:rPr lang="en-US" altLang="zh-CN" sz="1600" dirty="0"/>
              <a:t>RESTFUL</a:t>
            </a:r>
            <a:r>
              <a:rPr lang="zh-CN" altLang="en-US" sz="1600" dirty="0"/>
              <a:t>协议调用的端口，用于对拓扑的检测和流表添加。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 rot="1320000">
            <a:off x="3597399" y="666070"/>
            <a:ext cx="5374594" cy="4630173"/>
            <a:chOff x="3404893" y="666070"/>
            <a:chExt cx="5374594" cy="4630173"/>
          </a:xfrm>
        </p:grpSpPr>
        <p:sp>
          <p:nvSpPr>
            <p:cNvPr id="5" name="等腰三角形 4"/>
            <p:cNvSpPr/>
            <p:nvPr/>
          </p:nvSpPr>
          <p:spPr>
            <a:xfrm>
              <a:off x="3466513" y="704830"/>
              <a:ext cx="5258974" cy="4533598"/>
            </a:xfrm>
            <a:prstGeom prst="triangle">
              <a:avLst/>
            </a:prstGeom>
            <a:noFill/>
            <a:ln w="12700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6049620" y="666070"/>
              <a:ext cx="108000" cy="108000"/>
            </a:xfrm>
            <a:prstGeom prst="ellipse">
              <a:avLst/>
            </a:prstGeom>
            <a:solidFill>
              <a:srgbClr val="C7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3404893" y="5188243"/>
              <a:ext cx="108000" cy="108000"/>
            </a:xfrm>
            <a:prstGeom prst="ellipse">
              <a:avLst/>
            </a:prstGeom>
            <a:solidFill>
              <a:srgbClr val="C7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8671487" y="5188243"/>
              <a:ext cx="108000" cy="108000"/>
            </a:xfrm>
            <a:prstGeom prst="ellipse">
              <a:avLst/>
            </a:prstGeom>
            <a:solidFill>
              <a:srgbClr val="C7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4034971" y="1530614"/>
            <a:ext cx="4122058" cy="4122058"/>
            <a:chOff x="4034971" y="1530614"/>
            <a:chExt cx="4122058" cy="4122058"/>
          </a:xfrm>
        </p:grpSpPr>
        <p:sp>
          <p:nvSpPr>
            <p:cNvPr id="10" name="椭圆 9"/>
            <p:cNvSpPr/>
            <p:nvPr/>
          </p:nvSpPr>
          <p:spPr>
            <a:xfrm>
              <a:off x="4034971" y="1530614"/>
              <a:ext cx="4122058" cy="4122058"/>
            </a:xfrm>
            <a:prstGeom prst="ellipse">
              <a:avLst/>
            </a:prstGeom>
            <a:solidFill>
              <a:schemeClr val="tx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4878886" y="2744099"/>
              <a:ext cx="2435225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“</a:t>
              </a:r>
              <a:r>
                <a:rPr lang="zh-CN" altLang="en-US" sz="24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很有精神</a:t>
              </a:r>
              <a:r>
                <a:rPr lang="en-US" altLang="zh-CN" sz="24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”</a:t>
              </a:r>
              <a:r>
                <a:rPr lang="zh-CN" altLang="en-US" sz="24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组</a:t>
              </a:r>
              <a:endParaRPr lang="zh-CN" altLang="en-US" sz="2400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4901884" y="3270951"/>
              <a:ext cx="2386211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/>
            <p:cNvSpPr txBox="1"/>
            <p:nvPr/>
          </p:nvSpPr>
          <p:spPr>
            <a:xfrm>
              <a:off x="5009696" y="3584204"/>
              <a:ext cx="2171065" cy="10147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0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感谢！</a:t>
              </a: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032060" y="5022216"/>
            <a:ext cx="753746" cy="734645"/>
            <a:chOff x="1032060" y="5022216"/>
            <a:chExt cx="753746" cy="734645"/>
          </a:xfrm>
        </p:grpSpPr>
        <p:sp>
          <p:nvSpPr>
            <p:cNvPr id="15" name="等腰三角形 14"/>
            <p:cNvSpPr/>
            <p:nvPr/>
          </p:nvSpPr>
          <p:spPr>
            <a:xfrm rot="20627212" flipH="1" flipV="1">
              <a:off x="1032060" y="5107080"/>
              <a:ext cx="753746" cy="649781"/>
            </a:xfrm>
            <a:prstGeom prst="triangle">
              <a:avLst/>
            </a:prstGeom>
            <a:noFill/>
            <a:ln w="12700">
              <a:solidFill>
                <a:srgbClr val="C75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 rot="6289781" flipH="1" flipV="1">
              <a:off x="1003006" y="5062727"/>
              <a:ext cx="587410" cy="506388"/>
            </a:xfrm>
            <a:prstGeom prst="triangle">
              <a:avLst/>
            </a:prstGeom>
            <a:solidFill>
              <a:srgbClr val="C7505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等腰三角形 16"/>
          <p:cNvSpPr/>
          <p:nvPr/>
        </p:nvSpPr>
        <p:spPr>
          <a:xfrm rot="16200000" flipH="1" flipV="1">
            <a:off x="10561436" y="2089522"/>
            <a:ext cx="466193" cy="401891"/>
          </a:xfrm>
          <a:prstGeom prst="triangle">
            <a:avLst/>
          </a:prstGeom>
          <a:solidFill>
            <a:srgbClr val="C75050"/>
          </a:solidFill>
          <a:ln w="12700">
            <a:solidFill>
              <a:srgbClr val="C7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等腰三角形 17"/>
          <p:cNvSpPr/>
          <p:nvPr/>
        </p:nvSpPr>
        <p:spPr>
          <a:xfrm rot="5400000" flipV="1">
            <a:off x="10835395" y="2837059"/>
            <a:ext cx="312202" cy="269140"/>
          </a:xfrm>
          <a:prstGeom prst="triangle">
            <a:avLst/>
          </a:prstGeom>
          <a:solidFill>
            <a:srgbClr val="40404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等腰三角形 18"/>
          <p:cNvSpPr/>
          <p:nvPr/>
        </p:nvSpPr>
        <p:spPr>
          <a:xfrm rot="20034423" flipH="1" flipV="1">
            <a:off x="10265617" y="3528425"/>
            <a:ext cx="466193" cy="401891"/>
          </a:xfrm>
          <a:prstGeom prst="triangle">
            <a:avLst/>
          </a:prstGeom>
          <a:noFill/>
          <a:ln w="12700">
            <a:solidFill>
              <a:srgbClr val="C7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等腰三角形 19"/>
          <p:cNvSpPr/>
          <p:nvPr/>
        </p:nvSpPr>
        <p:spPr>
          <a:xfrm rot="3050067" flipH="1" flipV="1">
            <a:off x="1101977" y="3288413"/>
            <a:ext cx="466193" cy="401891"/>
          </a:xfrm>
          <a:prstGeom prst="triangle">
            <a:avLst/>
          </a:prstGeom>
          <a:solidFill>
            <a:srgbClr val="40404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  <p:tag name="ISPRING_ULTRA_SCORM_COURSE_ID" val="1E2F398C-C7B4-4454-8F6F-76CFD20B0B8B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Content List"/>
  <p:tag name="ISPRING_PLAYERS_CUSTOMIZATION" val="UEsDBBQAAgAIAJVte0oVDq0oZAQAAAcRAAAdAAAAdW5pdmVyc2FsL2NvbW1vbl9tZXNzYWdlcy5sbmetWG1v2zYQ/l6g/4EQUGADtrQd0KIYEge0xNhEZMmV6DjZCwRGYmwilJjpxW32ab9mP2y/ZEfKTuK+QFISwDZMyvfc8e6eu6MPjz/nCm1EWUldHDlvD944SBSpzmSxOnIW7OTnDw6qal5kXOlCHDmFdtDx6OWLQ8WLVcNXAr6/fIHQYS6qCpbVyKzu10hmR858nLjhbI6Di8QPJ2EyphNn5Or8hhe3yNcr/Uf5wy/vP3x+++79j4evt5J9gOIZ9v19KGSR3r3pARSwKPQTQCN+EpBz5ozM5zC5cMF8GhBntP0yTHoekTNnZD475RZRRAKWxD71SELjJAiZ9YVPGPGc0YVu0JpvBKo12kjxCdVrAZGsZSlQpWRmH6QaNopGdCnzwhmmQRKRmEXUZTQMnFGsy/L2JwvLm3qtS1BXoUxW/FKJzOqEnLHPb0pRgWpeQ04heNVrCb/UOZfFQafqCC9pMElYGPpxQgJvt+OMSJEhr+RGzUCUCMckAoCSV6J8hGxis8yKI6zUMIQpnUx9eDNjwlSu1gre9VA75gRiMBdFlxTkCIkgu+J4GUaecRqoQhzd8Kr6pMtsLz8eBqoLmAZuCCnosgfgzGDsgCHGEipHWYq07gKbkTjGE5KMw3NIZOBdOEQiPAW6nQ6RuCAxUITEXTIBPqMTbBLeUGyX/zt+pdyks7pFPE1BzrhvI3VTwY5xKbDAMq06GKYmJh8XEDaK/e/QuEUF79rVSm4E2FFmouxUBJXFJZ7Joo8L+ltygqlPvATSyguXCbMlz2jM+S0qdI14tuFFKtClSHkDuX4LzzKZ2Wcmzlb/X438G/F6W1VebQtS4JHzV0Pt2ath3zCrqcCmuhb5Td2l2jhsa/5jrDA5/V0T+hz9cfpjlwQ4ouHzRKaSeaPaqvvk+NxZNjRGnUY80VP9o/XclsRtbR1TKFhjqftLEOimpn9AA1T9pWhwAormbYmGGk6LqwE6g3ALEGj0WIwzcNWeCWfgwgHySzKOKYPZaCkuK1l3jh2WjW2Avh3aFOY8JWpxT8ZLcaVhwlGCb9rpA7qQjXRnQB8MN3utglHmg8kBAK7a5AFIJXOwP+uBuZiRnQfaAr93kqVuVGbJq+S1LfLg2yYXX49NV6XO7a7i1S552yZz/BQr2sNFrdL5gPZ/x7/e8XlAv8dHKSY4cqeJiwOXmEHfcFX1FAIKGFf4LE58PDbiwIWc1+kamumVboqsJ1A7q3vkBAPY9syx4GW6/u+ff3tifGFJu4u2u78OAgFimypI7sB+D3Qtqj+7QBge78vZRR+p7d1mJ9fzqsMoZOGz3CF421pyncPWQbdeSPJt0DBj2J3OgAexTXvdlDC6DUGY4egUapmdwp3RjJfXUAiZ1moQinW1ScB6mPb762VTK1mIIbJPayXmwIzOE+x59q4N5FMyvW57ZgY3inR76VZw6e4L5k5xAHX2CzyRyXogoG1NuyoERG/X9zTffN2p7laV/cvi8PWDfzD+B1BLAwQUAAIACACVbXtKCH4LIykDAACGDAAAJwAAAHVuaXZlcnNhbC9mbGFzaF9wdWJsaXNoaW5nX3NldHRpbmdzLnhtbNVX3W7aMBS+5yksT70saTu6diihqgpo1VpAhW3tVWViQ6w6dhbbUHq1p9mD7Ul2HAMFtevSH6RNCBGfn+/8n5jw6DYVaMJyzZWM8G51ByMmY0W5HEf4y6C9fYiRNkRSIpRkEZYKo6NGJczsUHCd9JkxIKoRwEhdz0yEE2OyehBMp9Mq11nuuEpYA/i6Gqs0yHKmmTQsDzJBZvBjZhnTeI5QAgC+qZJztUalglDokc4VtYIhTsFzyV1QRLQF0QkOvNiQxDfjXFlJT5RQOcrHwwi/Ozx2n4WMh2rylEmXE90AoiObOqGUOy+I6PM7hhLGxwm4e1DDaMqpSSK8V3MoIB08RCmwfejEoZwoyIE0c/iUGUKJIf7o7Rl2a/SC4El0JknK4wFwkIs/ws3B9aerXuvi7LTz+XrQ7Z4NTnveiUInWMcJg3VDITikbB6zpZ2QGEPiBPwGnRERmoXBKmkhNlJyzTl3RkMlIPeFFrRROmS0Q1K2Uo3+DZdtkNzFaASBiFmEj3NOBEbcEMHjpbK2Q224KareXpVEgAXtydB5H9+b99mJE5JrturWgqNdzuPGN2UFRTNlkeA3DBmFIH6bwlPC0Gpx0ChXaUGF9jFICw4WJ5xNGT0qcjoH/JOhKzCRWtCEXs0EM97Cd8vv0JCNVA64jEygs4HOtcevPgs4I1rfg5KFj1v9s9Nm6/q002xdbrkACZ0QGT8THArO0sxsBJ/MkFRmoQfpiInVrCgK5bTglYmt+vIyaJ5a4cv81sVYgd5gSTZj5TmF+asHpc0mZFIMohuuAhpGkENJPCYwYlgXXFpWFjAmEikpZojEsNa0G+sJV1YDxQ+wh9Yv99DrIy6L0xhWG1jMKctLQe7s7r2v7X84OPxYrwa/fvzcflJpvvB7gjhzfuOfPLnyl2v/4TYMA7elH1/aJrf/5s7uXbS+lslrp3U5KFXSVr8UXLeMVPdzGakL/5LprbxgSrkAS2nshwzWkuApN4y+ZYu9oE1e9W73PbaZNtlgzK8Zjf8mZH9aXhPX7oVh8OjF1XFSLnkKiXArcXnbbezXduCm+SirUgG09f8OjcpvUEsDBBQAAgAIAJVte0q1/AlkugIAAFUKAAAhAAAAdW5pdmVyc2FsL2ZsYXNoX3NraW5fc2V0dGluZ3MueG1slVZtb+IwDP5+vwJx3+nulZ3UITHGSZN2t+k27XvamjYiTaokZce/vzhN1gQo9LAmEft5bMexzVK1pXzxYTJJc8GEfAatKS8VarxuQoubadZqLfgsF1wD1zMuZE3YdPHxp/2kiUVeYokdyLGcDcmhDzO3nzEUF+PbHGWIkIu6IXz/IEoxy0i+LaVoeXExtWrfgGSUbw3y6sd8tR4MwKjS9xrqKKf1Nco4SiNBKcCUvq9RLrIYyYD5SFf2M5LThzp/+wPajiqqLW35CWWI1pAS4iJfL1GG8dx4j19ljnKeoOGvNtAvn1EGoYzsQcbO776iDDJE0zb/0yONFCUWNOacf8R3DhOkMOOHWV2hXCTghTDQxVdw5bF3vQtA7ms49ymOqxTsCet6sBDw0TMGCy1bSBN/6myqEm+PrTbzAYsNYcoAQlUPejJJP5FWeTexrsf9gTfKi9CX0/SQV8HaGlZdwoG7WN/jV6tbuytCp++6IEMJO6cMUuyVPfK3qesRMlD2yGdGC3jkbH+cwaGpI/lHviXuOc/X31iBE3MsnNWfvBUjPeDoqiBVp/CYWhSwUJjOC60B3y1NrK5LKTnKKeVkR0uiqeC/EJft7WVUmhwYXK+d7qxUU83gVMPZHM2aDstlz3E/OmvckN3PQn+57jzRZovfTInWJK9q87OkphPHM2NiCjNNTjNwTxo4yHu+EQHHxh4i1URuQb4IwcaG4UKDGutedMM1BE+ToAZpcrrKqXNyqvy8rTOQa/NqFJSvcqzsgBUtK2b+9CuFNygOGAPWjqor448T+t6XgcI1ARCZV75ru0NnqVumKYMd+OEPFPbKQ3dLlenSoYZb6gfY6LDlnGZUT7pd0fdKvEMC/Qn8q0krcnxgGdH2mmTK3iyafL+G+1yixezXGTZfuMns2fVS5NjYjytolPjv5D9QSwMEFAACAAgAlW17SiqWD2f+AgAAlwsAACYAAAB1bml2ZXJzYWwvaHRtbF9wdWJsaXNoaW5nX3NldHRpbmdzLnhtbM2Wb08aMRjA3/Mpmi6+lFPnpiN3GCMYiU6IsE1fmXItXGOvvbU98Hy1T7MPtk+yp1dAiI6dRpaFEOjTPr/nX/u04dF9KtCEacOVjPBufQcjJmNFuRxH+MvgdPsQI2OJpEQoySIsFUZHzVqY5UPBTdJn1sJSgwAjTSOzEU6szRpBMJ1O69xk2s0qkVvgm3qs0iDTzDBpmQ4yQQr4sUXGDJ4RKgDgmyo5U2vWagiFnvRZ0VwwxCl4LrkLiogzmwoc+FVDEt+NtcolPVFCaaTHwwi/Ozx2n/kaT2rxlEmXEtMEoRPbBqGUOyeI6PMHhhLGxwl4e7CP0ZRTm0R4b99RYHXwlFKyfeTEUU4UpEDaGT5lllBiiR96e5bdWzMXeBEtJEl5PIAZ5MKPcGtwe3bTa19ddC7Pbwfd7sWg0/NOlDrBKicMVg2F4JDKdcwWdkJiLYkT8Bt0RkQYFgbLovmykZIrzrkxGioBqS+1MBqBp6KI8LHmRGDELRE8XsxaosfMnnIBMTjd3fpIWvwI9PHGCdGGLRuazxiXxbj5TeWCokLlSPA7hqxCEFGewr+EoeV0o5FWaSkVxFhkBKcMTTibMnpUZmkG/JOhGzCR5qAJmy8TzHoL33P+gIZspDRwGZnAVgU5N55ffxE4I8Y8Qsncx63+RafVvu1cttrXWy5AQidExi+EQwlZmtmN8EmBpLJzPUhHTHLDyqJQTsu5KrHVX18Gw9Nc+DK/dTGW0BssyWasvKQwf/WgstmETMqD6A5XiYYjyKEkngkTMRx3LnNWFRgTiZQUBSIxNCrjjvWEq9yAxB9gjzav99DrIy7L0RhuDrCoKdOVkDu7e+/3P3w8OPzUqAe/fvzcXqs0a+E9QZw538NP1jbxRSN/2g3DwPXO59uw1fm/6sK9q/bXKpm6bF8PKhWp3a+E61ZZ1T2vsurKXxu9pSujkgvQZsb+2ECjETzlltG33DSvKPz6+9dvizcq/AajWLt9/98g/Gjx3Fp5X4XBsw/AGshXH9PN2m9QSwMEFAACAAgAlW17SmhxUpGaAQAAHwYAAB8AAAB1bml2ZXJzYWwvaHRtbF9za2luX3NldHRpbmdzLmpzjZRNb8IwDIbv/AqUXSfEPmG7ocGkSRwmjdu0QyimVKRJlaQdHeK/rw5fTeqOxRfy8uR17CredrrVYhHrPne37rfbv/t7pwFqVudw7euiRU9RZ0YkC5glKYhEAguQ4nj0JO/OBGXMpDOdlx9oa2p+TOE/Sy5MHc8IC01ohjpcEOA3oW2owz8nsVOra19TrdHz3Fole5GSFqTtSaVT7hh29epWvcQAVgXoC+iSR+CZDtxqI8+ODwOMOhepNOOynKpY9eY8Wsda5XLRln9VZqCrT77eA/2nwcvEsxOJsW8W0jDxZIjRTmYajIFD3scJBgkLPgdR8+279QfqGTcLCugiMYk90qMbjDqd8RgaXRqOMHxMVl6Nbg4wmpyFjd0Td7cYHiF4CbphNb7H8ECV5dk/PmCmVYwdaaDNnp9QofgikfEhdR+D5PCyaNvWvXOh7vpj5j0hFTyhFfX80rbZEYKGAK03lo55TZB3StkJSpREDkVo1LQq6DliwzmC+88u49byaJVW46EajlUbuF6Dniklqtt/XbpnmKuz+wVQSwMEFAACAAgAlW17Sj08L9HBAAAA5QEAABoAAAB1bml2ZXJzYWwvaTE4bl9wcmVzZXRzLnhtbJ2RsQrCMBCG9z5FuN3EbqUkdRPcHHSWmqYaaS8ll1of35SKdJGAQyD/8X0/JCd3r75jT+PJOlSQ8y0wg9o1Fm8Kzqf9pgBGocam7hwaBeiA7apM2rzAozdkArFYgaTgHsJQCjFNE7c0+NhArhtDLCauXS/i6R2K2RTDosLilvYv+zODKssYk9fRduGAVbzHtCCMvFYwOxeN3GLrQPwCGpMATKrBUAJofQJ4DAnAjytAiu+b56RHCvGjYpBitZ4qewNQSwMEFAACAAgAlW17Spr5lmRrAAAAawAAABwAAAB1bml2ZXJzYWwvbG9jYWxfc2V0dGluZ3MueG1ss7GvyM1RKEstKs7Mz7NVMtQzUFJIzUvOT8nMS7dVCg1x07VQUiguScxLSczJz0u1VcrLV1Kwt+OyyclPTswJTi0pASosVijISaxMLQpJzQUySlL9EnOBKp/tmfJ8ya5n09qfr9ivpG/HBQBQSwMEFAACAAgARJRXRyO0Tvv7AgAAsAgAABQAAAB1bml2ZXJzYWwvcGxheWVyLnhtbK1V30/bMBB+LtL+h8jv2C0dA6oExJDQHsaE1LHtrTKJm3hN4sx2COWv39nO76VsSHtolZzv++58993Fv3rOUu+JScVFHqAFniOP5aGIeB4H6OHr7fE5urp8d+QXKd0z6fEoQGXODYCmyIuYCiUvNIDvqU4C1DNgYEZeIbmQXO+B+xS420gnS/TuaAYuuQpQonWxIqSqKswVIPJYibQ0JAqHIiOFZIrlmkni0kBeg13pv6Phl4mc6H3BVA9Z6LcHrklajmfFByTVEgsZk5P5fEF+3H1ehwnL6DHPlaZ5yJAHlZzZUj7ScHcnojJlythmvktyzbQ2SVjbzNcrvjjPPSXDADmHTcaUojFTOM1jRByWTID9bUpVUvOoAa3hVTte81q/jXnfNG62c6RzLsrHlKsEjvqQzjoJ9Mkwqp/Z61oFPTQKujVMyJPsV8kli+zrt1aM8wVyAVvF2TyxqkI4gKdbGmoh9zcAAxXVHcRt07BrGraglgO30dcdBWpuu2VUl5I1pZr5Tzxi4guVkhpZXGpZMp+MjDWWDME+cVeum9Q1xE90lp7+Q2+M36g1P9VrnbGA/9GYT0DU1oTnEXu+5eCjWQY11QyKbWxYFyk2MbucVPmY9XQ9MLkc66bARTxNZcxgDCOqKens5BCUSarAJSzlCNs7OAhOeJyk8NOTDOPTgzQZlbtJht7BQXAqwt0EtDW3ZSTjOo7E1CrIJxPrxA9LpUXGX6w8B3tGr6wOXxu55ui64O3B2fyPURzEaAZziyZWl3nq7avm8N7MqVadz6ZwloFaYR6YLgvn1cxCWYx8IralZapv+jk1+7AHHeU8NR3TXN9B76Ja8xfmVTwyX7rF0tQkYUYzAfpwvuwxQD9huwzCW9OhiFuRN3XAmNg3928r2mz5unWu64c67EMNnzirHMbN1EdQRyxFmUejHuKi+4ioFHbatWTUS9kWbrQ4AZGKIkDv4aG+88XpRXfls8VFg7V53bvALpc3rPQ64U5BpNZ1exG/3g3w+BtQSwMEFAACAAgAlW17SrCHI/RsAQAA9wIAACkAAAB1bml2ZXJzYWwvc2tpbl9jdXN0b21pemF0aW9uX3NldHRpbmdzLnhtbI1S20okMRB99yuCPzBJKreGdiC3lnlR0QGfm+ns0qyml07EZcnHm3Z3GEdHNPVUdU6doiqnTb/GaJ9Snh7Hv30ep3gXch7jz7Q+Q6jdTQ/TfDOHFHJaHSr3Yxym5038MS21Wk25j0M/D3ZB0xqj7vUhJbVyqmbMMIok89Qr5Dy3FWvANWAr5iix7eqdxD/dOexCzKdV29UR+rFhE1OY8yYO4c8ajtlvoeMNLud+GCsvrQVbouynFseWQIxwyX2hGgAEstwRh4uUjdQEecw4hmIUBQqIcE4aUYikHGrWNaKqMN8IxCRj1BXqae1GWhtHbZHQEKLrNK8aW7rOSIwRIQSYK1xAZzCqbKgaGtRyQHBgQBRtNFGAOtuZjhXvvLAcKeoFxoUZAxgfjnvY7u25DtVvr7M/5xeCJ7/gJLp4a3XCXO3uaZ4reRsefz/0OaBxuDi/ufV3/mqrt5vrq/P/vnz18J61mLVu/am3XwBQSwMEFAACAAgAlm17SgXZichKDQAA1SEAABcAAAB1bml2ZXJzYWwvdW5pdmVyc2FsLnBuZ+2a+VdS6/rAqdNpVvNU15xLvXmuOZQnp+NAmROna6UNZk61zLxhgqhoKGLTdUiJopaWiZ6sk+KAqZm6EbBDSR5E6jig4lBxFAXBgRAVkbupzr1r3fVd3z/gLn5gb57ns9/9Ps+73+d5n/1C7rEj/jobjTZCIBAdWIBPMASyBgaBfINcvxbU7Gq6MQGeViUF+3tDKF0mk6CwJvZg4EEIpI6wafnct6C8ISEgNAkC0WVqPqtYyIrzYDs4zOfgicuRkuGjebbyAdYHWdHc6rnV9Trn9ev1U78jntz8/fe7cy7o5+8MWPOuevNPOectLV79c+3W9Tt8bm8pM1Zf+Vn69/0bVNjpLpn7IulHxafSBxc9jydtD/9UTKmUUkRSt4hSSmVL3YMsLlSNla0op5EjGYrhmqZRnDFo0lknP1nFSpDpeTOEH1EPuvyMZKjR1lRm558zhnmpPnWneIOKK41V9vV4qyjsrK/7KlBuQwdl/OFner0bvwaUmu0rCUML4ij14K1/ixN+4DdIuIvFBvB0IMdKI+0iao43AlaDxy1aoAVaoAVaoAVaoAVaoAVaoAVaoAVaoAVaoAVa8L8HUAJz9QJLs2X6HtgK02i8rTRbiuvvaPYOd/p8p9lu3PL/g4/hd/5o4HrxWz/9fvihdSk2UfbGknAJtywwH0WJUL2CKlYooSlMF7yyDzmSJXlhXnszbXmsiaGSBPFbnOI5P4xPI5SVFazM3yTLjy07/M0znmNmXq7jr0svr2SFEahhZpqmYppihBrNGGLkDHbVxIgLMKe6wxvjFw71JKW9mTMXTwTMDSVxG/VmjoSALUryljhIXEMvPgxQryhdpulKaTxP/UEvs99j9tXWMK6Xcipe4EZqGkkTjwOZi2OFSEMXqIPTsAfiFHfgvlRAgNJjhppX3grl1bw3MUMs+qRZxqd3JDYmKInGyFc/mbJbC2nzkscsGn3TMdP5A/c527PqIoDh/VzCZ4/s+jgRkHhy0wlPKQJjX+bszJjFIy+5eFBnD6eOZijieSfPksVx11ux4rDRwUj7csF++HCICRm9wjRfmbnwPXnLvpK8OdI0VtjZdlLWG8MJ68aj5EDFzDFBO1fWSpI6JRoq6uKAM32AKs2Ot4ChsxNFnm9FLyQam6rpAelTdaxBLiHudztl9cPYQJEbvdMhkHDLavg6YAOMudUOVlTje4FqfBeiKDT+bKrxs0ZhW+u5M03oNxIUqnFE+P5YetCJHeTSwl2Prp32DJEn/bNmthj/xvFpFY/Z31BRxmzlsVwYixzn55tjaX5d6eaNmwXCiO5eRwJPRrboCKlbN0ie/8s3kPfwSs9bVC4+rvuzIfGiFmmBysOHmGSU/VcTIye4ZfrIW888Txj9R3mxbSn15gZ0S36IXNbPfuzdnrNtu3H7/phWM5sDtoqN5MzpNAQ3DV+s8BIJ00jSh4hXxEWAPX9y6mrKTdprCKS5SBS+fTi23UlUkNnHaXButEsIFVrrw+z/celZiuCCPFC1HIgrd+5kjWwsjlQM4QPqN6+Vyxz339un2otoeIiLuuEqdkp8p3RNBjII0xaAQvC3ZIUOpE0enB1ZvehhdXj4x/toWXWQaUq3nbrOh7jJyLh6uHkg0RJ9yrjdKXLnIhzNHeYZwgC+g0XHB0C5FvI+LVSW+5P7l3YnVQ8ECFOTQ1YtP9e9HMQbi7bcbHhKPhAsvDbR5fvyYu+uH5LuF3FhwTzCIfhv2CPE0ECobsjfBNhd6OHmmnM8N1gKzc8+zTz7iDUYxgm9tNl2Y4nwlZO4jwmOK2cEK+OkeJqI4vKs2B/eogze2XF9Tb+D2VwplpefjGOmF+9NOo1oTTRqLNnzl3zh05I8fW8b7x5ZsH7cjWr9QFHiqxuYEoDk5nXi/n1haNbNATrvDUb6OLKQ5VHgbkdsnfttj0ROxVl/GZAEEaPicrmo77WmZ/ulQgdf4qZKna66WUzB2CNdpmvnhYujEhQGHsH7YBvjc2cf5ddXO0LSkfli4damW1ccnz4spervFy0BQ9t3ijDTFAchjQBw9CN1MbZUb44veprV0OPQyFCrpmPpCi5A/9rpHagiLOqtnUoUwgDc6F57uAKcgjoaj1tkRyFws3lRUzTS3LKMO9qKX8KUlPfE9zYD4bf45WEGDYiSDFFdj2MXD886zQ5SU8YqMlPh2BrGEiaS8AuiiVLLVck8DgtDDZi+XUctiBBrHs3cXZ43I+NC1erUFQnDYJx9JHUUAqmOIuWVKbGXKxqy9DeKkkShTD6SQVOkiA63GUG9xPaKy4vvr+u94BEgqHxERieAmTdkmtjYhHfy8A7O1EftIQcqHxVgbJHf3jVqX+p36lH17heiR2R3c6zaOkC3z/GeFSPoU5/9BWiyLndJLDO6Z6/z0OHXdxYBfdi4jmKjUSluaXJ+Sd8Ffh8ZO8nNXJGlFGEc8EVNWRv/KnueLerrAB9K6b6eOby466ZVNDa28zg74tF5n7KYzUbiVB7gTkiLTxafN7izxrVFqnKdMmpfkNZ3D7tAIOIUw0zO06yxtUv91Mc4qQUMI2nkgb4kHGNSdFR1qa9NfPxuT+oy3XyajlwY9lB2Mk+Py3yIjn2C+7gWXTbZAkZzBtD1eQGri8MVOJMUnWhs6sCk1BhyBS32MjCryhq8X4uXO370lyweEwjxC4NvHNgX2yXJTJO17SPWAuxuSwtbvZduJ77cvecY+wyhpqB2ftl1D9E2O2Zix7mKLAz33gDYz2Rfh71Fh26mkj/qfNRT3jP/7b4qMTzcRS+B+l8u9WXYe/SFMl0nJ/pzzK8+zrq5Du1FHPQrRpZTavGqgdbCNzl70KGyvmPZj/NnWV8Hz0iEIoxRxjz2EDvZofCWcX6RXgN5VtZ80Cp3LGGiOW+ioPz4qieR1dCFl3rOUOUA15kAXVmwM8MtfOB4KoYaSH62V1Vg+ngWt0NA/Tpx+JYEj99xzh5+OrISK8s1m6MtcVP6jtdeOq7veYY8lOn1aNK158Kiwdlb72ruhrpwvZzyx3YIg8iZvL19nAWFR1T56sM6lns5wmjD9iXaVEBwLR5BmrIg2mLnOqwfmqsm/Plbgh16GjxUn7r5F+GDReVUu/eMzzacPuISlaLJRmeHIzPkvfMNH/bB+xuv0vOtYkx2NyyLnbMvTXDTnxSj1//2CEA7iscHyrPqTGQlO51MtsLgekVG8EE3XfwhfNZxX+LXqXP+0fy2FnA5Hdz7O/liXIn0xRW1aIRACvqDtZdgrDYrJEnpqyCnGWAVUK8Cg8UoJf7n1DvnTWyOM9evc0rO5tsi06cOBjMTkfei0eJoMFcf1ZFFU+JH99ladrTmH/K9fQbaaP+TKlyWP0Zp24+gFlsQe+LKwsyVOVZ3wdU6Ln0Hx/HGlIw2nYGUfcxzQKzMFTISXrfO/LqJz6x0DVNdE484sCZGCLHkqNuPT6QK/swhSxnzA7FCr9mLZLwsoq7MaytvP5tx4LixCq3KsZbLQscXbYzyxf4HXGu/BC+Z1Rhuju4PjIDOrybPRhsWwIvOgNfNzRSh3BvtPCnGYkXZy39U8LxpuwF5HSHAkby1vs8toED/SckQLyozowoXeUs9eTQTwEw8yh7EJ0ixETvenxpWju0YVqIKl345xbCiov6dVWe63Kefl+rzKJ8zVmO6jOPCR6Nyau2IWFNg7EGGWjk6isvzXHe7MpKNFwGIkqcpgkVpKiOdnxyuE7HtzxvPbvu89CxdnvylcJCbG9dXkw1OqCJwYiZJ0lzvBTi2KKVUZK75L/wKe/YkXSVBNnWjhOIySJPoy6iVv9WEDo8dTfDsw50Kr0KYgmPRV7lSxMHoNRj6EHMDEj3RQVfC0NOF0cnTrOMTmhAXjz0meAFvF2GUoi/Xi8BKLY73cp8PEZbaHEi6fr4liObhkMuMp7yw35hQJVUl5td+hJIBgmauNONExdv+s3T7IVtn/ajLrO9gu+XlWOrWppUVBYPRcjAC6sDi5YaJj67iGo+Em/7pMzr8rKKk9e8GnvNbwFyzaON1fWQDEFMKrrmcGMQmE1MYRYQ4nI1lL7OgKyjqweb8ncohNC/iYZR6iSdZ65r6AqqaPNr07SoEepqmeAF6VZxWyAIkX02jw2vVUpngTI+bKzBW0rt/uDUuiItqGhKik61aKp2kb+s/tX2jd0kT/c5ZyV9DL1O00HZ82fpkE8aQZbYa8swrDgrt2MVviRt5PL4tqsAMtOlj3tT97QrNj//cwLm7pctP8BbM7qNQGunp0xoMwAeL9Pfik1EVNfvumQAkat+xE+zkmw6HwRJu7MTo+tJfMfQYykSQ0JrM3CxKNAzArchKkXqHKlCrwbq+jSSxiWeafeyXDInpyyzXEKsWe03sczTPSNXd1gBQ2tEyTdUecvf/ehsoVS/Huq/+/DpQ4ZUoYDswLvlrxHCDXn/EshCqvvgf8ZJj/8PP/zCgVOb1PMNbOS2Lo9Rwa43qdJVoV3SzIQy+oGCoaYtgpA4+0HTQV7bkj76t1nnIUa/KjXsT7L356opGD/M94kPxPnvtX1BLAwQUAAIACACWbXtKKwvAbUoAAABrAAAAGwAAAHVuaXZlcnNhbC91bml2ZXJzYWwucG5nLnhtbLOxr8jNUShLLSrOzM+zVTLUM1Cyt+PlsikoSi3LTC1XqACKGekZQICSQiUqtzwzpSQDKGRgbowQzEjNTM8osVWyMDCFC+oDzQQAUEsBAgAAFAACAAgAlW17ShUOrShkBAAABxEAAB0AAAAAAAAAAQAAAAAAAAAAAHVuaXZlcnNhbC9jb21tb25fbWVzc2FnZXMubG5nUEsBAgAAFAACAAgAlW17Sgh+CyMpAwAAhgwAACcAAAAAAAAAAQAAAAAAnwQAAHVuaXZlcnNhbC9mbGFzaF9wdWJsaXNoaW5nX3NldHRpbmdzLnhtbFBLAQIAABQAAgAIAJVte0q1/AlkugIAAFUKAAAhAAAAAAAAAAEAAAAAAA0IAAB1bml2ZXJzYWwvZmxhc2hfc2tpbl9zZXR0aW5ncy54bWxQSwECAAAUAAIACACVbXtKKpYPZ/4CAACXCwAAJgAAAAAAAAABAAAAAAAGCwAAdW5pdmVyc2FsL2h0bWxfcHVibGlzaGluZ19zZXR0aW5ncy54bWxQSwECAAAUAAIACACVbXtKaHFSkZoBAAAfBgAAHwAAAAAAAAABAAAAAABIDgAAdW5pdmVyc2FsL2h0bWxfc2tpbl9zZXR0aW5ncy5qc1BLAQIAABQAAgAIAJVte0o9PC/RwQAAAOUBAAAaAAAAAAAAAAEAAAAAAB8QAAB1bml2ZXJzYWwvaTE4bl9wcmVzZXRzLnhtbFBLAQIAABQAAgAIAJVte0qa+ZZkawAAAGsAAAAcAAAAAAAAAAEAAAAAABgRAAB1bml2ZXJzYWwvbG9jYWxfc2V0dGluZ3MueG1sUEsBAgAAFAACAAgARJRXRyO0Tvv7AgAAsAgAABQAAAAAAAAAAQAAAAAAvREAAHVuaXZlcnNhbC9wbGF5ZXIueG1sUEsBAgAAFAACAAgAlW17SrCHI/RsAQAA9wIAACkAAAAAAAAAAQAAAAAA6hQAAHVuaXZlcnNhbC9za2luX2N1c3RvbWl6YXRpb25fc2V0dGluZ3MueG1sUEsBAgAAFAACAAgAlm17SgXZichKDQAA1SEAABcAAAAAAAAAAAAAAAAAnRYAAHVuaXZlcnNhbC91bml2ZXJzYWwucG5nUEsBAgAAFAACAAgAlm17SisLwG1KAAAAawAAABsAAAAAAAAAAQAAAAAAHCQAAHVuaXZlcnNhbC91bml2ZXJzYWwucG5nLnhtbFBLBQYAAAAACwALAEkDAACfJAAAAAA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gency FB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228</Words>
  <Application>Microsoft Office PowerPoint</Application>
  <PresentationFormat>宽屏</PresentationFormat>
  <Paragraphs>29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黑体</vt:lpstr>
      <vt:lpstr>Agency FB</vt:lpstr>
      <vt:lpstr>Arial</vt:lpstr>
      <vt:lpstr>Calibri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工作汇报总结类</dc:title>
  <dc:subject>RP</dc:subject>
  <dc:creator/>
  <cp:keywords>RP</cp:keywords>
  <dc:description>RP</dc:description>
  <cp:lastModifiedBy>wang haoyang</cp:lastModifiedBy>
  <cp:revision>255</cp:revision>
  <dcterms:created xsi:type="dcterms:W3CDTF">2015-12-31T14:36:00Z</dcterms:created>
  <dcterms:modified xsi:type="dcterms:W3CDTF">2020-12-30T12:39:03Z</dcterms:modified>
  <cp:category>RP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2052-11.1.0.10132</vt:lpwstr>
  </property>
</Properties>
</file>