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047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7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F45AFAE-09FD-A278-1219-D9E38E07A944}" name="Qiong Fang (c)" initials="QF(" userId="S::qiongf@vmware.com::e2f9651f-613c-463b-b613-40da18f8dad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7"/>
    <p:restoredTop sz="89388"/>
  </p:normalViewPr>
  <p:slideViewPr>
    <p:cSldViewPr snapToGrid="0">
      <p:cViewPr varScale="1">
        <p:scale>
          <a:sx n="114" d="100"/>
          <a:sy n="114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45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DD6917-DC97-3A52-FAAA-834F22073B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913C-7011-FDF1-2611-617B4B711E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E12AA-24ED-BD40-B11F-DD1A9CB72B5C}" type="datetimeFigureOut">
              <a:rPr lang="en-CN" smtClean="0"/>
              <a:t>2023/6/8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6E02F-D17B-28D1-60BC-DF582FB099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7C3FE-1CAE-658B-DAFA-DA59338800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B93E1-4190-FC4A-B73C-0FDF16C7C9D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08906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6A084-20E5-BD45-822F-A91AD051AEC1}" type="datetimeFigureOut">
              <a:rPr lang="en-CN" smtClean="0"/>
              <a:t>2023/6/8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28783-37B0-624C-82B2-E02476D760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2085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28783-37B0-624C-82B2-E02476D760BA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806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3F3F3F"/>
                </a:solidFill>
                <a:effectLst/>
                <a:latin typeface="Helvetica" pitchFamily="2" charset="0"/>
              </a:rPr>
              <a:t>Proximal Policy Optimization</a:t>
            </a:r>
          </a:p>
          <a:p>
            <a:r>
              <a:rPr lang="en-US" dirty="0">
                <a:solidFill>
                  <a:srgbClr val="3F3F3F"/>
                </a:solidFill>
                <a:effectLst/>
                <a:latin typeface="Helvetica" pitchFamily="2" charset="0"/>
              </a:rPr>
              <a:t>https://</a:t>
            </a:r>
            <a:r>
              <a:rPr lang="en-US" dirty="0" err="1">
                <a:solidFill>
                  <a:srgbClr val="3F3F3F"/>
                </a:solidFill>
                <a:effectLst/>
                <a:latin typeface="Helvetica" pitchFamily="2" charset="0"/>
              </a:rPr>
              <a:t>openai.com</a:t>
            </a:r>
            <a:r>
              <a:rPr lang="en-US" dirty="0">
                <a:solidFill>
                  <a:srgbClr val="3F3F3F"/>
                </a:solidFill>
                <a:effectLst/>
                <a:latin typeface="Helvetica" pitchFamily="2" charset="0"/>
              </a:rPr>
              <a:t>/research/</a:t>
            </a:r>
            <a:r>
              <a:rPr lang="en-US" dirty="0" err="1">
                <a:solidFill>
                  <a:srgbClr val="3F3F3F"/>
                </a:solidFill>
                <a:effectLst/>
                <a:latin typeface="Helvetica" pitchFamily="2" charset="0"/>
              </a:rPr>
              <a:t>openai</a:t>
            </a:r>
            <a:r>
              <a:rPr lang="en-US" dirty="0">
                <a:solidFill>
                  <a:srgbClr val="3F3F3F"/>
                </a:solidFill>
                <a:effectLst/>
                <a:latin typeface="Helvetica" pitchFamily="2" charset="0"/>
              </a:rPr>
              <a:t>-baselines-</a:t>
            </a:r>
            <a:r>
              <a:rPr lang="en-US" dirty="0" err="1">
                <a:solidFill>
                  <a:srgbClr val="3F3F3F"/>
                </a:solidFill>
                <a:effectLst/>
                <a:latin typeface="Helvetica" pitchFamily="2" charset="0"/>
              </a:rPr>
              <a:t>ppo</a:t>
            </a:r>
            <a:endParaRPr lang="en-US" dirty="0">
              <a:solidFill>
                <a:srgbClr val="3F3F3F"/>
              </a:solidFill>
              <a:effectLst/>
              <a:latin typeface="Helvetica" pitchFamily="2" charset="0"/>
            </a:endParaRP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28783-37B0-624C-82B2-E02476D760BA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8050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C6B6-4E4E-4944-B6CE-3E8B3B24F490}" type="datetime1">
              <a:rPr lang="en-US" smtClean="0"/>
              <a:t>6/8/23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0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BEC3-BFA6-2D4F-944E-B6350B16F601}" type="datetime1">
              <a:rPr lang="en-US" smtClean="0"/>
              <a:t>6/8/23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5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26F3-37CE-4D4D-8939-57A69DD28338}" type="datetime1">
              <a:rPr lang="en-US" smtClean="0"/>
              <a:t>6/8/23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8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527420" cy="12535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1838738"/>
            <a:ext cx="10527419" cy="433346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AEEA-65A6-944B-B79C-9F2747156741}" type="datetime1">
              <a:rPr lang="en-US" smtClean="0"/>
              <a:t>6/8/23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2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49993EE-D140-9E42-8FEF-E669FD03C574}" type="datetime1">
              <a:rPr lang="en-US" smtClean="0"/>
              <a:t>6/8/23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AC59-5C09-BD40-9A5D-0BB35CC7E237}" type="datetime1">
              <a:rPr lang="en-US" smtClean="0"/>
              <a:t>6/8/23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7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0FD-645C-184D-BEB7-EBE72F99BE18}" type="datetime1">
              <a:rPr lang="en-US" smtClean="0"/>
              <a:t>6/8/23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9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FAF8-1FE9-884F-9CC2-0F1A844E9658}" type="datetime1">
              <a:rPr lang="en-US" smtClean="0"/>
              <a:t>6/8/23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075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7368-6B52-B248-B52D-A832491FBBBF}" type="datetime1">
              <a:rPr lang="en-US" smtClean="0"/>
              <a:t>6/8/23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8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C31D-A0E5-784E-BA3B-D7A9764AB3CF}" type="datetime1">
              <a:rPr lang="en-US" smtClean="0"/>
              <a:t>6/8/23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8BB3C95F-129E-B44D-A547-B80F2416A82E}" type="datetime1">
              <a:rPr lang="en-US" smtClean="0"/>
              <a:t>6/8/23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6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527420" cy="1253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838739"/>
            <a:ext cx="10527420" cy="4333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3A85DB8B-912A-CD4D-A3AB-90C6E442D830}" type="datetime1">
              <a:rPr lang="en-US" smtClean="0"/>
              <a:t>6/8/23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2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ai.com/blog/chatgp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ts4y1T7UH/?spm_id_from=444.42.list.card_archive.clic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cognitive-services/openai/how-to/prepare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blog/stackllam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Z14y1Z7LJ/?spm_id_from=444.42.list.card_archive.click" TargetMode="External"/><Relationship Id="rId2" Type="http://schemas.openxmlformats.org/officeDocument/2006/relationships/hyperlink" Target="https://learn.microsoft.com/en-us/azure/cognitive-services/openai/concepts/advanced-prompt-engineering?pivots=programming-language-chat-completions#few-shot-learn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4524-C042-0467-3BA7-03BB73CBB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CN" dirty="0"/>
              <a:t>Thinkings on LLM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6E8AD-1DDA-2904-E33D-BB78BEB09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913335"/>
            <a:ext cx="7909560" cy="1498097"/>
          </a:xfrm>
        </p:spPr>
        <p:txBody>
          <a:bodyPr>
            <a:normAutofit/>
          </a:bodyPr>
          <a:lstStyle/>
          <a:p>
            <a:r>
              <a:rPr lang="en-CN" sz="3200" dirty="0">
                <a:solidFill>
                  <a:srgbClr val="000000"/>
                </a:solidFill>
              </a:rPr>
              <a:t>QIONG FANG (Joanne)</a:t>
            </a:r>
          </a:p>
          <a:p>
            <a:r>
              <a:rPr lang="en-CN" sz="3200" dirty="0">
                <a:solidFill>
                  <a:srgbClr val="000000"/>
                </a:solidFill>
              </a:rPr>
              <a:t>June 2023</a:t>
            </a:r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637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4FDF-3B8A-21B2-C5A1-A7D7BEA6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dirty="0"/>
              <a:t>Supervised Fine-Tuning of GPT-3.5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B49D1A-DD6B-405B-034C-581CD48F0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F8E2A-D95C-7EF0-5BE0-B3A0355C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F96E8-6D41-839A-0749-9090F8899D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28" r="67417" b="15177"/>
          <a:stretch/>
        </p:blipFill>
        <p:spPr>
          <a:xfrm>
            <a:off x="795168" y="1421027"/>
            <a:ext cx="3213882" cy="48626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FBF4DE-724B-1B60-23D1-D5318DFFFB33}"/>
              </a:ext>
            </a:extLst>
          </p:cNvPr>
          <p:cNvSpPr txBox="1"/>
          <p:nvPr/>
        </p:nvSpPr>
        <p:spPr>
          <a:xfrm>
            <a:off x="691978" y="6425917"/>
            <a:ext cx="10216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effectLst/>
              </a:rPr>
              <a:t>Overview of </a:t>
            </a:r>
            <a:r>
              <a:rPr lang="en-US" sz="1200" b="1" dirty="0" err="1">
                <a:effectLst/>
              </a:rPr>
              <a:t>ChatGPT's</a:t>
            </a:r>
            <a:r>
              <a:rPr lang="en-US" sz="1200" b="1" dirty="0">
                <a:effectLst/>
              </a:rPr>
              <a:t> training protocol, from the data collection to the RL part. Source: </a:t>
            </a:r>
            <a:r>
              <a:rPr lang="en-US" sz="1200" b="0" u="sng" dirty="0">
                <a:effectLst/>
                <a:hlinkClick r:id="rId4"/>
              </a:rPr>
              <a:t>OpenAI's ChatGPT blogpost</a:t>
            </a:r>
            <a:endParaRPr lang="en-US" sz="1200" b="0" u="sng" dirty="0">
              <a:effectLst/>
            </a:endParaRPr>
          </a:p>
          <a:p>
            <a:r>
              <a:rPr lang="en-US" sz="1200" b="1" dirty="0"/>
              <a:t>PPO </a:t>
            </a:r>
            <a:r>
              <a:rPr lang="en-US" sz="1200" b="1"/>
              <a:t>RL Algorithm: </a:t>
            </a:r>
            <a:r>
              <a:rPr lang="en-CN" sz="1200" u="sng" dirty="0"/>
              <a:t> </a:t>
            </a:r>
            <a:r>
              <a:rPr lang="en-US" sz="1200" u="sng" dirty="0"/>
              <a:t>https://</a:t>
            </a:r>
            <a:r>
              <a:rPr lang="en-US" sz="1200" u="sng" dirty="0" err="1"/>
              <a:t>github.com</a:t>
            </a:r>
            <a:r>
              <a:rPr lang="en-US" sz="1200" u="sng" dirty="0"/>
              <a:t>/</a:t>
            </a:r>
            <a:r>
              <a:rPr lang="en-US" sz="1200" u="sng" dirty="0" err="1"/>
              <a:t>openai</a:t>
            </a:r>
            <a:r>
              <a:rPr lang="en-US" sz="1200" u="sng" dirty="0"/>
              <a:t>/baselines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5AE77B-B377-5470-1B27-6EF455BBC8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89" t="7224" r="35103" b="6682"/>
          <a:stretch/>
        </p:blipFill>
        <p:spPr>
          <a:xfrm>
            <a:off x="4684057" y="1421027"/>
            <a:ext cx="3004855" cy="50987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FAD988-9216-A2DF-81BA-30B48CF296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51" t="7683" b="6912"/>
          <a:stretch/>
        </p:blipFill>
        <p:spPr>
          <a:xfrm>
            <a:off x="8363919" y="1421027"/>
            <a:ext cx="3237327" cy="495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65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E72E-C157-6D51-9B99-7338C8D6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7E45-E3B4-27A9-AD7F-D6FDE46D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Hugo </a:t>
            </a:r>
            <a:r>
              <a:rPr lang="en-US" sz="2000" dirty="0" err="1"/>
              <a:t>Touvron</a:t>
            </a:r>
            <a:r>
              <a:rPr lang="en-US" sz="2000" dirty="0"/>
              <a:t> et al. </a:t>
            </a:r>
            <a:r>
              <a:rPr lang="en-US" sz="2000" dirty="0" err="1"/>
              <a:t>LLaMA</a:t>
            </a:r>
            <a:r>
              <a:rPr lang="en-US" sz="2000" dirty="0"/>
              <a:t>: Open and Efficient Foundation Language Models, </a:t>
            </a:r>
            <a:r>
              <a:rPr lang="en-US" sz="2000" dirty="0" err="1"/>
              <a:t>arXiv</a:t>
            </a:r>
            <a:r>
              <a:rPr lang="en-US" sz="2000" dirty="0"/>
              <a:t>, Feb 2023.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Andrej </a:t>
            </a:r>
            <a:r>
              <a:rPr lang="en-US" sz="2000" dirty="0" err="1"/>
              <a:t>Karparthy</a:t>
            </a:r>
            <a:r>
              <a:rPr lang="en-US" sz="2000" dirty="0"/>
              <a:t>. “State of GPT” in Microsoft Build, May 23, 2023. </a:t>
            </a:r>
            <a:r>
              <a:rPr lang="en-US" sz="2000" dirty="0">
                <a:hlinkClick r:id="rId2"/>
              </a:rPr>
              <a:t>https://www.bilibili.com/video/BV1ts4y1T7UH/?spm_id_from=444.42.list.card_archive.click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Raymond Li et al. </a:t>
            </a:r>
            <a:r>
              <a:rPr lang="en-US" altLang="zh-CN" sz="2000" dirty="0" err="1"/>
              <a:t>StarCoder</a:t>
            </a:r>
            <a:r>
              <a:rPr lang="en-US" altLang="zh-CN" sz="2000" dirty="0"/>
              <a:t>: May the Source be With You! </a:t>
            </a:r>
            <a:r>
              <a:rPr lang="en-US" altLang="zh-CN" sz="2000" dirty="0" err="1"/>
              <a:t>arXiv</a:t>
            </a:r>
            <a:r>
              <a:rPr lang="en-US" altLang="zh-CN" sz="2000" dirty="0"/>
              <a:t>, May 2023.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Jerry Wei et al. Larger Language Models Do In-Context Learning Differently. </a:t>
            </a:r>
            <a:r>
              <a:rPr lang="en-US" altLang="zh-CN" sz="2000" dirty="0" err="1"/>
              <a:t>arXiv</a:t>
            </a:r>
            <a:r>
              <a:rPr lang="en-US" altLang="zh-CN" sz="2000" dirty="0"/>
              <a:t>, Mar 2023.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Hugo </a:t>
            </a:r>
            <a:r>
              <a:rPr lang="en-US" altLang="zh-CN" sz="2000" dirty="0" err="1"/>
              <a:t>Tuvron</a:t>
            </a:r>
            <a:r>
              <a:rPr lang="en-US" altLang="zh-CN" sz="2000" dirty="0"/>
              <a:t> et al. </a:t>
            </a:r>
            <a:r>
              <a:rPr lang="en-US" altLang="zh-CN" sz="2000" dirty="0" err="1"/>
              <a:t>LLaMA</a:t>
            </a:r>
            <a:r>
              <a:rPr lang="en-US" altLang="zh-CN" sz="2000" dirty="0"/>
              <a:t>: Open and Efficient Foundation Language Models. </a:t>
            </a:r>
            <a:r>
              <a:rPr lang="en-US" altLang="zh-CN" sz="2000" dirty="0" err="1"/>
              <a:t>arXiv</a:t>
            </a:r>
            <a:r>
              <a:rPr lang="en-US" altLang="zh-CN" sz="2000" dirty="0"/>
              <a:t>, Feb 2023.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 err="1"/>
              <a:t>Teven</a:t>
            </a:r>
            <a:r>
              <a:rPr lang="en-US" sz="2000" dirty="0"/>
              <a:t> Le </a:t>
            </a:r>
            <a:r>
              <a:rPr lang="en-US" sz="2000" dirty="0" err="1"/>
              <a:t>Scao</a:t>
            </a:r>
            <a:r>
              <a:rPr lang="en-US" sz="2000" dirty="0"/>
              <a:t> et al. BLOOM: A 176B-Parameter Open-Access Multilingual Language Model. </a:t>
            </a:r>
            <a:r>
              <a:rPr lang="en-US" sz="2000" dirty="0" err="1"/>
              <a:t>arXiv</a:t>
            </a:r>
            <a:r>
              <a:rPr lang="en-US" sz="2000" dirty="0"/>
              <a:t>, March </a:t>
            </a:r>
            <a:r>
              <a:rPr lang="en-US" sz="2000"/>
              <a:t>2023.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C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7038B-735F-6BCA-4DC8-34EE7CBE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4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B9D5-3F97-A7B9-F90B-53E208BC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5DA17-227C-70EC-BA4B-914DE597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Hardware and Software Constraints</a:t>
            </a:r>
          </a:p>
          <a:p>
            <a:pPr lvl="1"/>
            <a:r>
              <a:rPr lang="en-US" dirty="0"/>
              <a:t>Limited</a:t>
            </a:r>
            <a:r>
              <a:rPr lang="zh-CN" altLang="en-US" dirty="0"/>
              <a:t> </a:t>
            </a:r>
            <a:r>
              <a:rPr lang="en-US" altLang="zh-CN" dirty="0"/>
              <a:t>GPU resources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Can only choose LLMs with up to several billion parameters. 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Smaller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#paras ≠ less powerful</a:t>
            </a:r>
          </a:p>
          <a:p>
            <a:pPr marL="548640" lvl="2" indent="0">
              <a:lnSpc>
                <a:spcPct val="60000"/>
              </a:lnSpc>
              <a:buNone/>
            </a:pPr>
            <a:endParaRPr lang="en-CN" dirty="0"/>
          </a:p>
          <a:p>
            <a:pPr lvl="1"/>
            <a:r>
              <a:rPr lang="en-US" altLang="zh-CN" dirty="0"/>
              <a:t>Support of software platform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Ideally, most of the models can be run on the Kubeflow platform.</a:t>
            </a:r>
          </a:p>
          <a:p>
            <a:pPr marL="548640" lvl="2" indent="0">
              <a:lnSpc>
                <a:spcPct val="60000"/>
              </a:lnSpc>
              <a:buNone/>
            </a:pPr>
            <a:endParaRPr lang="en-CN" dirty="0"/>
          </a:p>
          <a:p>
            <a:r>
              <a:rPr lang="en-US" dirty="0"/>
              <a:t>Choose some eligible pretrained LLMs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Fine-tune the base models using publicly available datasets</a:t>
            </a:r>
          </a:p>
          <a:p>
            <a:pPr marL="548640" lvl="2" indent="0">
              <a:lnSpc>
                <a:spcPct val="60000"/>
              </a:lnSpc>
              <a:buNone/>
            </a:pPr>
            <a:endParaRPr lang="en-CN" dirty="0"/>
          </a:p>
          <a:p>
            <a:r>
              <a:rPr lang="en-US" dirty="0">
                <a:solidFill>
                  <a:srgbClr val="FF0000"/>
                </a:solidFill>
              </a:rPr>
              <a:t>Learn LLMs and Test the Kubeflow platform</a:t>
            </a:r>
            <a:endParaRPr lang="en-C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2A81A-8421-ADC9-509A-E3BCDEDC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3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F2C7-B259-C9B0-93FA-1E5ACBE0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Model Selection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E78B-44C4-6838-B090-50A1A574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We expect more …. </a:t>
            </a:r>
          </a:p>
          <a:p>
            <a:pPr marL="548640" lvl="2" indent="0">
              <a:lnSpc>
                <a:spcPct val="60000"/>
              </a:lnSpc>
              <a:buNone/>
            </a:pPr>
            <a:endParaRPr lang="en-CN" dirty="0"/>
          </a:p>
          <a:p>
            <a:pPr lvl="1"/>
            <a:r>
              <a:rPr lang="en-CN" dirty="0">
                <a:solidFill>
                  <a:srgbClr val="FF0000"/>
                </a:solidFill>
              </a:rPr>
              <a:t>An LLM as AI Custom Service Assistant</a:t>
            </a:r>
          </a:p>
          <a:p>
            <a:pPr lvl="2"/>
            <a:r>
              <a:rPr lang="en-CN" dirty="0"/>
              <a:t>LLaMA, BLOOM, …</a:t>
            </a:r>
          </a:p>
          <a:p>
            <a:pPr lvl="2"/>
            <a:r>
              <a:rPr lang="en-US" dirty="0"/>
              <a:t>F</a:t>
            </a:r>
            <a:r>
              <a:rPr lang="en-CN" dirty="0"/>
              <a:t>ine-tune the models using V</a:t>
            </a:r>
            <a:r>
              <a:rPr lang="en-US" dirty="0"/>
              <a:t>M</a:t>
            </a:r>
            <a:r>
              <a:rPr lang="en-CN" dirty="0"/>
              <a:t>ware KB </a:t>
            </a:r>
            <a:r>
              <a:rPr lang="en-US" altLang="zh-CN" dirty="0"/>
              <a:t>data</a:t>
            </a:r>
            <a:endParaRPr lang="en-CN" dirty="0"/>
          </a:p>
          <a:p>
            <a:pPr marL="548640" lvl="2" indent="0">
              <a:lnSpc>
                <a:spcPct val="60000"/>
              </a:lnSpc>
              <a:buNone/>
            </a:pPr>
            <a:endParaRPr lang="en-CN" dirty="0"/>
          </a:p>
          <a:p>
            <a:pPr lvl="1"/>
            <a:r>
              <a:rPr lang="en-CN" dirty="0">
                <a:solidFill>
                  <a:srgbClr val="FF0000"/>
                </a:solidFill>
              </a:rPr>
              <a:t>An LLM as Coding Assistant</a:t>
            </a:r>
          </a:p>
          <a:p>
            <a:pPr lvl="2"/>
            <a:r>
              <a:rPr lang="en-CN" dirty="0"/>
              <a:t>StarCoder, CodeGen, …</a:t>
            </a:r>
          </a:p>
          <a:p>
            <a:pPr lvl="2"/>
            <a:r>
              <a:rPr lang="en-CN" dirty="0"/>
              <a:t>Finetune the models using private coding data </a:t>
            </a:r>
          </a:p>
          <a:p>
            <a:pPr marL="548640" lvl="2" indent="0">
              <a:lnSpc>
                <a:spcPct val="60000"/>
              </a:lnSpc>
              <a:buNone/>
            </a:pPr>
            <a:endParaRPr lang="en-CN" sz="2400" dirty="0"/>
          </a:p>
          <a:p>
            <a:pPr lvl="1"/>
            <a:r>
              <a:rPr lang="en-CN" dirty="0">
                <a:solidFill>
                  <a:srgbClr val="FF0000"/>
                </a:solidFill>
              </a:rPr>
              <a:t>Used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protected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area</a:t>
            </a:r>
          </a:p>
          <a:p>
            <a:pPr lvl="2"/>
            <a:r>
              <a:rPr lang="en-US" dirty="0"/>
              <a:t>Open-source</a:t>
            </a:r>
            <a:r>
              <a:rPr lang="zh-CN" altLang="en-US" dirty="0"/>
              <a:t> </a:t>
            </a:r>
            <a:r>
              <a:rPr lang="en-US" altLang="zh-CN" dirty="0"/>
              <a:t>LLMs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81817-DE6A-47F1-DE47-C2EF1584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2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A758-12FD-7EFB-59AD-44066005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Fine-Tune</a:t>
            </a:r>
            <a:r>
              <a:rPr lang="zh-CN" altLang="en-US" dirty="0"/>
              <a:t> </a:t>
            </a:r>
            <a:r>
              <a:rPr lang="en-US" altLang="zh-CN" dirty="0"/>
              <a:t>LLMs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A5295-EBDE-54BA-C214-2BA1F6D3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N" dirty="0"/>
              <a:t>Preprocess the </a:t>
            </a:r>
            <a:r>
              <a:rPr lang="en-US" dirty="0"/>
              <a:t>data</a:t>
            </a:r>
          </a:p>
          <a:p>
            <a:pPr lvl="1"/>
            <a:r>
              <a:rPr lang="en-US" altLang="zh-CN" dirty="0">
                <a:hlinkClick r:id="rId2"/>
              </a:rPr>
              <a:t>Azure: How</a:t>
            </a:r>
            <a:r>
              <a:rPr lang="zh-CN" altLang="en-US" dirty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to prepare your data for fine-tuning</a:t>
            </a:r>
            <a:endParaRPr lang="en-US" altLang="zh-CN" dirty="0"/>
          </a:p>
          <a:p>
            <a:pPr lvl="1"/>
            <a:r>
              <a:rPr lang="en-US" altLang="zh-CN" dirty="0"/>
              <a:t>Code data preparation</a:t>
            </a:r>
            <a:endParaRPr lang="en-CN" dirty="0"/>
          </a:p>
          <a:p>
            <a:pPr marL="548640" lvl="2" indent="0">
              <a:lnSpc>
                <a:spcPct val="60000"/>
              </a:lnSpc>
              <a:buNone/>
            </a:pPr>
            <a:endParaRPr lang="en-CN" dirty="0"/>
          </a:p>
          <a:p>
            <a:r>
              <a:rPr lang="en-US" altLang="zh-CN" dirty="0"/>
              <a:t>Design evaluation metrics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Resource consumption </a:t>
            </a:r>
          </a:p>
          <a:p>
            <a:pPr lvl="2"/>
            <a:r>
              <a:rPr lang="en-US" altLang="zh-CN" dirty="0"/>
              <a:t>Training time</a:t>
            </a:r>
          </a:p>
          <a:p>
            <a:pPr lvl="2"/>
            <a:r>
              <a:rPr lang="en-US" altLang="zh-CN" dirty="0"/>
              <a:t>GPU cost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Performance</a:t>
            </a:r>
          </a:p>
          <a:p>
            <a:pPr lvl="2"/>
            <a:r>
              <a:rPr lang="en-US" altLang="zh-CN" dirty="0"/>
              <a:t>Question answering </a:t>
            </a:r>
          </a:p>
          <a:p>
            <a:pPr lvl="2"/>
            <a:r>
              <a:rPr lang="en-US" altLang="zh-CN" dirty="0"/>
              <a:t>Code Generation</a:t>
            </a:r>
          </a:p>
          <a:p>
            <a:pPr lvl="2"/>
            <a:r>
              <a:rPr lang="en-US" altLang="zh-CN" dirty="0"/>
              <a:t>Multilinguistic understanding</a:t>
            </a:r>
          </a:p>
          <a:p>
            <a:pPr marL="548640" lvl="2" indent="0">
              <a:lnSpc>
                <a:spcPct val="60000"/>
              </a:lnSpc>
              <a:buNone/>
            </a:pPr>
            <a:endParaRPr lang="en-CN" dirty="0"/>
          </a:p>
          <a:p>
            <a:r>
              <a:rPr lang="en-US" altLang="zh-CN" dirty="0"/>
              <a:t>Fine-Tune the pretrained</a:t>
            </a:r>
            <a:r>
              <a:rPr lang="zh-CN" altLang="en-US" dirty="0"/>
              <a:t> </a:t>
            </a:r>
            <a:r>
              <a:rPr lang="en-US" altLang="zh-CN" dirty="0"/>
              <a:t>base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60FD3-F3F4-69B9-1501-B0A36745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87AA-1847-159D-08E3-4C300505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Fine-Tune</a:t>
            </a:r>
            <a:r>
              <a:rPr lang="zh-CN" altLang="en-US" dirty="0"/>
              <a:t> </a:t>
            </a:r>
            <a:r>
              <a:rPr lang="en-US" altLang="zh-CN" dirty="0"/>
              <a:t>LLMs (II)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B9D49-EDA6-D2DD-2E67-318810172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838738"/>
            <a:ext cx="10527419" cy="471091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What if the fine-tuned model does not achieve desired effects?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The base model may not be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good enough</a:t>
            </a:r>
          </a:p>
          <a:p>
            <a:pPr lvl="2">
              <a:lnSpc>
                <a:spcPct val="120000"/>
              </a:lnSpc>
            </a:pPr>
            <a:r>
              <a:rPr lang="en-US" altLang="zh-CN" dirty="0"/>
              <a:t>Optimization techniques; </a:t>
            </a:r>
          </a:p>
          <a:p>
            <a:pPr lvl="2">
              <a:lnSpc>
                <a:spcPct val="120000"/>
              </a:lnSpc>
            </a:pPr>
            <a:r>
              <a:rPr lang="en-US" altLang="zh-CN" dirty="0"/>
              <a:t>Number of parameters; </a:t>
            </a:r>
          </a:p>
          <a:p>
            <a:pPr lvl="2">
              <a:lnSpc>
                <a:spcPct val="120000"/>
              </a:lnSpc>
            </a:pPr>
            <a:r>
              <a:rPr lang="en-US" altLang="zh-CN" dirty="0"/>
              <a:t>Pre-training data size, quality, and diversity;  </a:t>
            </a:r>
          </a:p>
          <a:p>
            <a:pPr lvl="2">
              <a:lnSpc>
                <a:spcPct val="120000"/>
              </a:lnSpc>
            </a:pPr>
            <a:r>
              <a:rPr lang="en-US" altLang="zh-CN" dirty="0"/>
              <a:t>Context length; …….</a:t>
            </a:r>
          </a:p>
          <a:p>
            <a:pPr marL="548640" lvl="2" indent="0">
              <a:lnSpc>
                <a:spcPct val="60000"/>
              </a:lnSpc>
              <a:buNone/>
            </a:pPr>
            <a:endParaRPr lang="en-CN" dirty="0"/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Adjust the hyper-paras during fine-tuning</a:t>
            </a:r>
          </a:p>
          <a:p>
            <a:pPr marL="548640" lvl="2" indent="0">
              <a:lnSpc>
                <a:spcPct val="60000"/>
              </a:lnSpc>
              <a:buNone/>
            </a:pPr>
            <a:endParaRPr lang="en-CN" dirty="0"/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Introduce RLHF (</a:t>
            </a:r>
            <a:r>
              <a:rPr lang="en-US" altLang="zh-CN" dirty="0" err="1">
                <a:solidFill>
                  <a:srgbClr val="FF0000"/>
                </a:solidFill>
              </a:rPr>
              <a:t>ChatGPT</a:t>
            </a:r>
            <a:r>
              <a:rPr lang="en-US" altLang="zh-CN" dirty="0">
                <a:solidFill>
                  <a:srgbClr val="FF0000"/>
                </a:solidFill>
              </a:rPr>
              <a:t>, GPT-4…)</a:t>
            </a:r>
          </a:p>
          <a:p>
            <a:pPr lvl="2">
              <a:lnSpc>
                <a:spcPct val="120000"/>
              </a:lnSpc>
            </a:pPr>
            <a:r>
              <a:rPr lang="en-US" sz="2100" dirty="0">
                <a:hlinkClick r:id="rId2"/>
              </a:rPr>
              <a:t>StackLLaMA: A hands-on guide to train LLaMA with RLHF</a:t>
            </a:r>
            <a:r>
              <a:rPr lang="en-US" sz="2100" dirty="0"/>
              <a:t> (Hugging Face)</a:t>
            </a:r>
          </a:p>
          <a:p>
            <a:pPr marL="548640" lvl="2" indent="0">
              <a:lnSpc>
                <a:spcPct val="60000"/>
              </a:lnSpc>
              <a:buNone/>
            </a:pPr>
            <a:endParaRPr lang="en-CN" dirty="0"/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Prompt engineering</a:t>
            </a:r>
          </a:p>
          <a:p>
            <a:pPr lvl="2">
              <a:lnSpc>
                <a:spcPct val="120000"/>
              </a:lnSpc>
            </a:pPr>
            <a:r>
              <a:rPr lang="en-US" altLang="zh-CN" dirty="0"/>
              <a:t>Few-shot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C6BB3-DF31-6CBE-C6F7-E87C63D8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9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5114-7A6C-6F68-2171-222A0E43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GPT-4</a:t>
            </a:r>
            <a:endParaRPr lang="en-C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6E830A-C198-5342-CAFB-F9056E8D6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B1B8F-247F-AA76-43AB-3414F4E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FB123-57CF-79A7-33BF-43C8BE59EB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65" b="8631"/>
          <a:stretch/>
        </p:blipFill>
        <p:spPr>
          <a:xfrm>
            <a:off x="1159055" y="1500947"/>
            <a:ext cx="9702231" cy="500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2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FFA5-9081-EC79-4B8A-6A8F48C3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Few-Shot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EDE4-84BB-656D-D73F-52EA36034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Few-shot learning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 a base prompt that </a:t>
            </a:r>
            <a:r>
              <a:rPr lang="en-US" dirty="0">
                <a:solidFill>
                  <a:srgbClr val="FF0000"/>
                </a:solidFill>
              </a:rPr>
              <a:t>describes the task</a:t>
            </a:r>
            <a:r>
              <a:rPr lang="en-US" dirty="0"/>
              <a:t>.</a:t>
            </a:r>
          </a:p>
          <a:p>
            <a:pPr marL="548640" lvl="2" indent="0">
              <a:lnSpc>
                <a:spcPct val="60000"/>
              </a:lnSpc>
              <a:buNone/>
            </a:pPr>
            <a:endParaRPr lang="en-CN" dirty="0"/>
          </a:p>
          <a:p>
            <a:pPr lvl="1">
              <a:lnSpc>
                <a:spcPct val="110000"/>
              </a:lnSpc>
            </a:pPr>
            <a:r>
              <a:rPr lang="en-US" dirty="0"/>
              <a:t>Give a few </a:t>
            </a:r>
            <a:r>
              <a:rPr lang="en-US" dirty="0">
                <a:solidFill>
                  <a:srgbClr val="FF0000"/>
                </a:solidFill>
              </a:rPr>
              <a:t>high-quality examples</a:t>
            </a:r>
            <a:r>
              <a:rPr lang="en-US" dirty="0"/>
              <a:t> ("shots") that illustrate the </a:t>
            </a:r>
            <a:r>
              <a:rPr lang="en-US" dirty="0">
                <a:solidFill>
                  <a:srgbClr val="FF0000"/>
                </a:solidFill>
              </a:rPr>
              <a:t>desired input-output pattern</a:t>
            </a:r>
            <a:r>
              <a:rPr lang="en-US" dirty="0"/>
              <a:t>.</a:t>
            </a:r>
          </a:p>
          <a:p>
            <a:pPr marL="548640" lvl="2" indent="0">
              <a:lnSpc>
                <a:spcPct val="60000"/>
              </a:lnSpc>
              <a:buNone/>
            </a:pPr>
            <a:endParaRPr lang="en-CN" dirty="0"/>
          </a:p>
          <a:p>
            <a:pPr lvl="1">
              <a:lnSpc>
                <a:spcPct val="110000"/>
              </a:lnSpc>
            </a:pPr>
            <a:r>
              <a:rPr lang="en-US" dirty="0"/>
              <a:t>Use the model to generate outputs </a:t>
            </a:r>
            <a:r>
              <a:rPr lang="en-US" dirty="0">
                <a:solidFill>
                  <a:srgbClr val="FF0000"/>
                </a:solidFill>
              </a:rPr>
              <a:t>based on the provided examples and instructions</a:t>
            </a:r>
            <a:r>
              <a:rPr lang="en-US" dirty="0"/>
              <a:t>.</a:t>
            </a:r>
          </a:p>
          <a:p>
            <a:pPr marL="548640" lvl="2" indent="0">
              <a:lnSpc>
                <a:spcPct val="60000"/>
              </a:lnSpc>
              <a:buNone/>
            </a:pPr>
            <a:endParaRPr lang="en-CN" dirty="0"/>
          </a:p>
          <a:p>
            <a:r>
              <a:rPr lang="en-US" sz="3000" dirty="0"/>
              <a:t>The</a:t>
            </a:r>
            <a:r>
              <a:rPr lang="zh-CN" altLang="en-US" sz="3000" dirty="0"/>
              <a:t> </a:t>
            </a:r>
            <a:r>
              <a:rPr lang="en-US" altLang="zh-CN" sz="3000" dirty="0"/>
              <a:t>model</a:t>
            </a:r>
            <a:r>
              <a:rPr lang="zh-CN" altLang="en-US" sz="3000" dirty="0"/>
              <a:t> </a:t>
            </a:r>
            <a:r>
              <a:rPr lang="en-US" altLang="zh-CN" sz="3000" dirty="0"/>
              <a:t>achieved</a:t>
            </a:r>
            <a:r>
              <a:rPr lang="zh-CN" altLang="en-US" sz="3000" dirty="0"/>
              <a:t> </a:t>
            </a:r>
            <a:r>
              <a:rPr lang="en-US" altLang="zh-CN" sz="3000" dirty="0"/>
              <a:t>by </a:t>
            </a:r>
            <a:r>
              <a:rPr lang="en-US" sz="3000" dirty="0"/>
              <a:t>providing a few hundred high-quality examples (</a:t>
            </a:r>
            <a:r>
              <a:rPr lang="en-US" sz="3000" dirty="0">
                <a:solidFill>
                  <a:srgbClr val="FF0000"/>
                </a:solidFill>
              </a:rPr>
              <a:t>“few shots”</a:t>
            </a:r>
            <a:r>
              <a:rPr lang="en-US" sz="3000" dirty="0"/>
              <a:t>) performs better than a base model using well-designed prompts (</a:t>
            </a:r>
            <a:r>
              <a:rPr lang="en-US" sz="3000" dirty="0">
                <a:solidFill>
                  <a:srgbClr val="FF0000"/>
                </a:solidFill>
              </a:rPr>
              <a:t>“zero shot”</a:t>
            </a:r>
            <a:r>
              <a:rPr lang="en-US" sz="3000" dirty="0"/>
              <a:t>). </a:t>
            </a:r>
          </a:p>
          <a:p>
            <a:pPr marL="274320" lvl="1" indent="0">
              <a:lnSpc>
                <a:spcPct val="7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5B025-60F6-EFC9-9666-B3AAAB32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2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FFA5-9081-EC79-4B8A-6A8F48C3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Few-Shot Learning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EDE4-84BB-656D-D73F-52EA36034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recent study by Google Brain &amp; Stanford</a:t>
            </a:r>
          </a:p>
          <a:p>
            <a:pPr lvl="1"/>
            <a:r>
              <a:rPr lang="en-US" sz="1600" dirty="0"/>
              <a:t>With k = 6 exemplars per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5B025-60F6-EFC9-9666-B3AAAB32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6E4F9-0B3B-24BE-1596-828D32455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03" y="2763496"/>
            <a:ext cx="9035262" cy="404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3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FFA5-9081-EC79-4B8A-6A8F48C3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EDE4-84BB-656D-D73F-52EA36034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838738"/>
            <a:ext cx="10527419" cy="4434046"/>
          </a:xfrm>
        </p:spPr>
        <p:txBody>
          <a:bodyPr>
            <a:normAutofit/>
          </a:bodyPr>
          <a:lstStyle/>
          <a:p>
            <a:r>
              <a:rPr lang="en-US" dirty="0"/>
              <a:t>Improve prompt writing skills</a:t>
            </a:r>
          </a:p>
          <a:p>
            <a:pPr lvl="1"/>
            <a:r>
              <a:rPr lang="en-US" sz="2000" dirty="0">
                <a:hlinkClick r:id="rId2"/>
              </a:rPr>
              <a:t>Prompt Engineering Techniques</a:t>
            </a:r>
            <a:r>
              <a:rPr lang="en-US" sz="2000" dirty="0"/>
              <a:t>, Microsoft.</a:t>
            </a:r>
          </a:p>
          <a:p>
            <a:pPr lvl="1"/>
            <a:r>
              <a:rPr lang="en-US" sz="2000" dirty="0">
                <a:hlinkClick r:id="rId3"/>
              </a:rPr>
              <a:t>ChatGPT Prompt Engineering for Developers</a:t>
            </a:r>
            <a:r>
              <a:rPr lang="en-US" sz="2000" dirty="0"/>
              <a:t>, Isa Fulford and Andrew Ng.</a:t>
            </a:r>
          </a:p>
          <a:p>
            <a:pPr marL="548640" lvl="2" indent="0">
              <a:lnSpc>
                <a:spcPct val="60000"/>
              </a:lnSpc>
              <a:buNone/>
            </a:pPr>
            <a:endParaRPr lang="en-CN" sz="1800" dirty="0"/>
          </a:p>
          <a:p>
            <a:r>
              <a:rPr lang="en-US" sz="2400" dirty="0"/>
              <a:t>Principles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Write clear and specific instructions</a:t>
            </a:r>
          </a:p>
          <a:p>
            <a:pPr lvl="2"/>
            <a:r>
              <a:rPr lang="en-US" sz="1600" dirty="0"/>
              <a:t>Use delimiters to indicate different parts of the inputs</a:t>
            </a:r>
          </a:p>
          <a:p>
            <a:pPr lvl="2"/>
            <a:r>
              <a:rPr lang="en-US" sz="1600" dirty="0"/>
              <a:t>Ask for structural output</a:t>
            </a:r>
          </a:p>
          <a:p>
            <a:pPr lvl="2"/>
            <a:r>
              <a:rPr lang="en-US" sz="1600" dirty="0"/>
              <a:t>Ask models to check assumptions required to do the task</a:t>
            </a:r>
          </a:p>
          <a:p>
            <a:pPr lvl="2"/>
            <a:r>
              <a:rPr lang="en-US" sz="1600" dirty="0"/>
              <a:t>Few-shot prompting 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Give the model time to think</a:t>
            </a:r>
          </a:p>
          <a:p>
            <a:pPr lvl="2"/>
            <a:r>
              <a:rPr lang="en-US" sz="1600" dirty="0"/>
              <a:t>Specify the steps to complete a task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5B025-60F6-EFC9-9666-B3AAAB32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8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{9EA1233C-1FEC-E94F-8F6E-CC8BFD608B7E}tf10001070</Template>
  <TotalTime>5562</TotalTime>
  <Words>602</Words>
  <Application>Microsoft Macintosh PowerPoint</Application>
  <PresentationFormat>Widescreen</PresentationFormat>
  <Paragraphs>110</Paragraphs>
  <Slides>11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Bookman Old Style</vt:lpstr>
      <vt:lpstr>Calibri</vt:lpstr>
      <vt:lpstr>Century Gothic</vt:lpstr>
      <vt:lpstr>Helvetica</vt:lpstr>
      <vt:lpstr>Rockwell Extra Bold</vt:lpstr>
      <vt:lpstr>Wingdings</vt:lpstr>
      <vt:lpstr>Wood Type</vt:lpstr>
      <vt:lpstr>Thinkings on LLM</vt:lpstr>
      <vt:lpstr>Model Selection</vt:lpstr>
      <vt:lpstr>Model Selection (II)</vt:lpstr>
      <vt:lpstr>Fine-Tune LLMs</vt:lpstr>
      <vt:lpstr>Fine-Tune LLMs (II)</vt:lpstr>
      <vt:lpstr>Training Process of GPT-4</vt:lpstr>
      <vt:lpstr>Few-Shot Learning</vt:lpstr>
      <vt:lpstr>Few-Shot Learning (II)</vt:lpstr>
      <vt:lpstr>Prompt Engineering</vt:lpstr>
      <vt:lpstr>Supervised Fine-Tuning of GPT-3.5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Qiong Fang (c)</dc:creator>
  <cp:lastModifiedBy>Qiong Fang (c)</cp:lastModifiedBy>
  <cp:revision>216</cp:revision>
  <dcterms:created xsi:type="dcterms:W3CDTF">2023-05-26T00:42:49Z</dcterms:created>
  <dcterms:modified xsi:type="dcterms:W3CDTF">2023-06-08T00:50:41Z</dcterms:modified>
</cp:coreProperties>
</file>