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41" autoAdjust="0"/>
  </p:normalViewPr>
  <p:slideViewPr>
    <p:cSldViewPr>
      <p:cViewPr varScale="1">
        <p:scale>
          <a:sx n="76" d="100"/>
          <a:sy n="76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63A0C-F81C-4C81-B76C-F75C8BF1D759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2516-F8CF-4938-9594-5BD6EF7DD9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2516-F8CF-4938-9594-5BD6EF7DD97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2516-F8CF-4938-9594-5BD6EF7DD97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2516-F8CF-4938-9594-5BD6EF7DD97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2516-F8CF-4938-9594-5BD6EF7DD97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BB08-06AE-4357-95D5-43A2B4AE083A}" type="datetimeFigureOut">
              <a:rPr lang="en-US" smtClean="0"/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2CCE-D1D1-4A6B-8717-42C8451324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926" t="10294" r="48750" b="28000"/>
          <a:stretch>
            <a:fillRect/>
          </a:stretch>
        </p:blipFill>
        <p:spPr bwMode="auto">
          <a:xfrm>
            <a:off x="152400" y="2895601"/>
            <a:ext cx="4576356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8956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</a:t>
            </a:r>
            <a:endParaRPr lang="en-US" dirty="0"/>
          </a:p>
        </p:txBody>
      </p:sp>
      <p:graphicFrame>
        <p:nvGraphicFramePr>
          <p:cNvPr id="9" name="Content Placeholder 16"/>
          <p:cNvGraphicFramePr>
            <a:graphicFrameLocks/>
          </p:cNvGraphicFramePr>
          <p:nvPr/>
        </p:nvGraphicFramePr>
        <p:xfrm>
          <a:off x="914400" y="1219200"/>
          <a:ext cx="3505200" cy="128437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96333"/>
                <a:gridCol w="2608867"/>
              </a:tblGrid>
              <a:tr h="366963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INVENTOR 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</a:rPr>
                        <a:t>Invnum_N</a:t>
                      </a:r>
                      <a:endParaRPr lang="en-US" sz="12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rgbClr val="0070C0"/>
                          </a:solidFill>
                        </a:rPr>
                        <a:t>Unique inventor</a:t>
                      </a:r>
                      <a:r>
                        <a:rPr lang="en-US" sz="1200" i="1" baseline="0" dirty="0" smtClean="0">
                          <a:solidFill>
                            <a:srgbClr val="0070C0"/>
                          </a:solidFill>
                        </a:rPr>
                        <a:t> number.</a:t>
                      </a:r>
                      <a:endParaRPr lang="en-US" sz="12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Inventor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name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Inv_Seq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Inventor number</a:t>
                      </a:r>
                      <a:r>
                        <a:rPr lang="en-US" sz="1200" baseline="0" dirty="0" smtClean="0"/>
                        <a:t> on patent.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16"/>
          <p:cNvGraphicFramePr>
            <a:graphicFrameLocks/>
          </p:cNvGraphicFramePr>
          <p:nvPr/>
        </p:nvGraphicFramePr>
        <p:xfrm>
          <a:off x="914400" y="2732172"/>
          <a:ext cx="3505200" cy="235317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96333"/>
                <a:gridCol w="2608867"/>
              </a:tblGrid>
              <a:tr h="366963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PATENT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</a:rPr>
                        <a:t>Invpatseq</a:t>
                      </a:r>
                      <a:endParaRPr lang="en-US" sz="1200" i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</a:rPr>
                        <a:t>Generated patent history</a:t>
                      </a:r>
                      <a:r>
                        <a:rPr lang="en-US" sz="1200" i="1" baseline="0" dirty="0" smtClean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</a:rPr>
                        <a:t>sequence for</a:t>
                      </a:r>
                      <a:r>
                        <a:rPr lang="en-US" sz="1200" i="1" baseline="0" dirty="0" smtClean="0">
                          <a:solidFill>
                            <a:srgbClr val="0070C0"/>
                          </a:solidFill>
                          <a:effectLst/>
                        </a:rPr>
                        <a:t> inventor.</a:t>
                      </a:r>
                      <a:endParaRPr lang="en-US" sz="1200" i="1" dirty="0" smtClean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Pat_Type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94% Utility (U), 5% Design (D).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USPTO assigned patent number.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AppDate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Patent application date.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GDate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Patent grant date.</a:t>
                      </a:r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Claims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patent claims</a:t>
                      </a:r>
                      <a:r>
                        <a:rPr lang="en-US" sz="1200" dirty="0" smtClean="0"/>
                        <a:t>.</a:t>
                      </a:r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16"/>
          <p:cNvGraphicFramePr>
            <a:graphicFrameLocks/>
          </p:cNvGraphicFramePr>
          <p:nvPr/>
        </p:nvGraphicFramePr>
        <p:xfrm>
          <a:off x="4953000" y="2057400"/>
          <a:ext cx="3505200" cy="97856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6333"/>
                <a:gridCol w="2608867"/>
              </a:tblGrid>
              <a:tr h="366963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ASSIGNEE 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Assignee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Primary firm</a:t>
                      </a:r>
                      <a:r>
                        <a:rPr lang="en-US" sz="1200" i="0" baseline="0" dirty="0" smtClean="0"/>
                        <a:t> associated with patent.</a:t>
                      </a:r>
                      <a:endParaRPr 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</a:rPr>
                        <a:t>Numasg</a:t>
                      </a:r>
                      <a:endParaRPr lang="en-US" sz="12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</a:rPr>
                        <a:t>Generated</a:t>
                      </a:r>
                      <a:r>
                        <a:rPr lang="en-US" sz="1200" i="1" baseline="0" dirty="0" smtClean="0">
                          <a:solidFill>
                            <a:srgbClr val="0070C0"/>
                          </a:solidFill>
                        </a:rPr>
                        <a:t> assignee number.</a:t>
                      </a:r>
                      <a:endParaRPr lang="en-US" sz="1200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6"/>
          <p:cNvGraphicFramePr>
            <a:graphicFrameLocks/>
          </p:cNvGraphicFramePr>
          <p:nvPr/>
        </p:nvGraphicFramePr>
        <p:xfrm>
          <a:off x="914400" y="5267825"/>
          <a:ext cx="3505200" cy="128437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96333"/>
                <a:gridCol w="2608867"/>
              </a:tblGrid>
              <a:tr h="366963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INVENTOR  LOCATION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Inventor’s city.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(US only) State or Country code.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Zipcode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(US only) </a:t>
                      </a:r>
                      <a:r>
                        <a:rPr lang="en-US" sz="1200" dirty="0" err="1" smtClean="0"/>
                        <a:t>Zipcode</a:t>
                      </a:r>
                      <a:r>
                        <a:rPr lang="en-US" sz="1200" dirty="0" smtClean="0"/>
                        <a:t>.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6"/>
          <p:cNvGraphicFramePr>
            <a:graphicFrameLocks/>
          </p:cNvGraphicFramePr>
          <p:nvPr/>
        </p:nvGraphicFramePr>
        <p:xfrm>
          <a:off x="4953000" y="3200400"/>
          <a:ext cx="3505200" cy="82416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96333"/>
                <a:gridCol w="2608867"/>
              </a:tblGrid>
              <a:tr h="366963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CLASSES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5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Classes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Classes separated by “|”.  Main-Sub.  Primary class listed first. 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maximum.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926" t="10294" r="48750" b="28000"/>
          <a:stretch>
            <a:fillRect/>
          </a:stretch>
        </p:blipFill>
        <p:spPr bwMode="auto">
          <a:xfrm>
            <a:off x="152400" y="2895601"/>
            <a:ext cx="4576356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8956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926" t="10294" r="48750" b="28000"/>
          <a:stretch>
            <a:fillRect/>
          </a:stretch>
        </p:blipFill>
        <p:spPr bwMode="auto">
          <a:xfrm>
            <a:off x="152400" y="2895601"/>
            <a:ext cx="4576356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8956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116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Data Elements</vt:lpstr>
      <vt:lpstr>Slide 3</vt:lpstr>
      <vt:lpstr>Slide 4</vt:lpstr>
    </vt:vector>
  </TitlesOfParts>
  <Company>Harvard Business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6</cp:revision>
  <dcterms:created xsi:type="dcterms:W3CDTF">2010-08-01T21:06:04Z</dcterms:created>
  <dcterms:modified xsi:type="dcterms:W3CDTF">2010-08-01T23:19:50Z</dcterms:modified>
</cp:coreProperties>
</file>