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72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FA0BD61-BCBD-415A-A8FF-4969D482E8BB}" type="datetimeFigureOut">
              <a:rPr lang="en-US" smtClean="0"/>
              <a:pPr/>
              <a:t>2/12/2008</a:t>
            </a:fld>
            <a:endParaRPr lang="en-GB"/>
          </a:p>
        </p:txBody>
      </p:sp>
      <p:sp>
        <p:nvSpPr>
          <p:cNvPr id="17" name="Footer Placeholder 16"/>
          <p:cNvSpPr>
            <a:spLocks noGrp="1"/>
          </p:cNvSpPr>
          <p:nvPr>
            <p:ph type="ftr" sz="quarter" idx="11"/>
          </p:nvPr>
        </p:nvSpPr>
        <p:spPr/>
        <p:txBody>
          <a:bodyPr/>
          <a:lstStyle>
            <a:extLst/>
          </a:lstStyle>
          <a:p>
            <a:endParaRPr lang="en-GB"/>
          </a:p>
        </p:txBody>
      </p:sp>
      <p:sp>
        <p:nvSpPr>
          <p:cNvPr id="29" name="Slide Number Placeholder 28"/>
          <p:cNvSpPr>
            <a:spLocks noGrp="1"/>
          </p:cNvSpPr>
          <p:nvPr>
            <p:ph type="sldNum" sz="quarter" idx="12"/>
          </p:nvPr>
        </p:nvSpPr>
        <p:spPr/>
        <p:txBody>
          <a:bodyPr/>
          <a:lstStyle>
            <a:extLst/>
          </a:lstStyle>
          <a:p>
            <a:fld id="{CF3AB8AF-0B78-45A5-BBB8-B35A2ED34D27}" type="slidenum">
              <a:rPr lang="en-GB" smtClean="0"/>
              <a:pPr/>
              <a:t>‹#›</a:t>
            </a:fld>
            <a:endParaRPr lang="en-GB"/>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A0BD61-BCBD-415A-A8FF-4969D482E8BB}" type="datetimeFigureOut">
              <a:rPr lang="en-US" smtClean="0"/>
              <a:pPr/>
              <a:t>2/12/2008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CF3AB8AF-0B78-45A5-BBB8-B35A2ED34D2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A0BD61-BCBD-415A-A8FF-4969D482E8BB}" type="datetimeFigureOut">
              <a:rPr lang="en-US" smtClean="0"/>
              <a:pPr/>
              <a:t>2/12/2008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CF3AB8AF-0B78-45A5-BBB8-B35A2ED34D2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FA0BD61-BCBD-415A-A8FF-4969D482E8BB}" type="datetimeFigureOut">
              <a:rPr lang="en-US" smtClean="0"/>
              <a:pPr/>
              <a:t>2/12/2008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CF3AB8AF-0B78-45A5-BBB8-B35A2ED34D2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FA0BD61-BCBD-415A-A8FF-4969D482E8BB}" type="datetimeFigureOut">
              <a:rPr lang="en-US" smtClean="0"/>
              <a:pPr/>
              <a:t>2/12/2008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CF3AB8AF-0B78-45A5-BBB8-B35A2ED34D27}" type="slidenum">
              <a:rPr lang="en-GB" smtClean="0"/>
              <a:pPr/>
              <a:t>‹#›</a:t>
            </a:fld>
            <a:endParaRPr lang="en-GB"/>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A0BD61-BCBD-415A-A8FF-4969D482E8BB}" type="datetimeFigureOut">
              <a:rPr lang="en-US" smtClean="0"/>
              <a:pPr/>
              <a:t>2/12/2008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CF3AB8AF-0B78-45A5-BBB8-B35A2ED34D2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FA0BD61-BCBD-415A-A8FF-4969D482E8BB}" type="datetimeFigureOut">
              <a:rPr lang="en-US" smtClean="0"/>
              <a:pPr/>
              <a:t>2/12/2008</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CF3AB8AF-0B78-45A5-BBB8-B35A2ED34D27}" type="slidenum">
              <a:rPr lang="en-GB" smtClean="0"/>
              <a:pPr/>
              <a:t>‹#›</a:t>
            </a:fld>
            <a:endParaRPr lang="en-GB"/>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FA0BD61-BCBD-415A-A8FF-4969D482E8BB}" type="datetimeFigureOut">
              <a:rPr lang="en-US" smtClean="0"/>
              <a:pPr/>
              <a:t>2/12/2008</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CF3AB8AF-0B78-45A5-BBB8-B35A2ED34D2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FA0BD61-BCBD-415A-A8FF-4969D482E8BB}" type="datetimeFigureOut">
              <a:rPr lang="en-US" smtClean="0"/>
              <a:pPr/>
              <a:t>2/12/2008</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CF3AB8AF-0B78-45A5-BBB8-B35A2ED34D2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FA0BD61-BCBD-415A-A8FF-4969D482E8BB}" type="datetimeFigureOut">
              <a:rPr lang="en-US" smtClean="0"/>
              <a:pPr/>
              <a:t>2/12/2008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CF3AB8AF-0B78-45A5-BBB8-B35A2ED34D2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FA0BD61-BCBD-415A-A8FF-4969D482E8BB}" type="datetimeFigureOut">
              <a:rPr lang="en-US" smtClean="0"/>
              <a:pPr/>
              <a:t>2/12/2008</a:t>
            </a:fld>
            <a:endParaRPr lang="en-GB"/>
          </a:p>
        </p:txBody>
      </p:sp>
      <p:sp>
        <p:nvSpPr>
          <p:cNvPr id="6" name="Footer Placeholder 5"/>
          <p:cNvSpPr>
            <a:spLocks noGrp="1"/>
          </p:cNvSpPr>
          <p:nvPr>
            <p:ph type="ftr" sz="quarter" idx="11"/>
          </p:nvPr>
        </p:nvSpPr>
        <p:spPr>
          <a:xfrm>
            <a:off x="914400" y="55499"/>
            <a:ext cx="5562600" cy="365125"/>
          </a:xfrm>
        </p:spPr>
        <p:txBody>
          <a:bodyPr/>
          <a:lstStyle>
            <a:extLst/>
          </a:lstStyle>
          <a:p>
            <a:endParaRPr lang="en-GB"/>
          </a:p>
        </p:txBody>
      </p:sp>
      <p:sp>
        <p:nvSpPr>
          <p:cNvPr id="7" name="Slide Number Placeholder 6"/>
          <p:cNvSpPr>
            <a:spLocks noGrp="1"/>
          </p:cNvSpPr>
          <p:nvPr>
            <p:ph type="sldNum" sz="quarter" idx="12"/>
          </p:nvPr>
        </p:nvSpPr>
        <p:spPr>
          <a:xfrm>
            <a:off x="8610600" y="55499"/>
            <a:ext cx="457200" cy="365125"/>
          </a:xfrm>
        </p:spPr>
        <p:txBody>
          <a:bodyPr/>
          <a:lstStyle>
            <a:extLst/>
          </a:lstStyle>
          <a:p>
            <a:fld id="{CF3AB8AF-0B78-45A5-BBB8-B35A2ED34D2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FA0BD61-BCBD-415A-A8FF-4969D482E8BB}" type="datetimeFigureOut">
              <a:rPr lang="en-US" smtClean="0"/>
              <a:pPr/>
              <a:t>2/12/2008</a:t>
            </a:fld>
            <a:endParaRPr lang="en-GB"/>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GB"/>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F3AB8AF-0B78-45A5-BBB8-B35A2ED34D27}"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nelson@onresolv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logs.onresolve.com/?p=4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343400"/>
            <a:ext cx="7772400" cy="1228740"/>
          </a:xfrm>
        </p:spPr>
        <p:txBody>
          <a:bodyPr/>
          <a:lstStyle/>
          <a:p>
            <a:r>
              <a:rPr lang="en-GB" dirty="0" smtClean="0"/>
              <a:t>Python decorators</a:t>
            </a:r>
            <a:endParaRPr lang="en-GB" dirty="0"/>
          </a:p>
        </p:txBody>
      </p:sp>
      <p:sp>
        <p:nvSpPr>
          <p:cNvPr id="3" name="Subtitle 2"/>
          <p:cNvSpPr>
            <a:spLocks noGrp="1"/>
          </p:cNvSpPr>
          <p:nvPr>
            <p:ph type="subTitle" idx="1"/>
          </p:nvPr>
        </p:nvSpPr>
        <p:spPr/>
        <p:txBody>
          <a:bodyPr>
            <a:normAutofit/>
          </a:bodyPr>
          <a:lstStyle/>
          <a:p>
            <a:r>
              <a:rPr lang="en-GB" sz="2800" dirty="0" smtClean="0"/>
              <a:t>Useful Patterns &amp; Idioms</a:t>
            </a:r>
          </a:p>
          <a:p>
            <a:r>
              <a:rPr lang="en-GB" sz="1600" i="1" dirty="0" smtClean="0"/>
              <a:t>Trent Nelson (</a:t>
            </a:r>
            <a:r>
              <a:rPr lang="en-GB" sz="1600" i="1" dirty="0" smtClean="0">
                <a:hlinkClick r:id="rId2"/>
              </a:rPr>
              <a:t>tnelson@onresolve.com</a:t>
            </a:r>
            <a:r>
              <a:rPr lang="en-GB" sz="1600" i="1" dirty="0" smtClean="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Decorator With Arguments:</a:t>
            </a:r>
            <a:br>
              <a:rPr lang="en-GB" sz="3200" dirty="0" smtClean="0"/>
            </a:br>
            <a:r>
              <a:rPr lang="en-GB" sz="3200" dirty="0" smtClean="0"/>
              <a:t>@</a:t>
            </a:r>
            <a:r>
              <a:rPr lang="en-GB" sz="3200" dirty="0" err="1" smtClean="0"/>
              <a:t>dll</a:t>
            </a:r>
            <a:r>
              <a:rPr lang="en-GB" sz="3200" dirty="0" smtClean="0"/>
              <a:t>(</a:t>
            </a:r>
            <a:r>
              <a:rPr lang="en-GB" sz="3200" dirty="0" err="1" smtClean="0"/>
              <a:t>c_char_p</a:t>
            </a:r>
            <a:r>
              <a:rPr lang="en-GB" sz="3200" dirty="0" smtClean="0"/>
              <a:t>, returns=</a:t>
            </a:r>
            <a:r>
              <a:rPr lang="en-GB" sz="3200" dirty="0" err="1" smtClean="0"/>
              <a:t>c_char_p</a:t>
            </a:r>
            <a:r>
              <a:rPr lang="en-GB" sz="3200" dirty="0" smtClean="0"/>
              <a:t>)</a:t>
            </a:r>
            <a:endParaRPr lang="en-GB" sz="3200" dirty="0"/>
          </a:p>
        </p:txBody>
      </p:sp>
      <p:sp>
        <p:nvSpPr>
          <p:cNvPr id="3" name="Content Placeholder 2"/>
          <p:cNvSpPr>
            <a:spLocks noGrp="1"/>
          </p:cNvSpPr>
          <p:nvPr>
            <p:ph idx="1"/>
          </p:nvPr>
        </p:nvSpPr>
        <p:spPr>
          <a:xfrm>
            <a:off x="914400" y="1783560"/>
            <a:ext cx="4014790" cy="4572000"/>
          </a:xfrm>
        </p:spPr>
        <p:txBody>
          <a:bodyPr>
            <a:normAutofit fontScale="70000" lnSpcReduction="20000"/>
          </a:bodyPr>
          <a:lstStyle/>
          <a:p>
            <a:r>
              <a:rPr lang="en-GB" dirty="0" smtClean="0"/>
              <a:t>Define your decorator as accepting two parameters, *</a:t>
            </a:r>
            <a:r>
              <a:rPr lang="en-GB" dirty="0" err="1" smtClean="0"/>
              <a:t>args</a:t>
            </a:r>
            <a:r>
              <a:rPr lang="en-GB" dirty="0" smtClean="0"/>
              <a:t> and **</a:t>
            </a:r>
            <a:r>
              <a:rPr lang="en-GB" dirty="0" err="1" smtClean="0"/>
              <a:t>kwds</a:t>
            </a:r>
            <a:endParaRPr lang="en-GB" dirty="0" smtClean="0"/>
          </a:p>
          <a:p>
            <a:pPr lvl="1"/>
            <a:r>
              <a:rPr lang="en-GB" dirty="0" err="1" smtClean="0"/>
              <a:t>args</a:t>
            </a:r>
            <a:r>
              <a:rPr lang="en-GB" dirty="0" smtClean="0"/>
              <a:t>[0]: </a:t>
            </a:r>
            <a:r>
              <a:rPr lang="en-GB" dirty="0" err="1" smtClean="0"/>
              <a:t>c_char_p</a:t>
            </a:r>
            <a:endParaRPr lang="en-GB" dirty="0" smtClean="0"/>
          </a:p>
          <a:p>
            <a:pPr lvl="1"/>
            <a:r>
              <a:rPr lang="en-GB" dirty="0" err="1" smtClean="0"/>
              <a:t>kwds</a:t>
            </a:r>
            <a:r>
              <a:rPr lang="en-GB" dirty="0" smtClean="0"/>
              <a:t>[‘returns’]: </a:t>
            </a:r>
            <a:r>
              <a:rPr lang="en-GB" dirty="0" err="1" smtClean="0"/>
              <a:t>c_char_p</a:t>
            </a:r>
            <a:endParaRPr lang="en-GB" dirty="0" smtClean="0"/>
          </a:p>
          <a:p>
            <a:r>
              <a:rPr lang="en-GB" dirty="0" smtClean="0"/>
              <a:t>Define another method that takes a single parameter, ‘f’, which will be the function object of the decorated method</a:t>
            </a:r>
          </a:p>
          <a:p>
            <a:r>
              <a:rPr lang="en-GB" dirty="0" smtClean="0"/>
              <a:t>Define another method, </a:t>
            </a:r>
            <a:r>
              <a:rPr lang="en-GB" dirty="0" err="1" smtClean="0"/>
              <a:t>newf</a:t>
            </a:r>
            <a:r>
              <a:rPr lang="en-GB" dirty="0" smtClean="0"/>
              <a:t>, that accepts *_</a:t>
            </a:r>
            <a:r>
              <a:rPr lang="en-GB" dirty="0" err="1" smtClean="0"/>
              <a:t>args</a:t>
            </a:r>
            <a:r>
              <a:rPr lang="en-GB" dirty="0" smtClean="0"/>
              <a:t>, **_</a:t>
            </a:r>
            <a:r>
              <a:rPr lang="en-GB" dirty="0" err="1" smtClean="0"/>
              <a:t>kwds</a:t>
            </a:r>
            <a:endParaRPr lang="en-GB" dirty="0" smtClean="0"/>
          </a:p>
          <a:p>
            <a:r>
              <a:rPr lang="en-GB" dirty="0" smtClean="0"/>
              <a:t>Implement the decorator body in </a:t>
            </a:r>
            <a:r>
              <a:rPr lang="en-GB" dirty="0" err="1" smtClean="0"/>
              <a:t>newf</a:t>
            </a:r>
            <a:endParaRPr lang="en-GB" dirty="0" smtClean="0"/>
          </a:p>
          <a:p>
            <a:r>
              <a:rPr lang="en-GB" dirty="0" smtClean="0"/>
              <a:t>Return </a:t>
            </a:r>
            <a:r>
              <a:rPr lang="en-GB" dirty="0" err="1" smtClean="0"/>
              <a:t>newf</a:t>
            </a:r>
            <a:r>
              <a:rPr lang="en-GB" dirty="0" smtClean="0"/>
              <a:t> and decorator</a:t>
            </a:r>
            <a:endParaRPr lang="en-GB" dirty="0"/>
          </a:p>
        </p:txBody>
      </p:sp>
      <p:sp>
        <p:nvSpPr>
          <p:cNvPr id="4" name="Content Placeholder 2"/>
          <p:cNvSpPr txBox="1">
            <a:spLocks/>
          </p:cNvSpPr>
          <p:nvPr/>
        </p:nvSpPr>
        <p:spPr>
          <a:xfrm>
            <a:off x="4857752" y="1783560"/>
            <a:ext cx="4143404" cy="457200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def </a:t>
            </a:r>
            <a:r>
              <a:rPr kumimoji="0" lang="en-GB" sz="900" b="0" i="0" u="none" strike="noStrike" kern="1200" cap="none" spc="0" normalizeH="0" baseline="0" noProof="0" dirty="0" err="1" smtClean="0">
                <a:ln>
                  <a:noFill/>
                </a:ln>
                <a:solidFill>
                  <a:schemeClr val="tx2">
                    <a:lumMod val="50000"/>
                  </a:schemeClr>
                </a:solidFill>
                <a:effectLst/>
                <a:uLnTx/>
                <a:uFillTx/>
                <a:latin typeface="Lucida Console" pitchFamily="49" charset="0"/>
                <a:ea typeface="+mn-ea"/>
                <a:cs typeface="+mn-cs"/>
              </a:rPr>
              <a:t>dll</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a:t>
            </a:r>
            <a:r>
              <a:rPr kumimoji="0" lang="en-GB" sz="900" b="0" i="0" u="none" strike="noStrike" kern="1200" cap="none" spc="0" normalizeH="0" baseline="0" noProof="0" dirty="0" err="1" smtClean="0">
                <a:ln>
                  <a:noFill/>
                </a:ln>
                <a:solidFill>
                  <a:schemeClr val="tx1"/>
                </a:solidFill>
                <a:effectLst/>
                <a:uLnTx/>
                <a:uFillTx/>
                <a:latin typeface="Lucida Console" pitchFamily="49" charset="0"/>
                <a:ea typeface="+mn-ea"/>
                <a:cs typeface="+mn-cs"/>
              </a:rPr>
              <a:t>args</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kumimoji="0" lang="en-GB" sz="900" b="0" i="0" u="none" strike="noStrike" kern="1200" cap="none" spc="0" normalizeH="0" baseline="0" noProof="0" dirty="0" err="1" smtClean="0">
                <a:ln>
                  <a:noFill/>
                </a:ln>
                <a:solidFill>
                  <a:schemeClr val="tx1"/>
                </a:solidFill>
                <a:effectLst/>
                <a:uLnTx/>
                <a:uFillTx/>
                <a:latin typeface="Lucida Console" pitchFamily="49" charset="0"/>
                <a:ea typeface="+mn-ea"/>
                <a:cs typeface="+mn-cs"/>
              </a:rPr>
              <a:t>kwds</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args</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[0]: </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c_char_p</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kwds</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['returns'] = </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c_char_p</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def </a:t>
            </a:r>
            <a:r>
              <a:rPr kumimoji="0" lang="en-GB" sz="900" b="0" i="0" u="none" strike="noStrike" kern="1200" cap="none" spc="0" normalizeH="0" baseline="0" noProof="0" dirty="0" smtClean="0">
                <a:ln>
                  <a:noFill/>
                </a:ln>
                <a:solidFill>
                  <a:schemeClr val="tx2">
                    <a:lumMod val="50000"/>
                  </a:schemeClr>
                </a:solidFill>
                <a:effectLst/>
                <a:uLnTx/>
                <a:uFillTx/>
                <a:latin typeface="Lucida Console" pitchFamily="49" charset="0"/>
                <a:ea typeface="+mn-ea"/>
                <a:cs typeface="+mn-cs"/>
              </a:rPr>
              <a:t>decorator</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(f):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f: function object of decorated method; has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useful info like </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f.func_name</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for the name of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the decorated method. </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def </a:t>
            </a:r>
            <a:r>
              <a:rPr kumimoji="0" lang="en-GB" sz="900" b="0" i="0" u="none" strike="noStrike" kern="1200" cap="none" spc="0" normalizeH="0" baseline="0" noProof="0" dirty="0" err="1" smtClean="0">
                <a:ln>
                  <a:noFill/>
                </a:ln>
                <a:solidFill>
                  <a:schemeClr val="tx2">
                    <a:lumMod val="50000"/>
                  </a:schemeClr>
                </a:solidFill>
                <a:effectLst/>
                <a:uLnTx/>
                <a:uFillTx/>
                <a:latin typeface="Lucida Console" pitchFamily="49" charset="0"/>
                <a:ea typeface="+mn-ea"/>
                <a:cs typeface="+mn-cs"/>
              </a:rPr>
              <a:t>newf</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(*_</a:t>
            </a:r>
            <a:r>
              <a:rPr kumimoji="0" lang="en-GB" sz="900" b="0" i="0" u="none" strike="noStrike" kern="1200" cap="none" spc="0" normalizeH="0" baseline="0" noProof="0" dirty="0" err="1" smtClean="0">
                <a:ln>
                  <a:noFill/>
                </a:ln>
                <a:solidFill>
                  <a:schemeClr val="tx1"/>
                </a:solidFill>
                <a:effectLst/>
                <a:uLnTx/>
                <a:uFillTx/>
                <a:latin typeface="Lucida Console" pitchFamily="49" charset="0"/>
                <a:ea typeface="+mn-ea"/>
                <a:cs typeface="+mn-cs"/>
              </a:rPr>
              <a:t>args</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**_</a:t>
            </a:r>
            <a:r>
              <a:rPr kumimoji="0" lang="en-GB" sz="900" b="0" i="0" u="none" strike="noStrike" kern="1200" cap="none" spc="0" normalizeH="0" baseline="0" noProof="0" dirty="0" err="1" smtClean="0">
                <a:ln>
                  <a:noFill/>
                </a:ln>
                <a:solidFill>
                  <a:schemeClr val="tx1"/>
                </a:solidFill>
                <a:effectLst/>
                <a:uLnTx/>
                <a:uFillTx/>
                <a:latin typeface="Lucida Console" pitchFamily="49" charset="0"/>
                <a:ea typeface="+mn-ea"/>
                <a:cs typeface="+mn-cs"/>
              </a:rPr>
              <a:t>kwds</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This code will be executed in lieu of the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method you've decorated.  You can call </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th</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decorated method via f(_</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args</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_</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kwds</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return </a:t>
            </a:r>
            <a:r>
              <a:rPr kumimoji="0" lang="en-GB" sz="900" b="0" i="0" u="none" strike="noStrike" kern="1200" cap="none" spc="0" normalizeH="0" baseline="0" noProof="0" dirty="0" err="1" smtClean="0">
                <a:ln>
                  <a:noFill/>
                </a:ln>
                <a:solidFill>
                  <a:schemeClr val="tx2">
                    <a:lumMod val="50000"/>
                  </a:schemeClr>
                </a:solidFill>
                <a:effectLst/>
                <a:uLnTx/>
                <a:uFillTx/>
                <a:latin typeface="Lucida Console" pitchFamily="49" charset="0"/>
                <a:ea typeface="+mn-ea"/>
                <a:cs typeface="+mn-cs"/>
              </a:rPr>
              <a:t>newf</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return </a:t>
            </a:r>
            <a:r>
              <a:rPr kumimoji="0" lang="en-GB" sz="900" b="0" i="0" u="none" strike="noStrike" kern="1200" cap="none" spc="0" normalizeH="0" baseline="0" noProof="0" dirty="0" smtClean="0">
                <a:ln>
                  <a:noFill/>
                </a:ln>
                <a:solidFill>
                  <a:schemeClr val="tx2">
                    <a:lumMod val="50000"/>
                  </a:schemeClr>
                </a:solidFill>
                <a:effectLst/>
                <a:uLnTx/>
                <a:uFillTx/>
                <a:latin typeface="Lucida Console" pitchFamily="49" charset="0"/>
                <a:ea typeface="+mn-ea"/>
                <a:cs typeface="+mn-cs"/>
              </a:rPr>
              <a:t>decorator</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endParaRPr kumimoji="0" lang="en-GB"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If you don’t accept arguments:</a:t>
            </a:r>
          </a:p>
          <a:p>
            <a:pPr lvl="1">
              <a:buNone/>
            </a:pPr>
            <a:r>
              <a:rPr lang="en-GB" sz="1800" dirty="0" smtClean="0">
                <a:latin typeface="Lucida Console" pitchFamily="49" charset="0"/>
              </a:rPr>
              <a:t>def cache(f):</a:t>
            </a:r>
          </a:p>
          <a:p>
            <a:pPr lvl="1">
              <a:buNone/>
            </a:pPr>
            <a:r>
              <a:rPr lang="en-GB" sz="1800" dirty="0" smtClean="0">
                <a:latin typeface="Lucida Console" pitchFamily="49" charset="0"/>
              </a:rPr>
              <a:t>    def </a:t>
            </a:r>
            <a:r>
              <a:rPr lang="en-GB" sz="1800" dirty="0" err="1" smtClean="0">
                <a:latin typeface="Lucida Console" pitchFamily="49" charset="0"/>
              </a:rPr>
              <a:t>newf</a:t>
            </a:r>
            <a:r>
              <a:rPr lang="en-GB" sz="1800" dirty="0" smtClean="0">
                <a:latin typeface="Lucida Console" pitchFamily="49" charset="0"/>
              </a:rPr>
              <a:t>(*_</a:t>
            </a:r>
            <a:r>
              <a:rPr lang="en-GB" sz="1800" dirty="0" err="1" smtClean="0">
                <a:latin typeface="Lucida Console" pitchFamily="49" charset="0"/>
              </a:rPr>
              <a:t>args</a:t>
            </a:r>
            <a:r>
              <a:rPr lang="en-GB" sz="1800" dirty="0" smtClean="0">
                <a:latin typeface="Lucida Console" pitchFamily="49" charset="0"/>
              </a:rPr>
              <a:t>, **</a:t>
            </a:r>
            <a:r>
              <a:rPr lang="en-GB" sz="1800" dirty="0" err="1" smtClean="0">
                <a:latin typeface="Lucida Console" pitchFamily="49" charset="0"/>
              </a:rPr>
              <a:t>kwds</a:t>
            </a:r>
            <a:r>
              <a:rPr lang="en-GB" sz="1800" dirty="0" smtClean="0">
                <a:latin typeface="Lucida Console" pitchFamily="49" charset="0"/>
              </a:rPr>
              <a:t>):</a:t>
            </a:r>
          </a:p>
          <a:p>
            <a:pPr lvl="1">
              <a:buNone/>
            </a:pPr>
            <a:r>
              <a:rPr lang="en-GB" sz="1800" dirty="0" smtClean="0">
                <a:latin typeface="Lucida Console" pitchFamily="49" charset="0"/>
              </a:rPr>
              <a:t>        ...</a:t>
            </a:r>
          </a:p>
          <a:p>
            <a:pPr lvl="1">
              <a:buNone/>
            </a:pPr>
            <a:r>
              <a:rPr lang="en-GB" sz="1800" dirty="0" smtClean="0">
                <a:latin typeface="Lucida Console" pitchFamily="49" charset="0"/>
              </a:rPr>
              <a:t>    return </a:t>
            </a:r>
            <a:r>
              <a:rPr lang="en-GB" sz="1800" dirty="0" err="1" smtClean="0">
                <a:latin typeface="Lucida Console" pitchFamily="49" charset="0"/>
              </a:rPr>
              <a:t>newf</a:t>
            </a:r>
            <a:endParaRPr lang="en-GB" sz="1800" dirty="0" smtClean="0">
              <a:latin typeface="Lucida Console" pitchFamily="49" charset="0"/>
            </a:endParaRPr>
          </a:p>
          <a:p>
            <a:r>
              <a:rPr lang="en-GB" dirty="0" smtClean="0"/>
              <a:t>If you do accept arguments:</a:t>
            </a:r>
          </a:p>
          <a:p>
            <a:pPr lvl="1">
              <a:buNone/>
            </a:pPr>
            <a:r>
              <a:rPr lang="en-GB" sz="1800" dirty="0" smtClean="0">
                <a:latin typeface="Lucida Console" pitchFamily="49" charset="0"/>
              </a:rPr>
              <a:t>def </a:t>
            </a:r>
            <a:r>
              <a:rPr lang="en-GB" sz="1800" dirty="0" err="1" smtClean="0">
                <a:latin typeface="Lucida Console" pitchFamily="49" charset="0"/>
              </a:rPr>
              <a:t>dll</a:t>
            </a:r>
            <a:r>
              <a:rPr lang="en-GB" sz="1800" dirty="0" smtClean="0">
                <a:latin typeface="Lucida Console" pitchFamily="49" charset="0"/>
              </a:rPr>
              <a:t>(*</a:t>
            </a:r>
            <a:r>
              <a:rPr lang="en-GB" sz="1800" dirty="0" err="1" smtClean="0">
                <a:latin typeface="Lucida Console" pitchFamily="49" charset="0"/>
              </a:rPr>
              <a:t>args</a:t>
            </a:r>
            <a:r>
              <a:rPr lang="en-GB" sz="1800" dirty="0" smtClean="0">
                <a:latin typeface="Lucida Console" pitchFamily="49" charset="0"/>
              </a:rPr>
              <a:t>, **</a:t>
            </a:r>
            <a:r>
              <a:rPr lang="en-GB" sz="1800" dirty="0" err="1" smtClean="0">
                <a:latin typeface="Lucida Console" pitchFamily="49" charset="0"/>
              </a:rPr>
              <a:t>kwds</a:t>
            </a:r>
            <a:r>
              <a:rPr lang="en-GB" sz="1800" dirty="0" smtClean="0">
                <a:latin typeface="Lucida Console" pitchFamily="49" charset="0"/>
              </a:rPr>
              <a:t>):</a:t>
            </a:r>
          </a:p>
          <a:p>
            <a:pPr lvl="1">
              <a:buNone/>
            </a:pPr>
            <a:r>
              <a:rPr lang="en-GB" sz="1800" dirty="0" smtClean="0">
                <a:latin typeface="Lucida Console" pitchFamily="49" charset="0"/>
              </a:rPr>
              <a:t>    def decorator(f):</a:t>
            </a:r>
          </a:p>
          <a:p>
            <a:pPr lvl="1">
              <a:buNone/>
            </a:pPr>
            <a:r>
              <a:rPr lang="en-GB" sz="1800" dirty="0" smtClean="0">
                <a:latin typeface="Lucida Console" pitchFamily="49" charset="0"/>
              </a:rPr>
              <a:t>        def </a:t>
            </a:r>
            <a:r>
              <a:rPr lang="en-GB" sz="1800" dirty="0" err="1" smtClean="0">
                <a:latin typeface="Lucida Console" pitchFamily="49" charset="0"/>
              </a:rPr>
              <a:t>newf</a:t>
            </a:r>
            <a:r>
              <a:rPr lang="en-GB" sz="1800" dirty="0" smtClean="0">
                <a:latin typeface="Lucida Console" pitchFamily="49" charset="0"/>
              </a:rPr>
              <a:t>(*_</a:t>
            </a:r>
            <a:r>
              <a:rPr lang="en-GB" sz="1800" dirty="0" err="1" smtClean="0">
                <a:latin typeface="Lucida Console" pitchFamily="49" charset="0"/>
              </a:rPr>
              <a:t>args</a:t>
            </a:r>
            <a:r>
              <a:rPr lang="en-GB" sz="1800" dirty="0" smtClean="0">
                <a:latin typeface="Lucida Console" pitchFamily="49" charset="0"/>
              </a:rPr>
              <a:t>, **</a:t>
            </a:r>
            <a:r>
              <a:rPr lang="en-GB" sz="1800" dirty="0" err="1" smtClean="0">
                <a:latin typeface="Lucida Console" pitchFamily="49" charset="0"/>
              </a:rPr>
              <a:t>kwds</a:t>
            </a:r>
            <a:r>
              <a:rPr lang="en-GB" sz="1800" dirty="0" smtClean="0">
                <a:latin typeface="Lucida Console" pitchFamily="49" charset="0"/>
              </a:rPr>
              <a:t>):</a:t>
            </a:r>
          </a:p>
          <a:p>
            <a:pPr lvl="1">
              <a:buNone/>
            </a:pPr>
            <a:r>
              <a:rPr lang="en-GB" sz="1800" dirty="0" smtClean="0">
                <a:latin typeface="Lucida Console" pitchFamily="49" charset="0"/>
              </a:rPr>
              <a:t>            ...</a:t>
            </a:r>
          </a:p>
          <a:p>
            <a:pPr lvl="1">
              <a:buNone/>
            </a:pPr>
            <a:r>
              <a:rPr lang="en-GB" sz="1800" dirty="0" smtClean="0">
                <a:latin typeface="Lucida Console" pitchFamily="49" charset="0"/>
              </a:rPr>
              <a:t>        return </a:t>
            </a:r>
            <a:r>
              <a:rPr lang="en-GB" sz="1800" dirty="0" err="1" smtClean="0">
                <a:latin typeface="Lucida Console" pitchFamily="49" charset="0"/>
              </a:rPr>
              <a:t>newf</a:t>
            </a:r>
            <a:endParaRPr lang="en-GB" sz="1800" dirty="0" smtClean="0">
              <a:latin typeface="Lucida Console" pitchFamily="49" charset="0"/>
            </a:endParaRPr>
          </a:p>
          <a:p>
            <a:pPr lvl="1">
              <a:buNone/>
            </a:pPr>
            <a:r>
              <a:rPr lang="en-GB" sz="1800" dirty="0" smtClean="0">
                <a:latin typeface="Lucida Console" pitchFamily="49" charset="0"/>
              </a:rPr>
              <a:t>    return decorator</a:t>
            </a:r>
          </a:p>
          <a:p>
            <a:r>
              <a:rPr lang="en-GB" sz="2800" dirty="0" smtClean="0"/>
              <a:t>To call the original (decorated method) in </a:t>
            </a:r>
            <a:r>
              <a:rPr lang="en-GB" sz="2800" dirty="0" err="1" smtClean="0"/>
              <a:t>newf</a:t>
            </a:r>
            <a:r>
              <a:rPr lang="en-GB" sz="2800" dirty="0" smtClean="0"/>
              <a:t>():</a:t>
            </a:r>
          </a:p>
          <a:p>
            <a:pPr lvl="1">
              <a:buNone/>
            </a:pPr>
            <a:r>
              <a:rPr lang="en-GB" sz="2400" dirty="0" smtClean="0"/>
              <a:t>	result = f(_</a:t>
            </a:r>
            <a:r>
              <a:rPr lang="en-GB" sz="2400" dirty="0" err="1" smtClean="0"/>
              <a:t>args</a:t>
            </a:r>
            <a:r>
              <a:rPr lang="en-GB" sz="2400" dirty="0" smtClean="0"/>
              <a:t>, _</a:t>
            </a:r>
            <a:r>
              <a:rPr lang="en-GB" sz="2400" dirty="0" err="1" smtClean="0"/>
              <a:t>kwds</a:t>
            </a:r>
            <a:r>
              <a:rPr lang="en-GB" sz="2400" dirty="0" smtClean="0"/>
              <a:t>)</a:t>
            </a:r>
          </a:p>
          <a:p>
            <a:endParaRPr lang="en-GB" sz="2800" dirty="0" smtClean="0"/>
          </a:p>
          <a:p>
            <a:r>
              <a:rPr lang="en-GB" sz="2800" dirty="0" smtClean="0"/>
              <a:t>Next up: useful idioms</a:t>
            </a:r>
          </a:p>
          <a:p>
            <a:pPr lvl="1">
              <a:buNone/>
            </a:pPr>
            <a:endParaRPr lang="en-GB" sz="1800" dirty="0" smtClean="0">
              <a:latin typeface="Lucida Console" pitchFamily="49" charset="0"/>
            </a:endParaRPr>
          </a:p>
          <a:p>
            <a:pPr lvl="1">
              <a:buNone/>
            </a:pPr>
            <a:endParaRPr lang="en-GB" sz="1800" dirty="0" smtClean="0">
              <a:latin typeface="Lucida Console" pitchFamily="49" charset="0"/>
            </a:endParaRPr>
          </a:p>
          <a:p>
            <a:pPr lvl="1">
              <a:buNone/>
            </a:pPr>
            <a:endParaRPr lang="en-GB" sz="1800" dirty="0" smtClean="0">
              <a:latin typeface="Lucida Console" pitchFamily="49" charset="0"/>
            </a:endParaRPr>
          </a:p>
          <a:p>
            <a:pPr lvl="1">
              <a:buNone/>
            </a:pPr>
            <a:endParaRPr lang="en-GB" sz="1800" dirty="0" smtClean="0">
              <a:latin typeface="Lucida Console" pitchFamily="49" charset="0"/>
            </a:endParaRPr>
          </a:p>
          <a:p>
            <a:pPr lvl="1">
              <a:buNone/>
            </a:pPr>
            <a:endParaRPr lang="en-GB" sz="1800" dirty="0" smtClean="0">
              <a:latin typeface="Lucida Console" pitchFamily="49" charset="0"/>
            </a:endParaRPr>
          </a:p>
          <a:p>
            <a:pPr lvl="1">
              <a:buNone/>
            </a:pPr>
            <a:endParaRPr lang="en-GB" sz="1800" dirty="0">
              <a:latin typeface="Lucida Console"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Useful Idioms</a:t>
            </a:r>
            <a:endParaRPr lang="en-GB" dirty="0"/>
          </a:p>
        </p:txBody>
      </p:sp>
      <p:sp>
        <p:nvSpPr>
          <p:cNvPr id="3" name="Content Placeholder 2"/>
          <p:cNvSpPr>
            <a:spLocks noGrp="1"/>
          </p:cNvSpPr>
          <p:nvPr>
            <p:ph idx="1"/>
          </p:nvPr>
        </p:nvSpPr>
        <p:spPr/>
        <p:txBody>
          <a:bodyPr/>
          <a:lstStyle/>
          <a:p>
            <a:r>
              <a:rPr lang="en-GB" dirty="0" smtClean="0"/>
              <a:t>@cache: caching results of expensive operations</a:t>
            </a:r>
          </a:p>
          <a:p>
            <a:r>
              <a:rPr lang="en-GB" dirty="0" smtClean="0"/>
              <a:t>@returns: casting return types to other objects</a:t>
            </a:r>
          </a:p>
          <a:p>
            <a:r>
              <a:rPr lang="en-GB" dirty="0" smtClean="0"/>
              <a:t>@</a:t>
            </a:r>
            <a:r>
              <a:rPr lang="en-GB" dirty="0" err="1" smtClean="0"/>
              <a:t>dll</a:t>
            </a:r>
            <a:r>
              <a:rPr lang="en-GB" dirty="0" smtClean="0"/>
              <a:t>: simplifying interface to a C DLL via </a:t>
            </a:r>
            <a:r>
              <a:rPr lang="en-GB" dirty="0" err="1" smtClean="0"/>
              <a:t>ctypes</a:t>
            </a:r>
            <a:endParaRPr lang="en-GB" dirty="0" smtClean="0"/>
          </a:p>
          <a:p>
            <a:r>
              <a:rPr lang="en-GB" dirty="0" smtClean="0"/>
              <a:t>@</a:t>
            </a:r>
            <a:r>
              <a:rPr lang="en-GB" dirty="0" err="1" smtClean="0"/>
              <a:t>db.execute</a:t>
            </a:r>
            <a:r>
              <a:rPr lang="en-GB" dirty="0" smtClean="0"/>
              <a:t>, @</a:t>
            </a:r>
            <a:r>
              <a:rPr lang="en-GB" dirty="0" err="1" smtClean="0"/>
              <a:t>db.select</a:t>
            </a:r>
            <a:r>
              <a:rPr lang="en-GB" dirty="0" smtClean="0"/>
              <a:t>, @</a:t>
            </a:r>
            <a:r>
              <a:rPr lang="en-GB" dirty="0" err="1" smtClean="0"/>
              <a:t>db.selectAll</a:t>
            </a:r>
            <a:r>
              <a:rPr lang="en-GB" dirty="0" smtClean="0"/>
              <a:t>: going too far?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Caching results of expensive operations: @cache</a:t>
            </a:r>
            <a:br>
              <a:rPr lang="en-GB" dirty="0" smtClean="0"/>
            </a:br>
            <a:endParaRPr lang="en-GB" dirty="0"/>
          </a:p>
        </p:txBody>
      </p:sp>
      <p:sp>
        <p:nvSpPr>
          <p:cNvPr id="3" name="Content Placeholder 2"/>
          <p:cNvSpPr>
            <a:spLocks noGrp="1"/>
          </p:cNvSpPr>
          <p:nvPr>
            <p:ph idx="1"/>
          </p:nvPr>
        </p:nvSpPr>
        <p:spPr/>
        <p:txBody>
          <a:bodyPr>
            <a:normAutofit fontScale="92500" lnSpcReduction="10000"/>
          </a:bodyPr>
          <a:lstStyle/>
          <a:p>
            <a:r>
              <a:rPr lang="en-GB" sz="2800" dirty="0" smtClean="0"/>
              <a:t>Definition:</a:t>
            </a:r>
          </a:p>
          <a:p>
            <a:pPr>
              <a:buNone/>
            </a:pPr>
            <a:r>
              <a:rPr lang="en-GB" sz="1050" dirty="0" smtClean="0">
                <a:latin typeface="Lucida Console" pitchFamily="49" charset="0"/>
              </a:rPr>
              <a:t>def cache(f):   </a:t>
            </a:r>
          </a:p>
          <a:p>
            <a:pPr>
              <a:buNone/>
            </a:pPr>
            <a:r>
              <a:rPr lang="en-GB" sz="1050" dirty="0" smtClean="0">
                <a:latin typeface="Lucida Console" pitchFamily="49" charset="0"/>
              </a:rPr>
              <a:t>    def </a:t>
            </a:r>
            <a:r>
              <a:rPr lang="en-GB" sz="1050" dirty="0" err="1" smtClean="0">
                <a:latin typeface="Lucida Console" pitchFamily="49" charset="0"/>
              </a:rPr>
              <a:t>newf</a:t>
            </a:r>
            <a:r>
              <a:rPr lang="en-GB" sz="1050" dirty="0" smtClean="0">
                <a:latin typeface="Lucida Console" pitchFamily="49" charset="0"/>
              </a:rPr>
              <a:t>(*_</a:t>
            </a:r>
            <a:r>
              <a:rPr lang="en-GB" sz="1050" dirty="0" err="1" smtClean="0">
                <a:latin typeface="Lucida Console" pitchFamily="49" charset="0"/>
              </a:rPr>
              <a:t>args</a:t>
            </a:r>
            <a:r>
              <a:rPr lang="en-GB" sz="1050" dirty="0" smtClean="0">
                <a:latin typeface="Lucida Console" pitchFamily="49" charset="0"/>
              </a:rPr>
              <a:t>, **_</a:t>
            </a:r>
            <a:r>
              <a:rPr lang="en-GB" sz="1050" dirty="0" err="1" smtClean="0">
                <a:latin typeface="Lucida Console" pitchFamily="49" charset="0"/>
              </a:rPr>
              <a:t>kwds</a:t>
            </a:r>
            <a:r>
              <a:rPr lang="en-GB" sz="1050" dirty="0" smtClean="0">
                <a:latin typeface="Lucida Console" pitchFamily="49" charset="0"/>
              </a:rPr>
              <a:t>):   </a:t>
            </a:r>
          </a:p>
          <a:p>
            <a:pPr>
              <a:buNone/>
            </a:pPr>
            <a:r>
              <a:rPr lang="en-GB" sz="1050" dirty="0" smtClean="0">
                <a:latin typeface="Lucida Console" pitchFamily="49" charset="0"/>
              </a:rPr>
              <a:t>        self = _</a:t>
            </a:r>
            <a:r>
              <a:rPr lang="en-GB" sz="1050" dirty="0" err="1" smtClean="0">
                <a:latin typeface="Lucida Console" pitchFamily="49" charset="0"/>
              </a:rPr>
              <a:t>args</a:t>
            </a:r>
            <a:r>
              <a:rPr lang="en-GB" sz="1050" dirty="0" smtClean="0">
                <a:latin typeface="Lucida Console" pitchFamily="49" charset="0"/>
              </a:rPr>
              <a:t>[0]   </a:t>
            </a:r>
          </a:p>
          <a:p>
            <a:pPr>
              <a:buNone/>
            </a:pPr>
            <a:r>
              <a:rPr lang="en-GB" sz="1050" dirty="0" smtClean="0">
                <a:latin typeface="Lucida Console" pitchFamily="49" charset="0"/>
              </a:rPr>
              <a:t>        </a:t>
            </a:r>
            <a:r>
              <a:rPr lang="en-GB" sz="1050" dirty="0" err="1" smtClean="0">
                <a:latin typeface="Lucida Console" pitchFamily="49" charset="0"/>
              </a:rPr>
              <a:t>cacheName</a:t>
            </a:r>
            <a:r>
              <a:rPr lang="en-GB" sz="1050" dirty="0" smtClean="0">
                <a:latin typeface="Lucida Console" pitchFamily="49" charset="0"/>
              </a:rPr>
              <a:t> = '_cache_' + </a:t>
            </a:r>
            <a:r>
              <a:rPr lang="en-GB" sz="1050" dirty="0" err="1" smtClean="0">
                <a:latin typeface="Lucida Console" pitchFamily="49" charset="0"/>
              </a:rPr>
              <a:t>f.func_name</a:t>
            </a:r>
            <a:r>
              <a:rPr lang="en-GB" sz="1050" dirty="0" smtClean="0">
                <a:latin typeface="Lucida Console" pitchFamily="49" charset="0"/>
              </a:rPr>
              <a:t>   </a:t>
            </a:r>
          </a:p>
          <a:p>
            <a:pPr>
              <a:buNone/>
            </a:pPr>
            <a:r>
              <a:rPr lang="en-GB" sz="1050" dirty="0" smtClean="0">
                <a:latin typeface="Lucida Console" pitchFamily="49" charset="0"/>
              </a:rPr>
              <a:t>        cache = </a:t>
            </a:r>
            <a:r>
              <a:rPr lang="en-GB" sz="1050" dirty="0" err="1" smtClean="0">
                <a:latin typeface="Lucida Console" pitchFamily="49" charset="0"/>
              </a:rPr>
              <a:t>self.__dict__.setdefault</a:t>
            </a:r>
            <a:r>
              <a:rPr lang="en-GB" sz="1050" dirty="0" smtClean="0">
                <a:latin typeface="Lucida Console" pitchFamily="49" charset="0"/>
              </a:rPr>
              <a:t>(</a:t>
            </a:r>
            <a:r>
              <a:rPr lang="en-GB" sz="1050" dirty="0" err="1" smtClean="0">
                <a:latin typeface="Lucida Console" pitchFamily="49" charset="0"/>
              </a:rPr>
              <a:t>cacheName</a:t>
            </a:r>
            <a:r>
              <a:rPr lang="en-GB" sz="1050" dirty="0" smtClean="0">
                <a:latin typeface="Lucida Console" pitchFamily="49" charset="0"/>
              </a:rPr>
              <a:t>, </a:t>
            </a:r>
            <a:r>
              <a:rPr lang="en-GB" sz="1050" dirty="0" err="1" smtClean="0">
                <a:latin typeface="Lucida Console" pitchFamily="49" charset="0"/>
              </a:rPr>
              <a:t>dict</a:t>
            </a:r>
            <a:r>
              <a:rPr lang="en-GB" sz="1050" dirty="0" smtClean="0">
                <a:latin typeface="Lucida Console" pitchFamily="49" charset="0"/>
              </a:rPr>
              <a:t>())   </a:t>
            </a:r>
          </a:p>
          <a:p>
            <a:pPr>
              <a:buNone/>
            </a:pPr>
            <a:r>
              <a:rPr lang="en-GB" sz="1050" dirty="0" smtClean="0">
                <a:latin typeface="Lucida Console" pitchFamily="49" charset="0"/>
              </a:rPr>
              <a:t>        # Create a string representation of our decorated method's arguments to   </a:t>
            </a:r>
          </a:p>
          <a:p>
            <a:pPr>
              <a:buNone/>
            </a:pPr>
            <a:r>
              <a:rPr lang="en-GB" sz="1050" dirty="0" smtClean="0">
                <a:latin typeface="Lucida Console" pitchFamily="49" charset="0"/>
              </a:rPr>
              <a:t>        # use as the cache key.  This ensures we only returned cached values for   </a:t>
            </a:r>
          </a:p>
          <a:p>
            <a:pPr>
              <a:buNone/>
            </a:pPr>
            <a:r>
              <a:rPr lang="en-GB" sz="1050" dirty="0" smtClean="0">
                <a:latin typeface="Lucida Console" pitchFamily="49" charset="0"/>
              </a:rPr>
              <a:t>        # method invocations with identical arguments.   </a:t>
            </a:r>
          </a:p>
          <a:p>
            <a:pPr>
              <a:buNone/>
            </a:pPr>
            <a:r>
              <a:rPr lang="en-GB" sz="1050" dirty="0" smtClean="0">
                <a:latin typeface="Lucida Console" pitchFamily="49" charset="0"/>
              </a:rPr>
              <a:t>        id = '%</a:t>
            </a:r>
            <a:r>
              <a:rPr lang="en-GB" sz="1050" dirty="0" err="1" smtClean="0">
                <a:latin typeface="Lucida Console" pitchFamily="49" charset="0"/>
              </a:rPr>
              <a:t>s,%s</a:t>
            </a:r>
            <a:r>
              <a:rPr lang="en-GB" sz="1050" dirty="0" smtClean="0">
                <a:latin typeface="Lucida Console" pitchFamily="49" charset="0"/>
              </a:rPr>
              <a:t>' % (</a:t>
            </a:r>
            <a:r>
              <a:rPr lang="en-GB" sz="1050" dirty="0" err="1" smtClean="0">
                <a:latin typeface="Lucida Console" pitchFamily="49" charset="0"/>
              </a:rPr>
              <a:t>repr</a:t>
            </a:r>
            <a:r>
              <a:rPr lang="en-GB" sz="1050" dirty="0" smtClean="0">
                <a:latin typeface="Lucida Console" pitchFamily="49" charset="0"/>
              </a:rPr>
              <a:t>(_</a:t>
            </a:r>
            <a:r>
              <a:rPr lang="en-GB" sz="1050" dirty="0" err="1" smtClean="0">
                <a:latin typeface="Lucida Console" pitchFamily="49" charset="0"/>
              </a:rPr>
              <a:t>args</a:t>
            </a:r>
            <a:r>
              <a:rPr lang="en-GB" sz="1050" dirty="0" smtClean="0">
                <a:latin typeface="Lucida Console" pitchFamily="49" charset="0"/>
              </a:rPr>
              <a:t>[1:]), </a:t>
            </a:r>
            <a:r>
              <a:rPr lang="en-GB" sz="1050" dirty="0" err="1" smtClean="0">
                <a:latin typeface="Lucida Console" pitchFamily="49" charset="0"/>
              </a:rPr>
              <a:t>repr</a:t>
            </a:r>
            <a:r>
              <a:rPr lang="en-GB" sz="1050" dirty="0" smtClean="0">
                <a:latin typeface="Lucida Console" pitchFamily="49" charset="0"/>
              </a:rPr>
              <a:t>(_</a:t>
            </a:r>
            <a:r>
              <a:rPr lang="en-GB" sz="1050" dirty="0" err="1" smtClean="0">
                <a:latin typeface="Lucida Console" pitchFamily="49" charset="0"/>
              </a:rPr>
              <a:t>kwds</a:t>
            </a:r>
            <a:r>
              <a:rPr lang="en-GB" sz="1050" dirty="0" smtClean="0">
                <a:latin typeface="Lucida Console" pitchFamily="49" charset="0"/>
              </a:rPr>
              <a:t>))   </a:t>
            </a:r>
          </a:p>
          <a:p>
            <a:pPr>
              <a:buNone/>
            </a:pPr>
            <a:r>
              <a:rPr lang="en-GB" sz="1050" dirty="0" smtClean="0">
                <a:latin typeface="Lucida Console" pitchFamily="49" charset="0"/>
              </a:rPr>
              <a:t>        return </a:t>
            </a:r>
            <a:r>
              <a:rPr lang="en-GB" sz="1050" dirty="0" err="1" smtClean="0">
                <a:latin typeface="Lucida Console" pitchFamily="49" charset="0"/>
              </a:rPr>
              <a:t>cache.setdefault</a:t>
            </a:r>
            <a:r>
              <a:rPr lang="en-GB" sz="1050" dirty="0" smtClean="0">
                <a:latin typeface="Lucida Console" pitchFamily="49" charset="0"/>
              </a:rPr>
              <a:t>(id, f(*_</a:t>
            </a:r>
            <a:r>
              <a:rPr lang="en-GB" sz="1050" dirty="0" err="1" smtClean="0">
                <a:latin typeface="Lucida Console" pitchFamily="49" charset="0"/>
              </a:rPr>
              <a:t>args</a:t>
            </a:r>
            <a:r>
              <a:rPr lang="en-GB" sz="1050" dirty="0" smtClean="0">
                <a:latin typeface="Lucida Console" pitchFamily="49" charset="0"/>
              </a:rPr>
              <a:t>, **_</a:t>
            </a:r>
            <a:r>
              <a:rPr lang="en-GB" sz="1050" dirty="0" err="1" smtClean="0">
                <a:latin typeface="Lucida Console" pitchFamily="49" charset="0"/>
              </a:rPr>
              <a:t>kwds</a:t>
            </a:r>
            <a:r>
              <a:rPr lang="en-GB" sz="1050" dirty="0" smtClean="0">
                <a:latin typeface="Lucida Console" pitchFamily="49" charset="0"/>
              </a:rPr>
              <a:t>))   </a:t>
            </a:r>
          </a:p>
          <a:p>
            <a:pPr>
              <a:buNone/>
            </a:pPr>
            <a:r>
              <a:rPr lang="en-GB" sz="1050" dirty="0" smtClean="0">
                <a:latin typeface="Lucida Console" pitchFamily="49" charset="0"/>
              </a:rPr>
              <a:t>    return </a:t>
            </a:r>
            <a:r>
              <a:rPr lang="en-GB" sz="1050" dirty="0" err="1" smtClean="0">
                <a:latin typeface="Lucida Console" pitchFamily="49" charset="0"/>
              </a:rPr>
              <a:t>newf</a:t>
            </a:r>
            <a:r>
              <a:rPr lang="en-GB" sz="1050" dirty="0" smtClean="0">
                <a:latin typeface="Lucida Console" pitchFamily="49" charset="0"/>
              </a:rPr>
              <a:t>  </a:t>
            </a:r>
          </a:p>
          <a:p>
            <a:r>
              <a:rPr lang="en-GB" dirty="0" smtClean="0"/>
              <a:t>Sample usage:</a:t>
            </a:r>
          </a:p>
          <a:p>
            <a:pPr lvl="2">
              <a:buNone/>
            </a:pPr>
            <a:r>
              <a:rPr lang="en-GB" sz="1500" dirty="0" smtClean="0">
                <a:latin typeface="Lucida Console" pitchFamily="49" charset="0"/>
              </a:rPr>
              <a:t>class </a:t>
            </a:r>
            <a:r>
              <a:rPr lang="en-GB" sz="1500" dirty="0" err="1" smtClean="0">
                <a:latin typeface="Lucida Console" pitchFamily="49" charset="0"/>
              </a:rPr>
              <a:t>Foo</a:t>
            </a:r>
            <a:r>
              <a:rPr lang="en-GB" sz="1500" dirty="0" smtClean="0">
                <a:latin typeface="Lucida Console" pitchFamily="49" charset="0"/>
              </a:rPr>
              <a:t>(object):  </a:t>
            </a:r>
          </a:p>
          <a:p>
            <a:pPr lvl="2">
              <a:buNone/>
            </a:pPr>
            <a:r>
              <a:rPr lang="en-GB" sz="1500" dirty="0" smtClean="0">
                <a:latin typeface="Lucida Console" pitchFamily="49" charset="0"/>
              </a:rPr>
              <a:t>    @cache  </a:t>
            </a:r>
          </a:p>
          <a:p>
            <a:pPr lvl="2">
              <a:buNone/>
            </a:pPr>
            <a:r>
              <a:rPr lang="en-GB" sz="1500" dirty="0" smtClean="0">
                <a:latin typeface="Lucida Console" pitchFamily="49" charset="0"/>
              </a:rPr>
              <a:t>    def </a:t>
            </a:r>
            <a:r>
              <a:rPr lang="en-GB" sz="1500" dirty="0" err="1" smtClean="0">
                <a:latin typeface="Lucida Console" pitchFamily="49" charset="0"/>
              </a:rPr>
              <a:t>expensiveOperation</a:t>
            </a:r>
            <a:r>
              <a:rPr lang="en-GB" sz="1500" dirty="0" smtClean="0">
                <a:latin typeface="Lucida Console" pitchFamily="49" charset="0"/>
              </a:rPr>
              <a:t>(</a:t>
            </a:r>
            <a:r>
              <a:rPr lang="en-GB" sz="1500" dirty="0" err="1" smtClean="0">
                <a:latin typeface="Lucida Console" pitchFamily="49" charset="0"/>
              </a:rPr>
              <a:t>foo</a:t>
            </a:r>
            <a:r>
              <a:rPr lang="en-GB" sz="1500" dirty="0" smtClean="0">
                <a:latin typeface="Lucida Console" pitchFamily="49" charset="0"/>
              </a:rPr>
              <a:t>, bar, *</a:t>
            </a:r>
            <a:r>
              <a:rPr lang="en-GB" sz="1500" dirty="0" err="1" smtClean="0">
                <a:latin typeface="Lucida Console" pitchFamily="49" charset="0"/>
              </a:rPr>
              <a:t>args</a:t>
            </a:r>
            <a:r>
              <a:rPr lang="en-GB" sz="1500" dirty="0" smtClean="0">
                <a:latin typeface="Lucida Console" pitchFamily="49" charset="0"/>
              </a:rPr>
              <a:t>, **</a:t>
            </a:r>
            <a:r>
              <a:rPr lang="en-GB" sz="1500" dirty="0" err="1" smtClean="0">
                <a:latin typeface="Lucida Console" pitchFamily="49" charset="0"/>
              </a:rPr>
              <a:t>kwds</a:t>
            </a:r>
            <a:r>
              <a:rPr lang="en-GB" sz="1500" dirty="0" smtClean="0">
                <a:latin typeface="Lucida Console" pitchFamily="49" charset="0"/>
              </a:rPr>
              <a:t>):   </a:t>
            </a:r>
          </a:p>
          <a:p>
            <a:pPr lvl="2">
              <a:buNone/>
            </a:pPr>
            <a:r>
              <a:rPr lang="en-GB" sz="1500" dirty="0" smtClean="0">
                <a:latin typeface="Lucida Console" pitchFamily="49" charset="0"/>
              </a:rPr>
              <a:t>        ...  </a:t>
            </a:r>
          </a:p>
          <a:p>
            <a:endParaRPr lang="en-GB" dirty="0">
              <a:latin typeface="Lucida Console"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r>
              <a:rPr lang="en-GB" dirty="0" err="1" smtClean="0"/>
              <a:t>dll</a:t>
            </a:r>
            <a:r>
              <a:rPr lang="en-GB" dirty="0" smtClean="0"/>
              <a:t>/@db</a:t>
            </a:r>
            <a:endParaRPr lang="en-GB" dirty="0"/>
          </a:p>
        </p:txBody>
      </p:sp>
      <p:sp>
        <p:nvSpPr>
          <p:cNvPr id="3" name="Content Placeholder 2"/>
          <p:cNvSpPr>
            <a:spLocks noGrp="1"/>
          </p:cNvSpPr>
          <p:nvPr>
            <p:ph idx="1"/>
          </p:nvPr>
        </p:nvSpPr>
        <p:spPr/>
        <p:txBody>
          <a:bodyPr/>
          <a:lstStyle/>
          <a:p>
            <a:r>
              <a:rPr lang="en-GB" dirty="0" smtClean="0"/>
              <a:t>See demo.</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 of Presentation</a:t>
            </a:r>
            <a:endParaRPr lang="en-GB" dirty="0"/>
          </a:p>
        </p:txBody>
      </p:sp>
      <p:sp>
        <p:nvSpPr>
          <p:cNvPr id="3" name="Content Placeholder 2"/>
          <p:cNvSpPr>
            <a:spLocks noGrp="1"/>
          </p:cNvSpPr>
          <p:nvPr>
            <p:ph idx="1"/>
          </p:nvPr>
        </p:nvSpPr>
        <p:spPr/>
        <p:txBody>
          <a:bodyPr/>
          <a:lstStyle/>
          <a:p>
            <a:r>
              <a:rPr lang="en-GB" dirty="0" smtClean="0"/>
              <a:t>Corresponding blog:</a:t>
            </a:r>
          </a:p>
          <a:p>
            <a:pPr lvl="1"/>
            <a:r>
              <a:rPr lang="en-GB" dirty="0" smtClean="0">
                <a:hlinkClick r:id="rId2"/>
              </a:rPr>
              <a:t>http://blogs.onresolve.com/?p=48</a:t>
            </a:r>
            <a:endParaRPr lang="en-GB" dirty="0" smtClean="0"/>
          </a:p>
          <a:p>
            <a:r>
              <a:rPr lang="en-GB" dirty="0" smtClean="0"/>
              <a:t>Questions?</a:t>
            </a:r>
          </a:p>
          <a:p>
            <a:pPr>
              <a:buNone/>
            </a:pPr>
            <a:endParaRPr lang="en-GB"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Content Placeholder 2"/>
          <p:cNvSpPr>
            <a:spLocks noGrp="1"/>
          </p:cNvSpPr>
          <p:nvPr>
            <p:ph idx="1"/>
          </p:nvPr>
        </p:nvSpPr>
        <p:spPr/>
        <p:txBody>
          <a:bodyPr/>
          <a:lstStyle/>
          <a:p>
            <a:r>
              <a:rPr lang="en-GB" dirty="0" smtClean="0"/>
              <a:t>Initial experience learning decorators</a:t>
            </a:r>
          </a:p>
          <a:p>
            <a:r>
              <a:rPr lang="en-GB" dirty="0" smtClean="0"/>
              <a:t>My own crude explanation/definition</a:t>
            </a:r>
          </a:p>
          <a:p>
            <a:r>
              <a:rPr lang="en-GB" dirty="0" smtClean="0"/>
              <a:t>Some useful patterns/idioms</a:t>
            </a:r>
          </a:p>
          <a:p>
            <a:endParaRPr lang="en-GB"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My Steps for Learning Decorators</a:t>
            </a:r>
            <a:endParaRPr lang="en-GB" sz="3200" dirty="0"/>
          </a:p>
        </p:txBody>
      </p:sp>
      <p:sp>
        <p:nvSpPr>
          <p:cNvPr id="3" name="Content Placeholder 2"/>
          <p:cNvSpPr>
            <a:spLocks noGrp="1"/>
          </p:cNvSpPr>
          <p:nvPr>
            <p:ph idx="1"/>
          </p:nvPr>
        </p:nvSpPr>
        <p:spPr/>
        <p:txBody>
          <a:bodyPr>
            <a:normAutofit/>
          </a:bodyPr>
          <a:lstStyle/>
          <a:p>
            <a:r>
              <a:rPr lang="en-GB" dirty="0" smtClean="0"/>
              <a:t>Fired up Python Reference Manual</a:t>
            </a:r>
          </a:p>
          <a:p>
            <a:r>
              <a:rPr lang="en-GB" dirty="0" smtClean="0"/>
              <a:t>Look up ‘decorators’ in index</a:t>
            </a:r>
          </a:p>
          <a:p>
            <a:pPr lvl="1"/>
            <a:r>
              <a:rPr lang="en-GB" dirty="0" smtClean="0"/>
              <a:t>No hits</a:t>
            </a:r>
          </a:p>
          <a:p>
            <a:r>
              <a:rPr lang="en-GB" dirty="0" smtClean="0"/>
              <a:t>Search for ‘decorators’</a:t>
            </a:r>
          </a:p>
          <a:p>
            <a:pPr lvl="1"/>
            <a:r>
              <a:rPr lang="en-GB" dirty="0" smtClean="0"/>
              <a:t>Found </a:t>
            </a:r>
            <a:r>
              <a:rPr lang="en-GB" i="1" dirty="0" smtClean="0"/>
              <a:t>PEP 318: Decorators for Functions and Methods</a:t>
            </a:r>
          </a:p>
          <a:p>
            <a:pPr lvl="2"/>
            <a:r>
              <a:rPr lang="en-GB" dirty="0" smtClean="0"/>
              <a:t>Nice bit of history</a:t>
            </a:r>
          </a:p>
          <a:p>
            <a:pPr lvl="2"/>
            <a:r>
              <a:rPr lang="en-GB" dirty="0" smtClean="0"/>
              <a:t>Doesn’t provide much in the way of education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My Steps for Learning Decorators (cont.)</a:t>
            </a:r>
            <a:endParaRPr lang="en-GB" sz="2800" dirty="0"/>
          </a:p>
        </p:txBody>
      </p:sp>
      <p:sp>
        <p:nvSpPr>
          <p:cNvPr id="3" name="Content Placeholder 2"/>
          <p:cNvSpPr>
            <a:spLocks noGrp="1"/>
          </p:cNvSpPr>
          <p:nvPr>
            <p:ph idx="1"/>
          </p:nvPr>
        </p:nvSpPr>
        <p:spPr/>
        <p:txBody>
          <a:bodyPr>
            <a:normAutofit fontScale="92500"/>
          </a:bodyPr>
          <a:lstStyle/>
          <a:p>
            <a:r>
              <a:rPr lang="en-GB" dirty="0" smtClean="0"/>
              <a:t>Stumbled upon ‘definition’ of decorators in section 7.6 of the Python Reference Manual:</a:t>
            </a:r>
          </a:p>
          <a:p>
            <a:pPr lvl="1"/>
            <a:r>
              <a:rPr lang="en-GB" i="1" dirty="0" smtClean="0"/>
              <a:t>“A function definition may be wrapped by one or more decorator expressions. Decorator expressions are evaluated when the function is defined, in the scope that contains the function definition. The result must be a callable, which is invoked with the function object as the only argument. The returned value is bound to the function name instead of the function object. Multiple decorators are applied in nested fashion.”</a:t>
            </a:r>
          </a:p>
          <a:p>
            <a:r>
              <a:rPr lang="en-GB" dirty="0" smtClean="0"/>
              <a:t>Well then...</a:t>
            </a:r>
          </a:p>
          <a:p>
            <a:endParaRPr lang="en-GB" dirty="0" smtClean="0"/>
          </a:p>
          <a:p>
            <a:pPr lvl="1"/>
            <a:endParaRPr lang="en-GB"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My Steps for Learning Decorators</a:t>
            </a:r>
            <a:endParaRPr lang="en-GB" sz="3200" dirty="0"/>
          </a:p>
        </p:txBody>
      </p:sp>
      <p:sp>
        <p:nvSpPr>
          <p:cNvPr id="3" name="Content Placeholder 2"/>
          <p:cNvSpPr>
            <a:spLocks noGrp="1"/>
          </p:cNvSpPr>
          <p:nvPr>
            <p:ph idx="1"/>
          </p:nvPr>
        </p:nvSpPr>
        <p:spPr/>
        <p:txBody>
          <a:bodyPr/>
          <a:lstStyle/>
          <a:p>
            <a:r>
              <a:rPr lang="en-GB" dirty="0" smtClean="0"/>
              <a:t>Wouldn’t recommend this approach!</a:t>
            </a:r>
          </a:p>
          <a:p>
            <a:r>
              <a:rPr lang="en-GB" dirty="0" smtClean="0"/>
              <a:t>Surprisingly very little examples of how to actually write </a:t>
            </a:r>
            <a:r>
              <a:rPr lang="en-GB" dirty="0" smtClean="0"/>
              <a:t>decorators in Python documentation</a:t>
            </a:r>
            <a:endParaRPr lang="en-GB" dirty="0" smtClean="0"/>
          </a:p>
          <a:p>
            <a:r>
              <a:rPr lang="en-GB" dirty="0" smtClean="0"/>
              <a:t>Had to </a:t>
            </a:r>
            <a:r>
              <a:rPr lang="en-GB" dirty="0" err="1" smtClean="0"/>
              <a:t>google</a:t>
            </a:r>
            <a:r>
              <a:rPr lang="en-GB" dirty="0" smtClean="0"/>
              <a:t> around to </a:t>
            </a:r>
            <a:r>
              <a:rPr lang="en-GB" dirty="0" err="1" smtClean="0"/>
              <a:t>grok</a:t>
            </a:r>
            <a:r>
              <a:rPr lang="en-GB" dirty="0" smtClean="0"/>
              <a:t> the concept</a:t>
            </a:r>
          </a:p>
          <a:p>
            <a:r>
              <a:rPr lang="en-GB" dirty="0" smtClean="0"/>
              <a:t>Would have preferred an explanation along the lines of...</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Decorators: My Crude </a:t>
            </a:r>
            <a:r>
              <a:rPr lang="en-GB" sz="3200" dirty="0" smtClean="0"/>
              <a:t>Explanation </a:t>
            </a:r>
            <a:r>
              <a:rPr lang="en-GB" sz="3200" dirty="0" smtClean="0"/>
              <a:t>by Example</a:t>
            </a:r>
            <a:endParaRPr lang="en-GB" sz="3200" dirty="0"/>
          </a:p>
        </p:txBody>
      </p:sp>
      <p:sp>
        <p:nvSpPr>
          <p:cNvPr id="3" name="Content Placeholder 2"/>
          <p:cNvSpPr>
            <a:spLocks noGrp="1"/>
          </p:cNvSpPr>
          <p:nvPr>
            <p:ph idx="1"/>
          </p:nvPr>
        </p:nvSpPr>
        <p:spPr/>
        <p:txBody>
          <a:bodyPr>
            <a:normAutofit fontScale="77500" lnSpcReduction="20000"/>
          </a:bodyPr>
          <a:lstStyle/>
          <a:p>
            <a:r>
              <a:rPr lang="en-GB" dirty="0" smtClean="0"/>
              <a:t>Consider the following , which demonstrates two different types of decorators (one that doesn’t take any arguments, and one that does):</a:t>
            </a:r>
          </a:p>
          <a:p>
            <a:endParaRPr lang="en-GB" dirty="0" smtClean="0"/>
          </a:p>
          <a:p>
            <a:pPr lvl="2">
              <a:buNone/>
            </a:pPr>
            <a:r>
              <a:rPr lang="en-GB" dirty="0" smtClean="0">
                <a:latin typeface="Lucida Console" pitchFamily="49" charset="0"/>
              </a:rPr>
              <a:t>class </a:t>
            </a:r>
            <a:r>
              <a:rPr lang="en-GB" dirty="0" err="1" smtClean="0">
                <a:latin typeface="Lucida Console" pitchFamily="49" charset="0"/>
              </a:rPr>
              <a:t>Foo</a:t>
            </a:r>
            <a:r>
              <a:rPr lang="en-GB" dirty="0" smtClean="0">
                <a:latin typeface="Lucida Console" pitchFamily="49" charset="0"/>
              </a:rPr>
              <a:t>(object):  </a:t>
            </a:r>
          </a:p>
          <a:p>
            <a:pPr lvl="2">
              <a:buNone/>
            </a:pPr>
            <a:r>
              <a:rPr lang="en-GB" dirty="0" smtClean="0">
                <a:latin typeface="Lucida Console" pitchFamily="49" charset="0"/>
              </a:rPr>
              <a:t>    @cache  </a:t>
            </a:r>
          </a:p>
          <a:p>
            <a:pPr lvl="2">
              <a:buNone/>
            </a:pPr>
            <a:r>
              <a:rPr lang="en-GB" dirty="0" smtClean="0">
                <a:latin typeface="Lucida Console" pitchFamily="49" charset="0"/>
              </a:rPr>
              <a:t>    def </a:t>
            </a:r>
            <a:r>
              <a:rPr lang="en-GB" dirty="0" err="1" smtClean="0">
                <a:latin typeface="Lucida Console" pitchFamily="49" charset="0"/>
              </a:rPr>
              <a:t>getExpensiveResource</a:t>
            </a:r>
            <a:r>
              <a:rPr lang="en-GB" dirty="0" smtClean="0">
                <a:latin typeface="Lucida Console" pitchFamily="49" charset="0"/>
              </a:rPr>
              <a:t>(self):   </a:t>
            </a:r>
          </a:p>
          <a:p>
            <a:pPr lvl="2">
              <a:buNone/>
            </a:pPr>
            <a:r>
              <a:rPr lang="en-GB" dirty="0" smtClean="0">
                <a:latin typeface="Lucida Console" pitchFamily="49" charset="0"/>
              </a:rPr>
              <a:t>        ...  </a:t>
            </a:r>
          </a:p>
          <a:p>
            <a:pPr lvl="2">
              <a:buNone/>
            </a:pPr>
            <a:r>
              <a:rPr lang="en-GB" dirty="0" smtClean="0">
                <a:latin typeface="Lucida Console" pitchFamily="49" charset="0"/>
              </a:rPr>
              <a:t> </a:t>
            </a:r>
          </a:p>
          <a:p>
            <a:pPr lvl="2">
              <a:buNone/>
            </a:pPr>
            <a:r>
              <a:rPr lang="en-GB" dirty="0" smtClean="0">
                <a:latin typeface="Lucida Console" pitchFamily="49" charset="0"/>
              </a:rPr>
              <a:t>    @</a:t>
            </a:r>
            <a:r>
              <a:rPr lang="en-GB" dirty="0" err="1" smtClean="0">
                <a:latin typeface="Lucida Console" pitchFamily="49" charset="0"/>
              </a:rPr>
              <a:t>dll</a:t>
            </a:r>
            <a:r>
              <a:rPr lang="en-GB" dirty="0" smtClean="0">
                <a:latin typeface="Lucida Console" pitchFamily="49" charset="0"/>
              </a:rPr>
              <a:t>(</a:t>
            </a:r>
            <a:r>
              <a:rPr lang="en-GB" dirty="0" err="1" smtClean="0">
                <a:latin typeface="Lucida Console" pitchFamily="49" charset="0"/>
              </a:rPr>
              <a:t>c_char_p</a:t>
            </a:r>
            <a:r>
              <a:rPr lang="en-GB" dirty="0" smtClean="0">
                <a:latin typeface="Lucida Console" pitchFamily="49" charset="0"/>
              </a:rPr>
              <a:t>, returns=</a:t>
            </a:r>
            <a:r>
              <a:rPr lang="en-GB" dirty="0" err="1" smtClean="0">
                <a:latin typeface="Lucida Console" pitchFamily="49" charset="0"/>
              </a:rPr>
              <a:t>c_char_p</a:t>
            </a:r>
            <a:r>
              <a:rPr lang="en-GB" dirty="0" smtClean="0">
                <a:latin typeface="Lucida Console" pitchFamily="49" charset="0"/>
              </a:rPr>
              <a:t>)   </a:t>
            </a:r>
          </a:p>
          <a:p>
            <a:pPr lvl="2">
              <a:buNone/>
            </a:pPr>
            <a:r>
              <a:rPr lang="en-GB" dirty="0" smtClean="0">
                <a:latin typeface="Lucida Console" pitchFamily="49" charset="0"/>
              </a:rPr>
              <a:t>    def </a:t>
            </a:r>
            <a:r>
              <a:rPr lang="en-GB" dirty="0" err="1" smtClean="0">
                <a:latin typeface="Lucida Console" pitchFamily="49" charset="0"/>
              </a:rPr>
              <a:t>readSetting</a:t>
            </a:r>
            <a:r>
              <a:rPr lang="en-GB" dirty="0" smtClean="0">
                <a:latin typeface="Lucida Console" pitchFamily="49" charset="0"/>
              </a:rPr>
              <a:t>(self, setting):   </a:t>
            </a:r>
          </a:p>
          <a:p>
            <a:pPr lvl="2">
              <a:buNone/>
            </a:pPr>
            <a:r>
              <a:rPr lang="en-GB" dirty="0" smtClean="0">
                <a:latin typeface="Lucida Console" pitchFamily="49" charset="0"/>
              </a:rPr>
              <a:t>        ...  </a:t>
            </a:r>
          </a:p>
          <a:p>
            <a:r>
              <a:rPr lang="en-GB" dirty="0" smtClean="0"/>
              <a:t>First important point: code body of your decorator will differ depending on whether or not you accept arguments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Decorator Without Arguments: @cache</a:t>
            </a:r>
            <a:endParaRPr lang="en-GB" sz="3200" dirty="0"/>
          </a:p>
        </p:txBody>
      </p:sp>
      <p:sp>
        <p:nvSpPr>
          <p:cNvPr id="3" name="Content Placeholder 2"/>
          <p:cNvSpPr>
            <a:spLocks noGrp="1"/>
          </p:cNvSpPr>
          <p:nvPr>
            <p:ph idx="1"/>
          </p:nvPr>
        </p:nvSpPr>
        <p:spPr/>
        <p:txBody>
          <a:bodyPr>
            <a:normAutofit fontScale="77500" lnSpcReduction="20000"/>
          </a:bodyPr>
          <a:lstStyle/>
          <a:p>
            <a:pPr>
              <a:buNone/>
            </a:pPr>
            <a:r>
              <a:rPr lang="en-GB" sz="2300" dirty="0" smtClean="0">
                <a:latin typeface="Lucida Console" pitchFamily="49" charset="0"/>
              </a:rPr>
              <a:t>def </a:t>
            </a:r>
            <a:r>
              <a:rPr lang="en-GB" sz="2300" dirty="0" smtClean="0">
                <a:solidFill>
                  <a:schemeClr val="tx2">
                    <a:lumMod val="50000"/>
                  </a:schemeClr>
                </a:solidFill>
                <a:latin typeface="Lucida Console" pitchFamily="49" charset="0"/>
              </a:rPr>
              <a:t>cache</a:t>
            </a:r>
            <a:r>
              <a:rPr lang="en-GB" sz="2300" dirty="0" smtClean="0">
                <a:latin typeface="Lucida Console" pitchFamily="49" charset="0"/>
              </a:rPr>
              <a:t>(f):   </a:t>
            </a:r>
          </a:p>
          <a:p>
            <a:pPr>
              <a:buNone/>
            </a:pPr>
            <a:r>
              <a:rPr lang="en-GB" sz="2300" dirty="0" smtClean="0">
                <a:solidFill>
                  <a:schemeClr val="accent1">
                    <a:lumMod val="75000"/>
                  </a:schemeClr>
                </a:solidFill>
                <a:latin typeface="Lucida Console" pitchFamily="49" charset="0"/>
              </a:rPr>
              <a:t>    # f: function object of decorated method; has   </a:t>
            </a:r>
          </a:p>
          <a:p>
            <a:pPr>
              <a:buNone/>
            </a:pPr>
            <a:r>
              <a:rPr lang="en-GB" sz="2300" dirty="0" smtClean="0">
                <a:solidFill>
                  <a:schemeClr val="accent1">
                    <a:lumMod val="75000"/>
                  </a:schemeClr>
                </a:solidFill>
                <a:latin typeface="Lucida Console" pitchFamily="49" charset="0"/>
              </a:rPr>
              <a:t>    # useful info like </a:t>
            </a:r>
            <a:r>
              <a:rPr lang="en-GB" sz="2300" dirty="0" err="1" smtClean="0">
                <a:solidFill>
                  <a:schemeClr val="accent1">
                    <a:lumMod val="75000"/>
                  </a:schemeClr>
                </a:solidFill>
                <a:latin typeface="Lucida Console" pitchFamily="49" charset="0"/>
              </a:rPr>
              <a:t>f.func_name</a:t>
            </a:r>
            <a:r>
              <a:rPr lang="en-GB" sz="2300" dirty="0" smtClean="0">
                <a:solidFill>
                  <a:schemeClr val="accent1">
                    <a:lumMod val="75000"/>
                  </a:schemeClr>
                </a:solidFill>
                <a:latin typeface="Lucida Console" pitchFamily="49" charset="0"/>
              </a:rPr>
              <a:t> for the name of   </a:t>
            </a:r>
          </a:p>
          <a:p>
            <a:pPr>
              <a:buNone/>
            </a:pPr>
            <a:r>
              <a:rPr lang="en-GB" sz="2300" dirty="0" smtClean="0">
                <a:solidFill>
                  <a:schemeClr val="accent1">
                    <a:lumMod val="75000"/>
                  </a:schemeClr>
                </a:solidFill>
                <a:latin typeface="Lucida Console" pitchFamily="49" charset="0"/>
              </a:rPr>
              <a:t>    # the decorated method. </a:t>
            </a:r>
            <a:r>
              <a:rPr lang="en-GB" sz="2300" dirty="0" smtClean="0">
                <a:latin typeface="Lucida Console" pitchFamily="49" charset="0"/>
              </a:rPr>
              <a:t>  </a:t>
            </a:r>
          </a:p>
          <a:p>
            <a:pPr>
              <a:buNone/>
            </a:pPr>
            <a:r>
              <a:rPr lang="en-GB" sz="2300" dirty="0" smtClean="0">
                <a:latin typeface="Lucida Console" pitchFamily="49" charset="0"/>
              </a:rPr>
              <a:t>    def </a:t>
            </a:r>
            <a:r>
              <a:rPr lang="en-GB" sz="2300" dirty="0" err="1" smtClean="0">
                <a:solidFill>
                  <a:schemeClr val="tx2">
                    <a:lumMod val="50000"/>
                  </a:schemeClr>
                </a:solidFill>
                <a:latin typeface="Lucida Console" pitchFamily="49" charset="0"/>
              </a:rPr>
              <a:t>newf</a:t>
            </a:r>
            <a:r>
              <a:rPr lang="en-GB" sz="2300" dirty="0" smtClean="0">
                <a:latin typeface="Lucida Console" pitchFamily="49" charset="0"/>
              </a:rPr>
              <a:t>(*_</a:t>
            </a:r>
            <a:r>
              <a:rPr lang="en-GB" sz="2300" dirty="0" err="1" smtClean="0">
                <a:latin typeface="Lucida Console" pitchFamily="49" charset="0"/>
              </a:rPr>
              <a:t>args</a:t>
            </a:r>
            <a:r>
              <a:rPr lang="en-GB" sz="2300" dirty="0" smtClean="0">
                <a:latin typeface="Lucida Console" pitchFamily="49" charset="0"/>
              </a:rPr>
              <a:t>, **_</a:t>
            </a:r>
            <a:r>
              <a:rPr lang="en-GB" sz="2300" dirty="0" err="1" smtClean="0">
                <a:latin typeface="Lucida Console" pitchFamily="49" charset="0"/>
              </a:rPr>
              <a:t>kwds</a:t>
            </a:r>
            <a:r>
              <a:rPr lang="en-GB" sz="2300" dirty="0" smtClean="0">
                <a:latin typeface="Lucida Console" pitchFamily="49" charset="0"/>
              </a:rPr>
              <a:t>):   </a:t>
            </a:r>
          </a:p>
          <a:p>
            <a:pPr>
              <a:buNone/>
            </a:pPr>
            <a:r>
              <a:rPr lang="en-GB" sz="2300" dirty="0" smtClean="0">
                <a:solidFill>
                  <a:schemeClr val="accent1">
                    <a:lumMod val="75000"/>
                  </a:schemeClr>
                </a:solidFill>
                <a:latin typeface="Lucida Console" pitchFamily="49" charset="0"/>
              </a:rPr>
              <a:t>        # This code will be executed in lieu of the   </a:t>
            </a:r>
          </a:p>
          <a:p>
            <a:pPr>
              <a:buNone/>
            </a:pPr>
            <a:r>
              <a:rPr lang="en-GB" sz="2300" dirty="0" smtClean="0">
                <a:solidFill>
                  <a:schemeClr val="accent1">
                    <a:lumMod val="75000"/>
                  </a:schemeClr>
                </a:solidFill>
                <a:latin typeface="Lucida Console" pitchFamily="49" charset="0"/>
              </a:rPr>
              <a:t>        # method you've decorated.  You can call the  </a:t>
            </a:r>
          </a:p>
          <a:p>
            <a:pPr>
              <a:buNone/>
            </a:pPr>
            <a:r>
              <a:rPr lang="en-GB" sz="2300" dirty="0" smtClean="0">
                <a:solidFill>
                  <a:schemeClr val="accent1">
                    <a:lumMod val="75000"/>
                  </a:schemeClr>
                </a:solidFill>
                <a:latin typeface="Lucida Console" pitchFamily="49" charset="0"/>
              </a:rPr>
              <a:t>        # decorated method via f(_</a:t>
            </a:r>
            <a:r>
              <a:rPr lang="en-GB" sz="2300" dirty="0" err="1" smtClean="0">
                <a:solidFill>
                  <a:schemeClr val="accent1">
                    <a:lumMod val="75000"/>
                  </a:schemeClr>
                </a:solidFill>
                <a:latin typeface="Lucida Console" pitchFamily="49" charset="0"/>
              </a:rPr>
              <a:t>args</a:t>
            </a:r>
            <a:r>
              <a:rPr lang="en-GB" sz="2300" dirty="0" smtClean="0">
                <a:solidFill>
                  <a:schemeClr val="accent1">
                    <a:lumMod val="75000"/>
                  </a:schemeClr>
                </a:solidFill>
                <a:latin typeface="Lucida Console" pitchFamily="49" charset="0"/>
              </a:rPr>
              <a:t>, _</a:t>
            </a:r>
            <a:r>
              <a:rPr lang="en-GB" sz="2300" dirty="0" err="1" smtClean="0">
                <a:solidFill>
                  <a:schemeClr val="accent1">
                    <a:lumMod val="75000"/>
                  </a:schemeClr>
                </a:solidFill>
                <a:latin typeface="Lucida Console" pitchFamily="49" charset="0"/>
              </a:rPr>
              <a:t>kwds</a:t>
            </a:r>
            <a:r>
              <a:rPr lang="en-GB" sz="2300" dirty="0" smtClean="0">
                <a:solidFill>
                  <a:schemeClr val="accent1">
                    <a:lumMod val="75000"/>
                  </a:schemeClr>
                </a:solidFill>
                <a:latin typeface="Lucida Console" pitchFamily="49" charset="0"/>
              </a:rPr>
              <a:t>).</a:t>
            </a:r>
            <a:r>
              <a:rPr lang="en-GB" sz="2300" dirty="0" smtClean="0">
                <a:latin typeface="Lucida Console" pitchFamily="49" charset="0"/>
              </a:rPr>
              <a:t>   </a:t>
            </a:r>
          </a:p>
          <a:p>
            <a:pPr>
              <a:buNone/>
            </a:pPr>
            <a:r>
              <a:rPr lang="en-GB" sz="2300" dirty="0" smtClean="0">
                <a:latin typeface="Lucida Console" pitchFamily="49" charset="0"/>
              </a:rPr>
              <a:t>        ...   </a:t>
            </a:r>
          </a:p>
          <a:p>
            <a:pPr>
              <a:buNone/>
            </a:pPr>
            <a:r>
              <a:rPr lang="en-GB" sz="2300" dirty="0" smtClean="0">
                <a:latin typeface="Lucida Console" pitchFamily="49" charset="0"/>
              </a:rPr>
              <a:t>        ...   </a:t>
            </a:r>
          </a:p>
          <a:p>
            <a:pPr>
              <a:buNone/>
            </a:pPr>
            <a:r>
              <a:rPr lang="en-GB" sz="2300" dirty="0" smtClean="0">
                <a:latin typeface="Lucida Console" pitchFamily="49" charset="0"/>
              </a:rPr>
              <a:t>    return </a:t>
            </a:r>
            <a:r>
              <a:rPr lang="en-GB" sz="2300" dirty="0" err="1" smtClean="0">
                <a:latin typeface="Lucida Console" pitchFamily="49" charset="0"/>
              </a:rPr>
              <a:t>newf</a:t>
            </a:r>
            <a:r>
              <a:rPr lang="en-GB" sz="2300" dirty="0" smtClean="0">
                <a:latin typeface="Lucida Console" pitchFamily="49" charset="0"/>
              </a:rPr>
              <a:t> </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Decorator Without Arguments: @cache</a:t>
            </a:r>
            <a:r>
              <a:rPr lang="en-GB" dirty="0" smtClean="0"/>
              <a:t/>
            </a:r>
            <a:br>
              <a:rPr lang="en-GB" dirty="0" smtClean="0"/>
            </a:br>
            <a:endParaRPr lang="en-GB" dirty="0"/>
          </a:p>
        </p:txBody>
      </p:sp>
      <p:sp>
        <p:nvSpPr>
          <p:cNvPr id="3" name="Content Placeholder 2"/>
          <p:cNvSpPr>
            <a:spLocks noGrp="1"/>
          </p:cNvSpPr>
          <p:nvPr>
            <p:ph idx="1"/>
          </p:nvPr>
        </p:nvSpPr>
        <p:spPr>
          <a:xfrm>
            <a:off x="914400" y="1783560"/>
            <a:ext cx="3943352" cy="4572000"/>
          </a:xfrm>
        </p:spPr>
        <p:txBody>
          <a:bodyPr>
            <a:normAutofit fontScale="70000" lnSpcReduction="20000"/>
          </a:bodyPr>
          <a:lstStyle/>
          <a:p>
            <a:r>
              <a:rPr lang="en-GB" dirty="0" smtClean="0"/>
              <a:t>Define your decorator to accept one parameter, ‘f’</a:t>
            </a:r>
          </a:p>
          <a:p>
            <a:pPr lvl="1"/>
            <a:r>
              <a:rPr lang="en-GB" dirty="0" smtClean="0"/>
              <a:t>This will be the function object of the decorated method</a:t>
            </a:r>
          </a:p>
          <a:p>
            <a:pPr lvl="1"/>
            <a:r>
              <a:rPr lang="en-GB" dirty="0" smtClean="0"/>
              <a:t>Has useful info like </a:t>
            </a:r>
            <a:r>
              <a:rPr lang="en-GB" dirty="0" err="1" smtClean="0"/>
              <a:t>f.func_name</a:t>
            </a:r>
            <a:r>
              <a:rPr lang="en-GB" dirty="0" smtClean="0"/>
              <a:t> and  </a:t>
            </a:r>
            <a:r>
              <a:rPr lang="en-GB" dirty="0" err="1" smtClean="0"/>
              <a:t>f.f_frame</a:t>
            </a:r>
            <a:endParaRPr lang="en-GB" dirty="0" smtClean="0"/>
          </a:p>
          <a:p>
            <a:r>
              <a:rPr lang="en-GB" dirty="0" smtClean="0"/>
              <a:t>Define another method in the body, </a:t>
            </a:r>
            <a:r>
              <a:rPr lang="en-GB" dirty="0" err="1" smtClean="0"/>
              <a:t>newf</a:t>
            </a:r>
            <a:r>
              <a:rPr lang="en-GB" dirty="0" smtClean="0"/>
              <a:t>, that accepts the parameters *_</a:t>
            </a:r>
            <a:r>
              <a:rPr lang="en-GB" dirty="0" err="1" smtClean="0"/>
              <a:t>args</a:t>
            </a:r>
            <a:r>
              <a:rPr lang="en-GB" dirty="0" smtClean="0"/>
              <a:t> and **_</a:t>
            </a:r>
            <a:r>
              <a:rPr lang="en-GB" dirty="0" err="1" smtClean="0"/>
              <a:t>kwds</a:t>
            </a:r>
            <a:endParaRPr lang="en-GB" dirty="0" smtClean="0"/>
          </a:p>
          <a:p>
            <a:r>
              <a:rPr lang="en-GB" dirty="0" smtClean="0"/>
              <a:t>Implement the body of your decorator in </a:t>
            </a:r>
            <a:r>
              <a:rPr lang="en-GB" dirty="0" err="1" smtClean="0"/>
              <a:t>newf</a:t>
            </a:r>
            <a:r>
              <a:rPr lang="en-GB" dirty="0" smtClean="0"/>
              <a:t>()</a:t>
            </a:r>
          </a:p>
          <a:p>
            <a:pPr lvl="1"/>
            <a:r>
              <a:rPr lang="en-GB" dirty="0" smtClean="0"/>
              <a:t>This will be called in lieu of the decorated method</a:t>
            </a:r>
          </a:p>
          <a:p>
            <a:r>
              <a:rPr lang="en-GB" dirty="0" smtClean="0"/>
              <a:t>Return </a:t>
            </a:r>
            <a:r>
              <a:rPr lang="en-GB" dirty="0" err="1" smtClean="0"/>
              <a:t>newf</a:t>
            </a:r>
            <a:r>
              <a:rPr lang="en-GB" dirty="0" smtClean="0"/>
              <a:t> at the end of your decorator</a:t>
            </a:r>
            <a:endParaRPr lang="en-GB" dirty="0"/>
          </a:p>
        </p:txBody>
      </p:sp>
      <p:sp>
        <p:nvSpPr>
          <p:cNvPr id="4" name="Content Placeholder 2"/>
          <p:cNvSpPr txBox="1">
            <a:spLocks/>
          </p:cNvSpPr>
          <p:nvPr/>
        </p:nvSpPr>
        <p:spPr>
          <a:xfrm>
            <a:off x="4857752" y="1783560"/>
            <a:ext cx="4071966" cy="457200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def </a:t>
            </a:r>
            <a:r>
              <a:rPr kumimoji="0" lang="en-GB" sz="900" b="0" i="0" u="none" strike="noStrike" kern="1200" cap="none" spc="0" normalizeH="0" baseline="0" noProof="0" dirty="0" smtClean="0">
                <a:ln>
                  <a:noFill/>
                </a:ln>
                <a:solidFill>
                  <a:schemeClr val="tx2">
                    <a:lumMod val="50000"/>
                  </a:schemeClr>
                </a:solidFill>
                <a:effectLst/>
                <a:uLnTx/>
                <a:uFillTx/>
                <a:latin typeface="Lucida Console" pitchFamily="49" charset="0"/>
                <a:ea typeface="+mn-ea"/>
                <a:cs typeface="+mn-cs"/>
              </a:rPr>
              <a:t>cache</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(f):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f: function object of decorated method; has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useful info like </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f.func_name</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for the name of</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the decorated method. </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def </a:t>
            </a:r>
            <a:r>
              <a:rPr kumimoji="0" lang="en-GB" sz="900" b="0" i="0" u="none" strike="noStrike" kern="1200" cap="none" spc="0" normalizeH="0" baseline="0" noProof="0" dirty="0" err="1" smtClean="0">
                <a:ln>
                  <a:noFill/>
                </a:ln>
                <a:solidFill>
                  <a:schemeClr val="tx2">
                    <a:lumMod val="50000"/>
                  </a:schemeClr>
                </a:solidFill>
                <a:effectLst/>
                <a:uLnTx/>
                <a:uFillTx/>
                <a:latin typeface="Lucida Console" pitchFamily="49" charset="0"/>
                <a:ea typeface="+mn-ea"/>
                <a:cs typeface="+mn-cs"/>
              </a:rPr>
              <a:t>newf</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(*_</a:t>
            </a:r>
            <a:r>
              <a:rPr kumimoji="0" lang="en-GB" sz="900" b="0" i="0" u="none" strike="noStrike" kern="1200" cap="none" spc="0" normalizeH="0" baseline="0" noProof="0" dirty="0" err="1" smtClean="0">
                <a:ln>
                  <a:noFill/>
                </a:ln>
                <a:solidFill>
                  <a:schemeClr val="tx1"/>
                </a:solidFill>
                <a:effectLst/>
                <a:uLnTx/>
                <a:uFillTx/>
                <a:latin typeface="Lucida Console" pitchFamily="49" charset="0"/>
                <a:ea typeface="+mn-ea"/>
                <a:cs typeface="+mn-cs"/>
              </a:rPr>
              <a:t>args</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**_</a:t>
            </a:r>
            <a:r>
              <a:rPr kumimoji="0" lang="en-GB" sz="900" b="0" i="0" u="none" strike="noStrike" kern="1200" cap="none" spc="0" normalizeH="0" baseline="0" noProof="0" dirty="0" err="1" smtClean="0">
                <a:ln>
                  <a:noFill/>
                </a:ln>
                <a:solidFill>
                  <a:schemeClr val="tx1"/>
                </a:solidFill>
                <a:effectLst/>
                <a:uLnTx/>
                <a:uFillTx/>
                <a:latin typeface="Lucida Console" pitchFamily="49" charset="0"/>
                <a:ea typeface="+mn-ea"/>
                <a:cs typeface="+mn-cs"/>
              </a:rPr>
              <a:t>kwds</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This code will be executed in lieu of the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method you've decorated.  You can call the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 decorated method via f(_</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args</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 _</a:t>
            </a:r>
            <a:r>
              <a:rPr kumimoji="0" lang="en-GB" sz="900" b="0" i="0" u="none" strike="noStrike" kern="1200" cap="none" spc="0" normalizeH="0" baseline="0" noProof="0" dirty="0" err="1" smtClean="0">
                <a:ln>
                  <a:noFill/>
                </a:ln>
                <a:solidFill>
                  <a:schemeClr val="accent1">
                    <a:lumMod val="75000"/>
                  </a:schemeClr>
                </a:solidFill>
                <a:effectLst/>
                <a:uLnTx/>
                <a:uFillTx/>
                <a:latin typeface="Lucida Console" pitchFamily="49" charset="0"/>
                <a:ea typeface="+mn-ea"/>
                <a:cs typeface="+mn-cs"/>
              </a:rPr>
              <a:t>kwds</a:t>
            </a:r>
            <a:r>
              <a:rPr kumimoji="0" lang="en-GB" sz="900" b="0" i="0" u="none" strike="noStrike" kern="1200" cap="none" spc="0" normalizeH="0" baseline="0" noProof="0" dirty="0" smtClean="0">
                <a:ln>
                  <a:noFill/>
                </a:ln>
                <a:solidFill>
                  <a:schemeClr val="accent1">
                    <a:lumMod val="75000"/>
                  </a:schemeClr>
                </a:solidFill>
                <a:effectLst/>
                <a:uLnTx/>
                <a:uFillTx/>
                <a:latin typeface="Lucida Console" pitchFamily="49" charset="0"/>
                <a:ea typeface="+mn-ea"/>
                <a:cs typeface="+mn-cs"/>
              </a:rPr>
              <a:t>).</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return </a:t>
            </a:r>
            <a:r>
              <a:rPr kumimoji="0" lang="en-GB" sz="900" b="0" i="0" u="none" strike="noStrike" kern="1200" cap="none" spc="0" normalizeH="0" baseline="0" noProof="0" dirty="0" err="1" smtClean="0">
                <a:ln>
                  <a:noFill/>
                </a:ln>
                <a:solidFill>
                  <a:schemeClr val="tx1"/>
                </a:solidFill>
                <a:effectLst/>
                <a:uLnTx/>
                <a:uFillTx/>
                <a:latin typeface="Lucida Console" pitchFamily="49" charset="0"/>
                <a:ea typeface="+mn-ea"/>
                <a:cs typeface="+mn-cs"/>
              </a:rPr>
              <a:t>newf</a:t>
            </a:r>
            <a:r>
              <a:rPr kumimoji="0" lang="en-GB" sz="900" b="0"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endParaRPr kumimoji="0" lang="en-GB"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Decorator With Arguments:</a:t>
            </a:r>
            <a:br>
              <a:rPr lang="en-GB" sz="3200" dirty="0" smtClean="0"/>
            </a:br>
            <a:r>
              <a:rPr lang="en-GB" sz="3200" dirty="0" smtClean="0"/>
              <a:t>@</a:t>
            </a:r>
            <a:r>
              <a:rPr lang="en-GB" sz="3200" dirty="0" err="1" smtClean="0"/>
              <a:t>dll</a:t>
            </a:r>
            <a:r>
              <a:rPr lang="en-GB" sz="3200" dirty="0" smtClean="0"/>
              <a:t>(</a:t>
            </a:r>
            <a:r>
              <a:rPr lang="en-GB" sz="3200" dirty="0" err="1" smtClean="0"/>
              <a:t>c_char_p</a:t>
            </a:r>
            <a:r>
              <a:rPr lang="en-GB" sz="3200" dirty="0" smtClean="0"/>
              <a:t>, returns=</a:t>
            </a:r>
            <a:r>
              <a:rPr lang="en-GB" sz="3200" dirty="0" err="1" smtClean="0"/>
              <a:t>c_char_p</a:t>
            </a:r>
            <a:r>
              <a:rPr lang="en-GB" sz="3200" dirty="0" smtClean="0"/>
              <a:t>)</a:t>
            </a:r>
            <a:r>
              <a:rPr lang="en-GB" dirty="0" smtClean="0"/>
              <a:t/>
            </a:r>
            <a:br>
              <a:rPr lang="en-GB" dirty="0" smtClean="0"/>
            </a:br>
            <a:endParaRPr lang="en-GB" dirty="0"/>
          </a:p>
        </p:txBody>
      </p:sp>
      <p:sp>
        <p:nvSpPr>
          <p:cNvPr id="3" name="Content Placeholder 2"/>
          <p:cNvSpPr>
            <a:spLocks noGrp="1"/>
          </p:cNvSpPr>
          <p:nvPr>
            <p:ph idx="1"/>
          </p:nvPr>
        </p:nvSpPr>
        <p:spPr/>
        <p:txBody>
          <a:bodyPr>
            <a:normAutofit fontScale="62500" lnSpcReduction="20000"/>
          </a:bodyPr>
          <a:lstStyle/>
          <a:p>
            <a:pPr>
              <a:buNone/>
            </a:pPr>
            <a:r>
              <a:rPr lang="en-GB" sz="2500" dirty="0" smtClean="0">
                <a:latin typeface="Lucida Console" pitchFamily="49" charset="0"/>
              </a:rPr>
              <a:t>def </a:t>
            </a:r>
            <a:r>
              <a:rPr lang="en-GB" sz="2500" dirty="0" err="1" smtClean="0">
                <a:solidFill>
                  <a:schemeClr val="tx2">
                    <a:lumMod val="50000"/>
                  </a:schemeClr>
                </a:solidFill>
                <a:latin typeface="Lucida Console" pitchFamily="49" charset="0"/>
              </a:rPr>
              <a:t>dll</a:t>
            </a:r>
            <a:r>
              <a:rPr lang="en-GB" sz="2500" dirty="0" smtClean="0">
                <a:latin typeface="Lucida Console" pitchFamily="49" charset="0"/>
              </a:rPr>
              <a:t>(*</a:t>
            </a:r>
            <a:r>
              <a:rPr lang="en-GB" sz="2500" dirty="0" err="1" smtClean="0">
                <a:latin typeface="Lucida Console" pitchFamily="49" charset="0"/>
              </a:rPr>
              <a:t>args</a:t>
            </a:r>
            <a:r>
              <a:rPr lang="en-GB" sz="2500" dirty="0" smtClean="0">
                <a:latin typeface="Lucida Console" pitchFamily="49" charset="0"/>
              </a:rPr>
              <a:t>, **</a:t>
            </a:r>
            <a:r>
              <a:rPr lang="en-GB" sz="2500" dirty="0" err="1" smtClean="0">
                <a:latin typeface="Lucida Console" pitchFamily="49" charset="0"/>
              </a:rPr>
              <a:t>kwds</a:t>
            </a:r>
            <a:r>
              <a:rPr lang="en-GB" sz="2500" dirty="0" smtClean="0">
                <a:latin typeface="Lucida Console" pitchFamily="49" charset="0"/>
              </a:rPr>
              <a:t>):   </a:t>
            </a:r>
          </a:p>
          <a:p>
            <a:pPr>
              <a:buNone/>
            </a:pPr>
            <a:r>
              <a:rPr lang="en-GB" sz="2500" dirty="0" smtClean="0">
                <a:solidFill>
                  <a:schemeClr val="accent1">
                    <a:lumMod val="75000"/>
                  </a:schemeClr>
                </a:solidFill>
                <a:latin typeface="Lucida Console" pitchFamily="49" charset="0"/>
              </a:rPr>
              <a:t>    # </a:t>
            </a:r>
            <a:r>
              <a:rPr lang="en-GB" sz="2500" dirty="0" err="1" smtClean="0">
                <a:solidFill>
                  <a:schemeClr val="accent1">
                    <a:lumMod val="75000"/>
                  </a:schemeClr>
                </a:solidFill>
                <a:latin typeface="Lucida Console" pitchFamily="49" charset="0"/>
              </a:rPr>
              <a:t>args</a:t>
            </a:r>
            <a:r>
              <a:rPr lang="en-GB" sz="2500" dirty="0" smtClean="0">
                <a:solidFill>
                  <a:schemeClr val="accent1">
                    <a:lumMod val="75000"/>
                  </a:schemeClr>
                </a:solidFill>
                <a:latin typeface="Lucida Console" pitchFamily="49" charset="0"/>
              </a:rPr>
              <a:t>[0]: </a:t>
            </a:r>
            <a:r>
              <a:rPr lang="en-GB" sz="2500" dirty="0" err="1" smtClean="0">
                <a:solidFill>
                  <a:schemeClr val="accent1">
                    <a:lumMod val="75000"/>
                  </a:schemeClr>
                </a:solidFill>
                <a:latin typeface="Lucida Console" pitchFamily="49" charset="0"/>
              </a:rPr>
              <a:t>c_char_p</a:t>
            </a:r>
            <a:r>
              <a:rPr lang="en-GB" sz="2500" dirty="0" smtClean="0">
                <a:solidFill>
                  <a:schemeClr val="accent1">
                    <a:lumMod val="75000"/>
                  </a:schemeClr>
                </a:solidFill>
                <a:latin typeface="Lucida Console" pitchFamily="49" charset="0"/>
              </a:rPr>
              <a:t>   </a:t>
            </a:r>
          </a:p>
          <a:p>
            <a:pPr>
              <a:buNone/>
            </a:pPr>
            <a:r>
              <a:rPr lang="en-GB" sz="2500" dirty="0" smtClean="0">
                <a:solidFill>
                  <a:schemeClr val="accent1">
                    <a:lumMod val="75000"/>
                  </a:schemeClr>
                </a:solidFill>
                <a:latin typeface="Lucida Console" pitchFamily="49" charset="0"/>
              </a:rPr>
              <a:t>    # </a:t>
            </a:r>
            <a:r>
              <a:rPr lang="en-GB" sz="2500" dirty="0" err="1" smtClean="0">
                <a:solidFill>
                  <a:schemeClr val="accent1">
                    <a:lumMod val="75000"/>
                  </a:schemeClr>
                </a:solidFill>
                <a:latin typeface="Lucida Console" pitchFamily="49" charset="0"/>
              </a:rPr>
              <a:t>kwds</a:t>
            </a:r>
            <a:r>
              <a:rPr lang="en-GB" sz="2500" dirty="0" smtClean="0">
                <a:solidFill>
                  <a:schemeClr val="accent1">
                    <a:lumMod val="75000"/>
                  </a:schemeClr>
                </a:solidFill>
                <a:latin typeface="Lucida Console" pitchFamily="49" charset="0"/>
              </a:rPr>
              <a:t>['returns'] = </a:t>
            </a:r>
            <a:r>
              <a:rPr lang="en-GB" sz="2500" dirty="0" err="1" smtClean="0">
                <a:solidFill>
                  <a:schemeClr val="accent1">
                    <a:lumMod val="75000"/>
                  </a:schemeClr>
                </a:solidFill>
                <a:latin typeface="Lucida Console" pitchFamily="49" charset="0"/>
              </a:rPr>
              <a:t>c_char_p</a:t>
            </a:r>
            <a:r>
              <a:rPr lang="en-GB" sz="2500" dirty="0" smtClean="0">
                <a:solidFill>
                  <a:schemeClr val="accent1">
                    <a:lumMod val="75000"/>
                  </a:schemeClr>
                </a:solidFill>
                <a:latin typeface="Lucida Console" pitchFamily="49" charset="0"/>
              </a:rPr>
              <a:t> </a:t>
            </a:r>
            <a:r>
              <a:rPr lang="en-GB" sz="2500" dirty="0" smtClean="0">
                <a:latin typeface="Lucida Console" pitchFamily="49" charset="0"/>
              </a:rPr>
              <a:t>  </a:t>
            </a:r>
          </a:p>
          <a:p>
            <a:pPr>
              <a:buNone/>
            </a:pPr>
            <a:r>
              <a:rPr lang="en-GB" sz="2500" dirty="0" smtClean="0">
                <a:latin typeface="Lucida Console" pitchFamily="49" charset="0"/>
              </a:rPr>
              <a:t>    def </a:t>
            </a:r>
            <a:r>
              <a:rPr lang="en-GB" sz="2500" dirty="0" smtClean="0">
                <a:solidFill>
                  <a:schemeClr val="tx2">
                    <a:lumMod val="50000"/>
                  </a:schemeClr>
                </a:solidFill>
                <a:latin typeface="Lucida Console" pitchFamily="49" charset="0"/>
              </a:rPr>
              <a:t>decorator</a:t>
            </a:r>
            <a:r>
              <a:rPr lang="en-GB" sz="2500" dirty="0" smtClean="0">
                <a:latin typeface="Lucida Console" pitchFamily="49" charset="0"/>
              </a:rPr>
              <a:t>(f):   </a:t>
            </a:r>
          </a:p>
          <a:p>
            <a:pPr>
              <a:buNone/>
            </a:pPr>
            <a:r>
              <a:rPr lang="en-GB" sz="2500" dirty="0" smtClean="0">
                <a:solidFill>
                  <a:schemeClr val="accent1">
                    <a:lumMod val="75000"/>
                  </a:schemeClr>
                </a:solidFill>
                <a:latin typeface="Lucida Console" pitchFamily="49" charset="0"/>
              </a:rPr>
              <a:t>        # f: function object of decorated method; has   </a:t>
            </a:r>
          </a:p>
          <a:p>
            <a:pPr>
              <a:buNone/>
            </a:pPr>
            <a:r>
              <a:rPr lang="en-GB" sz="2500" dirty="0" smtClean="0">
                <a:solidFill>
                  <a:schemeClr val="accent1">
                    <a:lumMod val="75000"/>
                  </a:schemeClr>
                </a:solidFill>
                <a:latin typeface="Lucida Console" pitchFamily="49" charset="0"/>
              </a:rPr>
              <a:t>        # useful info like </a:t>
            </a:r>
            <a:r>
              <a:rPr lang="en-GB" sz="2500" dirty="0" err="1" smtClean="0">
                <a:solidFill>
                  <a:schemeClr val="accent1">
                    <a:lumMod val="75000"/>
                  </a:schemeClr>
                </a:solidFill>
                <a:latin typeface="Lucida Console" pitchFamily="49" charset="0"/>
              </a:rPr>
              <a:t>f.func_name</a:t>
            </a:r>
            <a:r>
              <a:rPr lang="en-GB" sz="2500" dirty="0" smtClean="0">
                <a:solidFill>
                  <a:schemeClr val="accent1">
                    <a:lumMod val="75000"/>
                  </a:schemeClr>
                </a:solidFill>
                <a:latin typeface="Lucida Console" pitchFamily="49" charset="0"/>
              </a:rPr>
              <a:t> for the name of   </a:t>
            </a:r>
          </a:p>
          <a:p>
            <a:pPr>
              <a:buNone/>
            </a:pPr>
            <a:r>
              <a:rPr lang="en-GB" sz="2500" dirty="0" smtClean="0">
                <a:solidFill>
                  <a:schemeClr val="accent1">
                    <a:lumMod val="75000"/>
                  </a:schemeClr>
                </a:solidFill>
                <a:latin typeface="Lucida Console" pitchFamily="49" charset="0"/>
              </a:rPr>
              <a:t>        # the decorated method. </a:t>
            </a:r>
            <a:r>
              <a:rPr lang="en-GB" sz="2500" dirty="0" smtClean="0">
                <a:latin typeface="Lucida Console" pitchFamily="49" charset="0"/>
              </a:rPr>
              <a:t>  </a:t>
            </a:r>
          </a:p>
          <a:p>
            <a:pPr>
              <a:buNone/>
            </a:pPr>
            <a:r>
              <a:rPr lang="en-GB" sz="2500" dirty="0" smtClean="0">
                <a:latin typeface="Lucida Console" pitchFamily="49" charset="0"/>
              </a:rPr>
              <a:t>        def </a:t>
            </a:r>
            <a:r>
              <a:rPr lang="en-GB" sz="2500" dirty="0" err="1" smtClean="0">
                <a:solidFill>
                  <a:schemeClr val="tx2">
                    <a:lumMod val="50000"/>
                  </a:schemeClr>
                </a:solidFill>
                <a:latin typeface="Lucida Console" pitchFamily="49" charset="0"/>
              </a:rPr>
              <a:t>newf</a:t>
            </a:r>
            <a:r>
              <a:rPr lang="en-GB" sz="2500" dirty="0" smtClean="0">
                <a:latin typeface="Lucida Console" pitchFamily="49" charset="0"/>
              </a:rPr>
              <a:t>(*_</a:t>
            </a:r>
            <a:r>
              <a:rPr lang="en-GB" sz="2500" dirty="0" err="1" smtClean="0">
                <a:latin typeface="Lucida Console" pitchFamily="49" charset="0"/>
              </a:rPr>
              <a:t>args</a:t>
            </a:r>
            <a:r>
              <a:rPr lang="en-GB" sz="2500" dirty="0" smtClean="0">
                <a:latin typeface="Lucida Console" pitchFamily="49" charset="0"/>
              </a:rPr>
              <a:t>, **_</a:t>
            </a:r>
            <a:r>
              <a:rPr lang="en-GB" sz="2500" dirty="0" err="1" smtClean="0">
                <a:latin typeface="Lucida Console" pitchFamily="49" charset="0"/>
              </a:rPr>
              <a:t>kwds</a:t>
            </a:r>
            <a:r>
              <a:rPr lang="en-GB" sz="2500" dirty="0" smtClean="0">
                <a:latin typeface="Lucida Console" pitchFamily="49" charset="0"/>
              </a:rPr>
              <a:t>):   </a:t>
            </a:r>
          </a:p>
          <a:p>
            <a:pPr>
              <a:buNone/>
            </a:pPr>
            <a:r>
              <a:rPr lang="en-GB" sz="2500" dirty="0" smtClean="0">
                <a:solidFill>
                  <a:schemeClr val="accent1">
                    <a:lumMod val="75000"/>
                  </a:schemeClr>
                </a:solidFill>
                <a:latin typeface="Lucida Console" pitchFamily="49" charset="0"/>
              </a:rPr>
              <a:t>            # This code will be executed in lieu of the   </a:t>
            </a:r>
          </a:p>
          <a:p>
            <a:pPr>
              <a:buNone/>
            </a:pPr>
            <a:r>
              <a:rPr lang="en-GB" sz="2500" dirty="0" smtClean="0">
                <a:solidFill>
                  <a:schemeClr val="accent1">
                    <a:lumMod val="75000"/>
                  </a:schemeClr>
                </a:solidFill>
                <a:latin typeface="Lucida Console" pitchFamily="49" charset="0"/>
              </a:rPr>
              <a:t>            # method you've decorated.  You can call the   </a:t>
            </a:r>
          </a:p>
          <a:p>
            <a:pPr>
              <a:buNone/>
            </a:pPr>
            <a:r>
              <a:rPr lang="en-GB" sz="2500" dirty="0" smtClean="0">
                <a:solidFill>
                  <a:schemeClr val="accent1">
                    <a:lumMod val="75000"/>
                  </a:schemeClr>
                </a:solidFill>
                <a:latin typeface="Lucida Console" pitchFamily="49" charset="0"/>
              </a:rPr>
              <a:t>            # decorated method via f(_</a:t>
            </a:r>
            <a:r>
              <a:rPr lang="en-GB" sz="2500" dirty="0" err="1" smtClean="0">
                <a:solidFill>
                  <a:schemeClr val="accent1">
                    <a:lumMod val="75000"/>
                  </a:schemeClr>
                </a:solidFill>
                <a:latin typeface="Lucida Console" pitchFamily="49" charset="0"/>
              </a:rPr>
              <a:t>args</a:t>
            </a:r>
            <a:r>
              <a:rPr lang="en-GB" sz="2500" dirty="0" smtClean="0">
                <a:solidFill>
                  <a:schemeClr val="accent1">
                    <a:lumMod val="75000"/>
                  </a:schemeClr>
                </a:solidFill>
                <a:latin typeface="Lucida Console" pitchFamily="49" charset="0"/>
              </a:rPr>
              <a:t>, _</a:t>
            </a:r>
            <a:r>
              <a:rPr lang="en-GB" sz="2500" dirty="0" err="1" smtClean="0">
                <a:solidFill>
                  <a:schemeClr val="accent1">
                    <a:lumMod val="75000"/>
                  </a:schemeClr>
                </a:solidFill>
                <a:latin typeface="Lucida Console" pitchFamily="49" charset="0"/>
              </a:rPr>
              <a:t>kwds</a:t>
            </a:r>
            <a:r>
              <a:rPr lang="en-GB" sz="2500" dirty="0" smtClean="0">
                <a:solidFill>
                  <a:schemeClr val="accent1">
                    <a:lumMod val="75000"/>
                  </a:schemeClr>
                </a:solidFill>
                <a:latin typeface="Lucida Console" pitchFamily="49" charset="0"/>
              </a:rPr>
              <a:t>). </a:t>
            </a:r>
            <a:r>
              <a:rPr lang="en-GB" sz="2500" dirty="0" smtClean="0">
                <a:latin typeface="Lucida Console" pitchFamily="49" charset="0"/>
              </a:rPr>
              <a:t>  </a:t>
            </a:r>
          </a:p>
          <a:p>
            <a:pPr>
              <a:buNone/>
            </a:pPr>
            <a:r>
              <a:rPr lang="en-GB" sz="2500" dirty="0" smtClean="0">
                <a:latin typeface="Lucida Console" pitchFamily="49" charset="0"/>
              </a:rPr>
              <a:t>            ...   </a:t>
            </a:r>
          </a:p>
          <a:p>
            <a:pPr>
              <a:buNone/>
            </a:pPr>
            <a:r>
              <a:rPr lang="en-GB" sz="2500" dirty="0" smtClean="0">
                <a:latin typeface="Lucida Console" pitchFamily="49" charset="0"/>
              </a:rPr>
              <a:t>            ...   </a:t>
            </a:r>
          </a:p>
          <a:p>
            <a:pPr>
              <a:buNone/>
            </a:pPr>
            <a:r>
              <a:rPr lang="en-GB" sz="2500" dirty="0" smtClean="0">
                <a:latin typeface="Lucida Console" pitchFamily="49" charset="0"/>
              </a:rPr>
              <a:t>        return </a:t>
            </a:r>
            <a:r>
              <a:rPr lang="en-GB" sz="2500" dirty="0" err="1" smtClean="0">
                <a:solidFill>
                  <a:schemeClr val="tx2">
                    <a:lumMod val="50000"/>
                  </a:schemeClr>
                </a:solidFill>
                <a:latin typeface="Lucida Console" pitchFamily="49" charset="0"/>
              </a:rPr>
              <a:t>newf</a:t>
            </a:r>
            <a:r>
              <a:rPr lang="en-GB" sz="2500" dirty="0" smtClean="0">
                <a:latin typeface="Lucida Console" pitchFamily="49" charset="0"/>
              </a:rPr>
              <a:t>   </a:t>
            </a:r>
          </a:p>
          <a:p>
            <a:pPr>
              <a:buNone/>
            </a:pPr>
            <a:r>
              <a:rPr lang="en-GB" sz="2500" dirty="0" smtClean="0">
                <a:latin typeface="Lucida Console" pitchFamily="49" charset="0"/>
              </a:rPr>
              <a:t>    return </a:t>
            </a:r>
            <a:r>
              <a:rPr lang="en-GB" sz="2500" dirty="0" smtClean="0">
                <a:solidFill>
                  <a:schemeClr val="tx2">
                    <a:lumMod val="50000"/>
                  </a:schemeClr>
                </a:solidFill>
                <a:latin typeface="Lucida Console" pitchFamily="49" charset="0"/>
              </a:rPr>
              <a:t>decorator</a:t>
            </a:r>
            <a:r>
              <a:rPr lang="en-GB" sz="2500" dirty="0" smtClean="0">
                <a:latin typeface="Lucida Console" pitchFamily="49" charset="0"/>
              </a:rPr>
              <a:t> </a:t>
            </a:r>
          </a:p>
          <a:p>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77</TotalTime>
  <Words>550</Words>
  <Application>Microsoft Office PowerPoint</Application>
  <PresentationFormat>On-screen Show (4:3)</PresentationFormat>
  <Paragraphs>156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Python decorators</vt:lpstr>
      <vt:lpstr>Overview</vt:lpstr>
      <vt:lpstr>My Steps for Learning Decorators</vt:lpstr>
      <vt:lpstr>My Steps for Learning Decorators (cont.)</vt:lpstr>
      <vt:lpstr>My Steps for Learning Decorators</vt:lpstr>
      <vt:lpstr>Decorators: My Crude Explanation by Example</vt:lpstr>
      <vt:lpstr>Decorator Without Arguments: @cache</vt:lpstr>
      <vt:lpstr>Decorator Without Arguments: @cache </vt:lpstr>
      <vt:lpstr>Decorator With Arguments: @dll(c_char_p, returns=c_char_p) </vt:lpstr>
      <vt:lpstr>Decorator With Arguments: @dll(c_char_p, returns=c_char_p)</vt:lpstr>
      <vt:lpstr>Summary</vt:lpstr>
      <vt:lpstr>Useful Idioms</vt:lpstr>
      <vt:lpstr>Caching results of expensive operations: @cache </vt:lpstr>
      <vt:lpstr>@dll/@db</vt:lpstr>
      <vt:lpstr>End of Presentation</vt:lpstr>
    </vt:vector>
  </TitlesOfParts>
  <Company>OnResolve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decorators</dc:title>
  <dc:creator>Trent Nelson</dc:creator>
  <cp:lastModifiedBy>Trent Nelson</cp:lastModifiedBy>
  <cp:revision>8</cp:revision>
  <dcterms:created xsi:type="dcterms:W3CDTF">2008-02-12T15:18:20Z</dcterms:created>
  <dcterms:modified xsi:type="dcterms:W3CDTF">2008-02-12T21:20:35Z</dcterms:modified>
</cp:coreProperties>
</file>