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6" r:id="rId3"/>
    <p:sldId id="300" r:id="rId4"/>
    <p:sldId id="288" r:id="rId5"/>
    <p:sldId id="298" r:id="rId6"/>
    <p:sldId id="299" r:id="rId7"/>
    <p:sldId id="297" r:id="rId8"/>
    <p:sldId id="278" r:id="rId9"/>
    <p:sldId id="289" r:id="rId10"/>
    <p:sldId id="295" r:id="rId11"/>
    <p:sldId id="293" r:id="rId12"/>
    <p:sldId id="294" r:id="rId13"/>
    <p:sldId id="272" r:id="rId14"/>
    <p:sldId id="290" r:id="rId15"/>
    <p:sldId id="291" r:id="rId16"/>
    <p:sldId id="292" r:id="rId17"/>
    <p:sldId id="274" r:id="rId18"/>
    <p:sldId id="270" r:id="rId19"/>
    <p:sldId id="296" r:id="rId20"/>
  </p:sldIdLst>
  <p:sldSz cx="9144000" cy="6858000" type="screen4x3"/>
  <p:notesSz cx="6858000" cy="9144000"/>
  <p:embeddedFontLst>
    <p:embeddedFont>
      <p:font typeface="Wingdings 2" pitchFamily="18" charset="2"/>
      <p:regular r:id="rId23"/>
    </p:embeddedFont>
    <p:embeddedFont>
      <p:font typeface="Lucida Console" pitchFamily="49" charset="0"/>
      <p:regular r:id="rId24"/>
    </p:embeddedFont>
    <p:embeddedFont>
      <p:font typeface="Linux Biolinum G" charset="0"/>
      <p:regular r:id="rId25"/>
      <p:bold r:id="rId26"/>
      <p: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inux Biolinum G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inux Biolinum G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inux Biolinum G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inux Biolinum G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inux Biolinum G" pitchFamily="2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inux Biolinum G" pitchFamily="2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inux Biolinum G" pitchFamily="2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inux Biolinum G" pitchFamily="2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inux Biolinum G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4A4A"/>
    <a:srgbClr val="F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4" autoAdjust="0"/>
    <p:restoredTop sz="94629" autoAdjust="0"/>
  </p:normalViewPr>
  <p:slideViewPr>
    <p:cSldViewPr>
      <p:cViewPr varScale="1">
        <p:scale>
          <a:sx n="70" d="100"/>
          <a:sy n="70" d="100"/>
        </p:scale>
        <p:origin x="-1100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89B2CD-AE1B-4F9D-A7F2-BD20E5C11743}" type="datetimeFigureOut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5A14569-FED0-410B-AC9E-CE3FBF1746E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689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367701-B9AB-4EE1-A778-85EDB5CE078F}" type="datetimeFigureOut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t-I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F7C781-77BE-49CC-941A-3C4E9654121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6263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920E4D-A6FC-4D32-970B-23F899A47E19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920E4D-A6FC-4D32-970B-23F899A47E19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inux Biolinum 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inux Biolinum 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inux Biolinum 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inux Biolinum 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inux Biolinum 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inux Biolinum 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inux Biolinum 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inux Biolinum 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inux Biolinum G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A73497-B141-4098-9247-198C3802678B}" type="slidenum">
              <a:rPr lang="it-IT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it-IT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inux Biolinum 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inux Biolinum 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inux Biolinum 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inux Biolinum 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inux Biolinum 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inux Biolinum 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inux Biolinum 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inux Biolinum 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inux Biolinum G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A73497-B141-4098-9247-198C3802678B}" type="slidenum">
              <a:rPr lang="it-IT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it-IT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6E0D240-E3AC-4382-80FF-9700F5DA25CF}" type="datetime1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Lorenzo Attanasio - Development of a Java Application for Parametric Aircraft Design</a:t>
            </a:r>
            <a:endParaRPr lang="it-IT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100374E-8A55-426A-A92F-11951D9D4A2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30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0A7EF-8BA1-420A-B9CA-3AB8619E66B1}" type="datetime1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Lorenzo Attanasio - Development of a Java Application for Parametric Aircraft Design</a:t>
            </a:r>
            <a:endParaRPr lang="it-IT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564E3-97FF-48AE-B24C-0D52F67241F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43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B5EB2-BDDA-4828-AC6C-7CE7BDEA7EB7}" type="datetime1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Lorenzo Attanasio - Development of a Java Application for Parametric Aircraft Design</a:t>
            </a:r>
            <a:endParaRPr lang="it-I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5CB38-F9A9-4C97-82F8-0A6F065EC3F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74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07022-10E4-4CAF-9D25-ED018037173A}" type="datetime1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Lorenzo Attanasio - Development of a Java Application for Parametric Aircraft Design</a:t>
            </a:r>
            <a:endParaRPr lang="it-IT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17891-3C2A-400D-8157-0B2034E3F77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76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53FF8-1FA3-4D61-AE8E-60A68BF09DD0}" type="datetime1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02D2E7-F5FA-4613-9796-EE568031288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Lorenzo Attanasio - Development of a Java Application for Parametric Aircraft Design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55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47FA582-9D2B-4434-954A-A1B59CC911C1}" type="datetime1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0FFF2F-97C4-4DE9-9DF2-3FAA2968C2D8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Lorenzo Attanasio - Development of a Java Application for Parametric Aircraft Design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71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E2E16B-EED8-4BC6-9D76-5D8C4B7DCAFA}" type="datetime1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02AFF7-5ACB-4B8D-BD33-6C3C96AEEB2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Lorenzo Attanasio - Development of a Java Application for Parametric Aircraft Design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6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BA456-83CC-4AA9-9062-36EA43CAB4C7}" type="datetime1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Lorenzo Attanasio - Development of a Java Application for Parametric Aircraft Design</a:t>
            </a:r>
            <a:endParaRPr lang="it-IT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46F4-62BC-4114-B6FA-C21DC58C9A9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93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1209-83CF-44FF-B948-4D2374B92F37}" type="datetime1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Lorenzo Attanasio - Development of a Java Application for Parametric Aircraft Design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0269A7-E45A-424B-B413-1DC7C81D1DF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36CAB-BCEA-4025-AD0E-9D404700263C}" type="datetime1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Lorenzo Attanasio - Development of a Java Application for Parametric Aircraft Design</a:t>
            </a:r>
            <a:endParaRPr lang="it-IT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1B3D-15F1-403B-8A4C-C5C9007A79C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2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E5D1553-AAE5-4FE1-90F5-A1C3450D8929}" type="datetime1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BA1DBF4-7F2D-4A20-A61A-3255E6F3F13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Lorenzo Attanasio - Development of a Java Application for Parametric Aircraft Design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38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73E272-DFF2-4FCB-9C23-8890A785E80D}" type="datetime1">
              <a:rPr lang="it-IT"/>
              <a:pPr>
                <a:defRPr/>
              </a:pPr>
              <a:t>13/10/2015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Lorenzo Attanasio - Development of a Java Application for Parametric Aircraft Design</a:t>
            </a:r>
            <a:endParaRPr lang="it-IT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FBE083-C8C3-4B2B-BBCA-59058B8A272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5" r:id="rId2"/>
    <p:sldLayoutId id="2147483810" r:id="rId3"/>
    <p:sldLayoutId id="2147483811" r:id="rId4"/>
    <p:sldLayoutId id="2147483812" r:id="rId5"/>
    <p:sldLayoutId id="2147483806" r:id="rId6"/>
    <p:sldLayoutId id="2147483813" r:id="rId7"/>
    <p:sldLayoutId id="2147483807" r:id="rId8"/>
    <p:sldLayoutId id="2147483814" r:id="rId9"/>
    <p:sldLayoutId id="2147483808" r:id="rId10"/>
    <p:sldLayoutId id="214748381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Linux Biolinum G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inux Biolinum G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inux Biolinum G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inux Biolinum G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inux Biolinum G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inux Biolinum G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inux Biolinum G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inux Biolinum G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inux Biolinum G" pitchFamily="2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D2DA7A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FADA7A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chemeClr val="accent1">
                <a:tint val="66000"/>
                <a:satMod val="160000"/>
                <a:alpha val="60000"/>
              </a:schemeClr>
            </a:gs>
            <a:gs pos="55000">
              <a:schemeClr val="accent1">
                <a:tint val="44500"/>
                <a:satMod val="160000"/>
                <a:alpha val="60000"/>
              </a:schemeClr>
            </a:gs>
            <a:gs pos="28000">
              <a:schemeClr val="accent1">
                <a:tint val="44500"/>
                <a:satMod val="160000"/>
                <a:alpha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904456"/>
            <a:ext cx="6477000" cy="18288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2400"/>
              </a:spcAft>
              <a:defRPr/>
            </a:pPr>
            <a:r>
              <a:rPr lang="en-US" sz="3400" cap="none" dirty="0" err="1" smtClean="0">
                <a:latin typeface="Arial" pitchFamily="34" charset="0"/>
                <a:ea typeface="Linux Biolinum G" pitchFamily="2" charset="0"/>
                <a:cs typeface="Arial" pitchFamily="34" charset="0"/>
              </a:rPr>
              <a:t>jPAD</a:t>
            </a:r>
            <a:r>
              <a:rPr lang="en-US" sz="3400" cap="none" dirty="0" smtClean="0">
                <a:latin typeface="Arial" pitchFamily="34" charset="0"/>
                <a:ea typeface="Linux Biolinum G" pitchFamily="2" charset="0"/>
                <a:cs typeface="Arial" pitchFamily="34" charset="0"/>
              </a:rPr>
              <a:t> — A Java </a:t>
            </a:r>
            <a:r>
              <a:rPr lang="en-US" sz="3400" cap="none" dirty="0" err="1" smtClean="0">
                <a:latin typeface="Arial" pitchFamily="34" charset="0"/>
                <a:ea typeface="Linux Biolinum G" pitchFamily="2" charset="0"/>
                <a:cs typeface="Arial" pitchFamily="34" charset="0"/>
              </a:rPr>
              <a:t>Toolchain</a:t>
            </a:r>
            <a:r>
              <a:rPr lang="en-US" sz="3400" cap="none" dirty="0" smtClean="0">
                <a:latin typeface="Arial" pitchFamily="34" charset="0"/>
                <a:ea typeface="Linux Biolinum G" pitchFamily="2" charset="0"/>
                <a:cs typeface="Arial" pitchFamily="34" charset="0"/>
              </a:rPr>
              <a:t> of Computer Programs for Aircraft Design</a:t>
            </a:r>
            <a:r>
              <a:rPr lang="en-US" sz="3400" cap="none" dirty="0" smtClean="0">
                <a:latin typeface="Arial" pitchFamily="34" charset="0"/>
                <a:ea typeface="Linux Biolinum G" pitchFamily="2" charset="0"/>
                <a:cs typeface="Arial" pitchFamily="34" charset="0"/>
              </a:rPr>
              <a:t>.</a:t>
            </a:r>
            <a:br>
              <a:rPr lang="en-US" sz="3400" cap="none" dirty="0" smtClean="0">
                <a:latin typeface="Arial" pitchFamily="34" charset="0"/>
                <a:ea typeface="Linux Biolinum G" pitchFamily="2" charset="0"/>
                <a:cs typeface="Arial" pitchFamily="34" charset="0"/>
              </a:rPr>
            </a:br>
            <a:r>
              <a:rPr lang="en-US" sz="2800" cap="non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Linux Biolinum G" pitchFamily="2" charset="0"/>
                <a:cs typeface="Arial" pitchFamily="34" charset="0"/>
              </a:rPr>
              <a:t>Software </a:t>
            </a:r>
            <a:r>
              <a:rPr lang="en-US" sz="2800" cap="non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Linux Biolinum G" pitchFamily="2" charset="0"/>
                <a:cs typeface="Arial" pitchFamily="34" charset="0"/>
              </a:rPr>
              <a:t>Engineering Best Practices Applied to Aerospace Sciences</a:t>
            </a:r>
            <a:endParaRPr lang="it-IT" sz="2800" cap="none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Linux Biolinum G" pitchFamily="2" charset="0"/>
              <a:cs typeface="Arial" pitchFamily="34" charset="0"/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it-IT" sz="2200" dirty="0" smtClean="0">
                <a:latin typeface="Arial" pitchFamily="34" charset="0"/>
                <a:cs typeface="Arial" pitchFamily="34" charset="0"/>
              </a:rPr>
              <a:t>A. De Marco</a:t>
            </a:r>
          </a:p>
          <a:p>
            <a:pPr eaLnBrk="1" hangingPunct="1"/>
            <a:r>
              <a:rPr lang="it-IT" sz="1400" dirty="0" smtClean="0">
                <a:latin typeface="Arial" pitchFamily="34" charset="0"/>
                <a:cs typeface="Arial" pitchFamily="34" charset="0"/>
              </a:rPr>
              <a:t>Università degli Studi di Napoli Federico II, Dept. Industrial Engineering, Aerospace Div.</a:t>
            </a: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388938"/>
            <a:ext cx="206057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C:\Dati\Dropbox\Tesi_Attanasio\Stemma_FedericoII_Vettoriale_3_NO_FON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42875"/>
            <a:ext cx="12827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83861" y="1556792"/>
            <a:ext cx="6776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SCAD2015 — 5</a:t>
            </a:r>
            <a:r>
              <a:rPr lang="it-IT" baseline="30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Symposium on Collaboration in Aircraft Design</a:t>
            </a:r>
          </a:p>
          <a:p>
            <a:pPr algn="ctr"/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12-14 October, Naples, Italy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Output files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4464050" cy="4495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it-IT" sz="2400" dirty="0" smtClean="0">
                <a:latin typeface="Arial" pitchFamily="34" charset="0"/>
                <a:cs typeface="Arial" pitchFamily="34" charset="0"/>
              </a:rPr>
              <a:t>XML</a:t>
            </a:r>
            <a:endParaRPr lang="it-IT" sz="2400" dirty="0" smtClean="0">
              <a:latin typeface="Arial" pitchFamily="34" charset="0"/>
              <a:cs typeface="Arial" pitchFamily="34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it-IT" sz="2400" dirty="0" smtClean="0">
                <a:latin typeface="Arial" pitchFamily="34" charset="0"/>
                <a:cs typeface="Arial" pitchFamily="34" charset="0"/>
              </a:rPr>
              <a:t>Microsoft 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Excel</a:t>
            </a:r>
            <a:endParaRPr lang="it-IT" sz="2400" dirty="0" smtClean="0">
              <a:latin typeface="Arial" pitchFamily="34" charset="0"/>
              <a:cs typeface="Arial" pitchFamily="34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it-IT" sz="2400" dirty="0" smtClean="0">
                <a:latin typeface="Arial" pitchFamily="34" charset="0"/>
                <a:cs typeface="Arial" pitchFamily="34" charset="0"/>
              </a:rPr>
              <a:t>Charts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it-IT" sz="2400" dirty="0" smtClean="0">
                <a:latin typeface="Arial" pitchFamily="34" charset="0"/>
                <a:cs typeface="Arial" pitchFamily="34" charset="0"/>
              </a:rPr>
              <a:t>CAD model ready to be meshed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it-IT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3841750"/>
            <a:ext cx="3671888" cy="25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719" y="620713"/>
            <a:ext cx="3594100" cy="2808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8" y="4437063"/>
            <a:ext cx="4403725" cy="1944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DD3DE06-44E6-460A-A36F-ACD545BCF450}" type="slidenum">
              <a:rPr lang="it-IT"/>
              <a:pPr>
                <a:defRPr/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1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D8CB7D2-5075-4DFE-8FF8-B8E48CF9417A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Example of jPAD output</a:t>
            </a:r>
            <a:endParaRPr lang="it-IT" sz="3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https://bytebucket.org/lorenzoexe/tesi/raw/cae691f123fb6a13ffd8bc4c213a47eebc212f31/images/CADfuselage.png?token=ba7f8d5a94585e9ae3f2e4cd4145a2b0a71970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2087555"/>
            <a:ext cx="7920000" cy="21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2000" y="4749083"/>
            <a:ext cx="2666612" cy="48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2DA7A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ADA7A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1400" dirty="0" smtClean="0">
                <a:latin typeface="Arial" pitchFamily="34" charset="0"/>
                <a:cs typeface="Arial" pitchFamily="34" charset="0"/>
              </a:rPr>
              <a:t>External fuselage shape exported as STEP file</a:t>
            </a:r>
          </a:p>
        </p:txBody>
      </p:sp>
      <p:pic>
        <p:nvPicPr>
          <p:cNvPr id="7172" name="Picture 4" descr="https://bytebucket.org/lorenzoexe/tesi/raw/cae691f123fb6a13ffd8bc4c213a47eebc212f31/images/CADfuselageTailOK.png?token=99af616afe53077fdb92e82b9e22fccf95f2151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00" y="4221088"/>
            <a:ext cx="4320000" cy="177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4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D8CB7D2-5075-4DFE-8FF8-B8E48CF9417A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Example of jPAD output</a:t>
            </a:r>
            <a:endParaRPr lang="it-IT" sz="3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bytebucket.org/lorenzoexe/tesi/raw/cae691f123fb6a13ffd8bc4c213a47eebc212f31/images/files/xlsMulti.png?token=dcaed6540bb4ac7f40ed33d609da071f8234dc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480720" cy="506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8144" y="1412776"/>
            <a:ext cx="2290537" cy="43204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2DA7A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ADA7A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3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14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Multiple aircraft analysis result comparisons</a:t>
            </a:r>
          </a:p>
        </p:txBody>
      </p:sp>
    </p:spTree>
    <p:extLst>
      <p:ext uri="{BB962C8B-B14F-4D97-AF65-F5344CB8AC3E}">
        <p14:creationId xmlns:p14="http://schemas.microsoft.com/office/powerpoint/2010/main" val="4360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it-IT" dirty="0" smtClean="0">
                <a:latin typeface="Arial" pitchFamily="34" charset="0"/>
                <a:cs typeface="Arial" pitchFamily="34" charset="0"/>
              </a:rPr>
              <a:t>ADOpT: a GUI for jPAD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32F3668-2577-4513-9771-16A3021F457F}" type="slidenum">
              <a:rPr lang="it-IT"/>
              <a:pPr>
                <a:defRPr/>
              </a:pPr>
              <a:t>13</a:t>
            </a:fld>
            <a:endParaRPr lang="it-IT"/>
          </a:p>
        </p:txBody>
      </p:sp>
      <p:pic>
        <p:nvPicPr>
          <p:cNvPr id="3076" name="Picture 4" descr="https://bytebucket.org/lorenzoexe/tesi/raw/cae691f123fb6a13ffd8bc4c213a47eebc212f31/images/gui/applicationStart.png?token=ba7e73eb8b326cc9dc494e06a9e472af1d16c1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07890"/>
            <a:ext cx="6840000" cy="3701437"/>
          </a:xfrm>
          <a:prstGeom prst="rect">
            <a:avLst/>
          </a:prstGeom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3078" name="Picture 6" descr="https://bytebucket.org/lorenzoexe/tesi/raw/cae691f123fb6a13ffd8bc4c213a47eebc212f31/images/gui/projectTreeMulti.png?token=02061fc0994e14596f30e8de5924369c013010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07890"/>
            <a:ext cx="1581150" cy="3933826"/>
          </a:xfrm>
          <a:prstGeom prst="rect">
            <a:avLst/>
          </a:prstGeom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879432" y="5765917"/>
            <a:ext cx="5040560" cy="351598"/>
          </a:xfrm>
        </p:spPr>
        <p:txBody>
          <a:bodyPr/>
          <a:lstStyle/>
          <a:p>
            <a:pPr marL="0" indent="0">
              <a:buNone/>
            </a:pPr>
            <a:r>
              <a:rPr lang="it-IT" sz="1400" dirty="0" smtClean="0">
                <a:latin typeface="Arial" pitchFamily="34" charset="0"/>
                <a:cs typeface="Arial" pitchFamily="34" charset="0"/>
              </a:rPr>
              <a:t>The GUI – Eclipse SWT/Jface technology, JavaFX for the 3D view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61784" y="6117234"/>
            <a:ext cx="1429896" cy="40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2DA7A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ADA7A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3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1400" dirty="0" smtClean="0">
                <a:latin typeface="Arial" pitchFamily="34" charset="0"/>
                <a:cs typeface="Arial" pitchFamily="34" charset="0"/>
              </a:rPr>
              <a:t>Example of project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it-IT" dirty="0" smtClean="0">
                <a:latin typeface="Arial" pitchFamily="34" charset="0"/>
                <a:cs typeface="Arial" pitchFamily="34" charset="0"/>
              </a:rPr>
              <a:t>ADOpT: a GUI for jPAD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32F3668-2577-4513-9771-16A3021F457F}" type="slidenum">
              <a:rPr lang="it-IT"/>
              <a:pPr>
                <a:defRPr/>
              </a:pPr>
              <a:t>14</a:t>
            </a:fld>
            <a:endParaRPr lang="it-IT"/>
          </a:p>
        </p:txBody>
      </p:sp>
      <p:pic>
        <p:nvPicPr>
          <p:cNvPr id="3074" name="Picture 2" descr="https://bytebucket.org/lorenzoexe/tesi/raw/cae691f123fb6a13ffd8bc4c213a47eebc212f31/images/gui/changeFusParam.png?token=be5555bf260104da22ee05402282518f3f4d609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43" y="1701328"/>
            <a:ext cx="8648315" cy="4680000"/>
          </a:xfrm>
          <a:prstGeom prst="rect">
            <a:avLst/>
          </a:prstGeom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987824" y="6477275"/>
            <a:ext cx="3168352" cy="40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2DA7A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ADA7A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3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1400" dirty="0" smtClean="0">
                <a:latin typeface="Arial" pitchFamily="34" charset="0"/>
                <a:cs typeface="Arial" pitchFamily="34" charset="0"/>
              </a:rPr>
              <a:t>Varying geometric parameters</a:t>
            </a:r>
          </a:p>
        </p:txBody>
      </p:sp>
    </p:spTree>
    <p:extLst>
      <p:ext uri="{BB962C8B-B14F-4D97-AF65-F5344CB8AC3E}">
        <p14:creationId xmlns:p14="http://schemas.microsoft.com/office/powerpoint/2010/main" val="1115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it-IT" dirty="0" smtClean="0">
                <a:latin typeface="Arial" pitchFamily="34" charset="0"/>
                <a:cs typeface="Arial" pitchFamily="34" charset="0"/>
              </a:rPr>
              <a:t>ADOpT: a GUI for jPAD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32F3668-2577-4513-9771-16A3021F457F}" type="slidenum">
              <a:rPr lang="it-IT"/>
              <a:pPr>
                <a:defRPr/>
              </a:pPr>
              <a:t>15</a:t>
            </a:fld>
            <a:endParaRPr lang="it-IT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20" y="1700808"/>
            <a:ext cx="8658961" cy="468000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776" y="6477275"/>
            <a:ext cx="4032448" cy="40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2DA7A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ADA7A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3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1400" dirty="0" smtClean="0">
                <a:latin typeface="Arial" pitchFamily="34" charset="0"/>
                <a:cs typeface="Arial" pitchFamily="34" charset="0"/>
              </a:rPr>
              <a:t>CAD generated from parametric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4449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it-IT" dirty="0" smtClean="0">
                <a:latin typeface="Arial" pitchFamily="34" charset="0"/>
                <a:cs typeface="Arial" pitchFamily="34" charset="0"/>
              </a:rPr>
              <a:t>ADOpT: a GUI for jPAD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32F3668-2577-4513-9771-16A3021F457F}" type="slidenum">
              <a:rPr lang="it-IT"/>
              <a:pPr>
                <a:defRPr/>
              </a:pPr>
              <a:t>16</a:t>
            </a:fld>
            <a:endParaRPr lang="it-IT"/>
          </a:p>
        </p:txBody>
      </p:sp>
      <p:pic>
        <p:nvPicPr>
          <p:cNvPr id="6146" name="Picture 2" descr="https://bytebucket.org/lorenzoexe/tesi/raw/cae691f123fb6a13ffd8bc4c213a47eebc212f31/images/gui/executeAnalysis.png?token=e5e72f4ff07d17991595dfff66653024e3fb9e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43" y="1700808"/>
            <a:ext cx="8648315" cy="4680000"/>
          </a:xfrm>
          <a:prstGeom prst="rect">
            <a:avLst/>
          </a:prstGeom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776" y="6477275"/>
            <a:ext cx="4032448" cy="40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2DA7A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ADA7A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3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1400" dirty="0" smtClean="0">
                <a:latin typeface="Arial" pitchFamily="34" charset="0"/>
                <a:cs typeface="Arial" pitchFamily="34" charset="0"/>
              </a:rPr>
              <a:t>Configuring the aerodynamic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15933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it-IT" sz="4000" dirty="0" smtClean="0">
                <a:latin typeface="Arial" pitchFamily="34" charset="0"/>
                <a:cs typeface="Arial" pitchFamily="34" charset="0"/>
              </a:rPr>
              <a:t>Interface with external CFD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A998D32-C16E-4B70-812A-89D36F56E6CF}" type="slidenum">
              <a:rPr lang="it-IT" smtClean="0"/>
              <a:pPr>
                <a:defRPr/>
              </a:pPr>
              <a:t>17</a:t>
            </a:fld>
            <a:endParaRPr lang="it-IT"/>
          </a:p>
        </p:txBody>
      </p:sp>
      <p:pic>
        <p:nvPicPr>
          <p:cNvPr id="2355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16211"/>
            <a:ext cx="3568700" cy="192881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23557" name="Picture 6" descr="C:\Dati\Universita\Tesi magistrale\Presentazione\star\star_Mesh Scene 1_low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527175"/>
            <a:ext cx="3744913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89039"/>
            <a:ext cx="4010696" cy="27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ircular Arrow 13"/>
          <p:cNvSpPr/>
          <p:nvPr/>
        </p:nvSpPr>
        <p:spPr>
          <a:xfrm rot="19990356">
            <a:off x="2851150" y="1855788"/>
            <a:ext cx="3317875" cy="300196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669808"/>
              <a:gd name="adj5" fmla="val 125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Circular Arrow 10"/>
          <p:cNvSpPr/>
          <p:nvPr/>
        </p:nvSpPr>
        <p:spPr>
          <a:xfrm rot="5084716">
            <a:off x="3409157" y="2355056"/>
            <a:ext cx="3808412" cy="336867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40968"/>
              <a:gd name="adj5" fmla="val 125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Circular Arrow 12"/>
          <p:cNvSpPr/>
          <p:nvPr/>
        </p:nvSpPr>
        <p:spPr>
          <a:xfrm rot="13914021">
            <a:off x="-64294" y="2101057"/>
            <a:ext cx="3648075" cy="3900488"/>
          </a:xfrm>
          <a:prstGeom prst="circularArrow">
            <a:avLst>
              <a:gd name="adj1" fmla="val 12500"/>
              <a:gd name="adj2" fmla="val 1113593"/>
              <a:gd name="adj3" fmla="val 20457681"/>
              <a:gd name="adj4" fmla="val 13607657"/>
              <a:gd name="adj5" fmla="val 125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Key Points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24425"/>
          </a:xfrm>
        </p:spPr>
        <p:txBody>
          <a:bodyPr/>
          <a:lstStyle/>
          <a:p>
            <a:pPr eaLnBrk="1" hangingPunct="1"/>
            <a:r>
              <a:rPr lang="it-IT" sz="2400" dirty="0" smtClean="0">
                <a:latin typeface="Arial" pitchFamily="34" charset="0"/>
                <a:cs typeface="Arial" pitchFamily="34" charset="0"/>
              </a:rPr>
              <a:t>Java programming language (JDK ≥1.8)</a:t>
            </a:r>
          </a:p>
          <a:p>
            <a:pPr eaLnBrk="1" hangingPunct="1"/>
            <a:r>
              <a:rPr lang="it-IT" sz="2400" dirty="0" smtClean="0">
                <a:latin typeface="Arial" pitchFamily="34" charset="0"/>
                <a:cs typeface="Arial" pitchFamily="34" charset="0"/>
              </a:rPr>
              <a:t>Eclipse IDE</a:t>
            </a:r>
          </a:p>
          <a:p>
            <a:pPr eaLnBrk="1" hangingPunct="1"/>
            <a:r>
              <a:rPr lang="it-IT" sz="2400" dirty="0" smtClean="0">
                <a:latin typeface="Arial" pitchFamily="34" charset="0"/>
                <a:cs typeface="Arial" pitchFamily="34" charset="0"/>
              </a:rPr>
              <a:t>Great effort to make code easily maintainable</a:t>
            </a:r>
          </a:p>
          <a:p>
            <a:pPr eaLnBrk="1" hangingPunct="1"/>
            <a:r>
              <a:rPr lang="it-IT" sz="2400" dirty="0" smtClean="0">
                <a:latin typeface="Arial" pitchFamily="34" charset="0"/>
                <a:cs typeface="Arial" pitchFamily="34" charset="0"/>
              </a:rPr>
              <a:t>In-house solutions for: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Importing/exporting data (including CPACS via Tigl interface)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Array handling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GUI design (SWT/JFace libraries, JavaFX)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Building the CAD model (via Open CASCADE libraries/Java Native Interface JNI)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CAD 3D viewer (JavaFX)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DATCOM-like database for Aerodynamics/Performances/Stability &amp; Control analysis modules (Hierarchical Data Format, HDF)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CD9DAF3-FF17-4ACB-9255-3603B7DE6C47}" type="slidenum">
              <a:rPr lang="it-IT"/>
              <a:pPr>
                <a:defRPr/>
              </a:pPr>
              <a:t>18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CD9DAF3-FF17-4ACB-9255-3603B7DE6C47}" type="slidenum">
              <a:rPr lang="it-IT"/>
              <a:pPr>
                <a:defRPr/>
              </a:pPr>
              <a:t>19</a:t>
            </a:fld>
            <a:endParaRPr lang="it-IT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741512"/>
            <a:ext cx="8153400" cy="4495800"/>
          </a:xfrm>
        </p:spPr>
        <p:txBody>
          <a:bodyPr/>
          <a:lstStyle/>
          <a:p>
            <a:r>
              <a:rPr lang="it-IT" sz="2200" dirty="0" smtClean="0">
                <a:latin typeface="Arial" pitchFamily="34" charset="0"/>
                <a:cs typeface="Arial" pitchFamily="34" charset="0"/>
              </a:rPr>
              <a:t>Main features and general arrangement complete</a:t>
            </a:r>
          </a:p>
          <a:p>
            <a:r>
              <a:rPr lang="it-IT" sz="2200" dirty="0" smtClean="0">
                <a:latin typeface="Arial" pitchFamily="34" charset="0"/>
                <a:cs typeface="Arial" pitchFamily="34" charset="0"/>
              </a:rPr>
              <a:t>Work in progress: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Loads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Stability &amp; Control module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Collaborative 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features:</a:t>
            </a:r>
            <a:endParaRPr lang="it-IT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CPACS</a:t>
            </a:r>
            <a:endParaRPr lang="it-IT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United States Air Force Stability and Control Digital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DATCOM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FlightGear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simulator input XML file</a:t>
            </a:r>
            <a:endParaRPr lang="it-IT" sz="2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jPAD</a:t>
            </a:r>
            <a:r>
              <a:rPr lang="it-IT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― </a:t>
            </a:r>
            <a:r>
              <a:rPr lang="it-IT" sz="3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it-IT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ava </a:t>
            </a:r>
            <a:r>
              <a:rPr lang="it-IT" sz="3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it-IT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rograms for </a:t>
            </a:r>
            <a:r>
              <a:rPr lang="it-IT" sz="3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it-IT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ircraft </a:t>
            </a:r>
            <a:r>
              <a:rPr lang="it-IT" sz="3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it-IT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esign</a:t>
            </a:r>
            <a:endParaRPr lang="it-IT" sz="3200" dirty="0">
              <a:solidFill>
                <a:schemeClr val="accent6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it-IT" sz="2400" dirty="0" smtClean="0">
                <a:latin typeface="Arial" pitchFamily="34" charset="0"/>
                <a:cs typeface="Arial" pitchFamily="34" charset="0"/>
              </a:rPr>
              <a:t>A software toolchain for aircraft </a:t>
            </a:r>
            <a:r>
              <a:rPr lang="it-IT" sz="2400" u="sng" dirty="0" smtClean="0">
                <a:latin typeface="Arial" pitchFamily="34" charset="0"/>
                <a:cs typeface="Arial" pitchFamily="34" charset="0"/>
              </a:rPr>
              <a:t>preliminary design and MDO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it-IT" sz="2400" dirty="0" smtClean="0">
                <a:latin typeface="Arial" pitchFamily="34" charset="0"/>
                <a:cs typeface="Arial" pitchFamily="34" charset="0"/>
              </a:rPr>
              <a:t>A modern, user friendly, </a:t>
            </a:r>
            <a:r>
              <a:rPr lang="it-IT" sz="2400" u="sng" dirty="0" smtClean="0">
                <a:latin typeface="Arial" pitchFamily="34" charset="0"/>
                <a:cs typeface="Arial" pitchFamily="34" charset="0"/>
              </a:rPr>
              <a:t>modular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framework.</a:t>
            </a:r>
          </a:p>
          <a:p>
            <a:r>
              <a:rPr lang="it-IT" sz="2400" dirty="0" smtClean="0">
                <a:latin typeface="Arial" pitchFamily="34" charset="0"/>
                <a:cs typeface="Arial" pitchFamily="34" charset="0"/>
              </a:rPr>
              <a:t>Support for simultaneous management/analysis of several aircraft and/or ‘varied’ configurations of the same aircraft.</a:t>
            </a:r>
          </a:p>
          <a:p>
            <a:r>
              <a:rPr lang="it-IT" sz="2400" dirty="0" smtClean="0">
                <a:latin typeface="Arial" pitchFamily="34" charset="0"/>
                <a:cs typeface="Arial" pitchFamily="34" charset="0"/>
              </a:rPr>
              <a:t>Conceived for </a:t>
            </a:r>
            <a:r>
              <a:rPr lang="it-IT" sz="2400" u="sng" dirty="0" smtClean="0">
                <a:latin typeface="Arial" pitchFamily="34" charset="0"/>
                <a:cs typeface="Arial" pitchFamily="34" charset="0"/>
              </a:rPr>
              <a:t>collaborative design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activities.</a:t>
            </a:r>
          </a:p>
          <a:p>
            <a:r>
              <a:rPr lang="it-IT" sz="2400" u="sng" dirty="0" smtClean="0">
                <a:latin typeface="Arial" pitchFamily="34" charset="0"/>
                <a:cs typeface="Arial" pitchFamily="34" charset="0"/>
              </a:rPr>
              <a:t>Interoperability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with other tools/disciplines (CAD/CFD/FEM analysis).</a:t>
            </a:r>
          </a:p>
          <a:p>
            <a:r>
              <a:rPr lang="it-IT" sz="2400" dirty="0" smtClean="0">
                <a:latin typeface="Arial" pitchFamily="34" charset="0"/>
                <a:cs typeface="Arial" pitchFamily="34" charset="0"/>
              </a:rPr>
              <a:t>Started in early 2014. Approx. 120k lines-of-code.</a:t>
            </a:r>
          </a:p>
          <a:p>
            <a:r>
              <a:rPr lang="it-IT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Planning to go open source.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6975498-CF06-4472-8239-FB9F771E907C}" type="slidenum">
              <a:rPr lang="it-IT" smtClean="0"/>
              <a:pPr>
                <a:defRPr/>
              </a:pPr>
              <a:t>2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What you can do with jPAD</a:t>
            </a:r>
            <a:endParaRPr lang="it-IT" sz="3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it-IT" sz="2000" dirty="0" smtClean="0">
                <a:latin typeface="Arial" pitchFamily="34" charset="0"/>
                <a:cs typeface="Arial" pitchFamily="34" charset="0"/>
              </a:rPr>
              <a:t>Define parametric representations of wings, fuselages and nacelles with XML configuration/input files (similar to OpenVSP).</a:t>
            </a:r>
          </a:p>
          <a:p>
            <a:r>
              <a:rPr lang="it-IT" sz="2000" dirty="0" smtClean="0">
                <a:latin typeface="Arial" pitchFamily="34" charset="0"/>
                <a:cs typeface="Arial" pitchFamily="34" charset="0"/>
              </a:rPr>
              <a:t>Generate CAD geometries of aircraft assembly and sub-components (Open 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CASCADE, JNI Technology).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Measure lengths, areas, volumes. Export in CAD formats (Brep, STEP, IGES, STL, Collada).</a:t>
            </a:r>
          </a:p>
          <a:p>
            <a:r>
              <a:rPr lang="it-IT" sz="2000" dirty="0" smtClean="0">
                <a:latin typeface="Arial" pitchFamily="34" charset="0"/>
                <a:cs typeface="Arial" pitchFamily="34" charset="0"/>
              </a:rPr>
              <a:t>Vary geometric parameters and regenerate internal representation of geometries programmatically.</a:t>
            </a:r>
          </a:p>
          <a:p>
            <a:r>
              <a:rPr lang="it-IT" sz="2000" dirty="0">
                <a:latin typeface="Arial" pitchFamily="34" charset="0"/>
                <a:cs typeface="Arial" pitchFamily="34" charset="0"/>
              </a:rPr>
              <a:t>Import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CPACS aircraft 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configurations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files (Tigl Native Interface) and extract relevant properties.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(Work in progress)</a:t>
            </a:r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it-IT" sz="2000" dirty="0" smtClean="0">
                <a:latin typeface="Arial" pitchFamily="34" charset="0"/>
                <a:cs typeface="Arial" pitchFamily="34" charset="0"/>
              </a:rPr>
              <a:t>Perform various types of analysis (L0, L0.5, L1): Aerodynamics, Stability &amp; Control, 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Performance, Weight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, Costs.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(Structural TBD)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sz="2000" dirty="0" smtClean="0">
                <a:latin typeface="Arial" pitchFamily="34" charset="0"/>
                <a:cs typeface="Arial" pitchFamily="34" charset="0"/>
              </a:rPr>
              <a:t>Exports analysis results in XML (native/CPACS) and Excel formats.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6975498-CF06-4472-8239-FB9F771E907C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Competency spectrum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D8CB7D2-5075-4DFE-8FF8-B8E48CF9417A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5148064" y="1628800"/>
            <a:ext cx="3672408" cy="2736304"/>
            <a:chOff x="5148064" y="1628800"/>
            <a:chExt cx="3672408" cy="2736304"/>
          </a:xfrm>
        </p:grpSpPr>
        <p:sp>
          <p:nvSpPr>
            <p:cNvPr id="9" name="Oval 8"/>
            <p:cNvSpPr/>
            <p:nvPr/>
          </p:nvSpPr>
          <p:spPr>
            <a:xfrm>
              <a:off x="5148064" y="1628800"/>
              <a:ext cx="3672408" cy="273630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5436096" y="2636912"/>
              <a:ext cx="3097502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19088" indent="-319088" algn="l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763" indent="-273050" algn="l" rtl="0" eaLnBrk="0" fontAlgn="base" hangingPunct="0">
                <a:spcBef>
                  <a:spcPts val="55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itchFamily="18" charset="2"/>
                <a:buChar char="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rtl="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2DA7A"/>
                </a:buClr>
                <a:buSzPct val="75000"/>
                <a:buFont typeface="Wingdings" pitchFamily="2" charset="2"/>
                <a:buChar char="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rtl="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ADA7A"/>
                </a:buClr>
                <a:buSzPct val="65000"/>
                <a:buFont typeface="Wingdings" pitchFamily="2" charset="2"/>
                <a:buChar char="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lang="it-IT" sz="2000" b="1" dirty="0" smtClean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Computer Science,</a:t>
              </a:r>
            </a:p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lang="it-IT" sz="2000" b="1" dirty="0" smtClean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Software Engineering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971600" y="1772816"/>
            <a:ext cx="4032448" cy="36004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9672" y="3152938"/>
            <a:ext cx="2666612" cy="63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2DA7A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ADA7A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20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Aircraft Design Disciplines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3568" y="5805264"/>
            <a:ext cx="8136904" cy="48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2DA7A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ADA7A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it-IT" sz="1800" dirty="0" smtClean="0">
                <a:latin typeface="Arial" pitchFamily="34" charset="0"/>
                <a:cs typeface="Arial" pitchFamily="34" charset="0"/>
              </a:rPr>
              <a:t>We are aerospace engineers ... Should we extend our capabilities?</a:t>
            </a:r>
          </a:p>
        </p:txBody>
      </p:sp>
    </p:spTree>
    <p:extLst>
      <p:ext uri="{BB962C8B-B14F-4D97-AF65-F5344CB8AC3E}">
        <p14:creationId xmlns:p14="http://schemas.microsoft.com/office/powerpoint/2010/main" val="26872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Software engineering principles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AAD1DD-5DC4-4C15-8780-9DABCB3029FE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97152"/>
          </a:xfrm>
        </p:spPr>
        <p:txBody>
          <a:bodyPr/>
          <a:lstStyle/>
          <a:p>
            <a:r>
              <a:rPr lang="it-IT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Software design patterns</a:t>
            </a: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formalized best practices that the programmer can use to solve common problems when designing an application or system.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Design patterns speed up the development process by providing tested, proven development paradigms.</a:t>
            </a:r>
            <a:endParaRPr lang="it-IT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it-IT" sz="2400" dirty="0" smtClean="0">
                <a:latin typeface="Arial" pitchFamily="34" charset="0"/>
                <a:cs typeface="Arial" pitchFamily="34" charset="0"/>
              </a:rPr>
              <a:t>Examples of patterns: </a:t>
            </a:r>
          </a:p>
          <a:p>
            <a:pPr lvl="1"/>
            <a:r>
              <a:rPr lang="it-IT" sz="2400" dirty="0" smtClean="0">
                <a:latin typeface="Arial" pitchFamily="34" charset="0"/>
                <a:cs typeface="Arial" pitchFamily="34" charset="0"/>
              </a:rPr>
              <a:t>Builder, Factory, Dependency Injection, </a:t>
            </a:r>
          </a:p>
          <a:p>
            <a:pPr lvl="1"/>
            <a:r>
              <a:rPr lang="it-IT" sz="2400" dirty="0" smtClean="0">
                <a:latin typeface="Arial" pitchFamily="34" charset="0"/>
                <a:cs typeface="Arial" pitchFamily="34" charset="0"/>
              </a:rPr>
              <a:t>Strategy, Separation-of-Concerns,</a:t>
            </a:r>
          </a:p>
          <a:p>
            <a:pPr lvl="1"/>
            <a:r>
              <a:rPr lang="it-IT" sz="2400" dirty="0" smtClean="0">
                <a:latin typeface="Arial" pitchFamily="34" charset="0"/>
                <a:cs typeface="Arial" pitchFamily="34" charset="0"/>
              </a:rPr>
              <a:t>Observer (Publish/Subscribe)</a:t>
            </a:r>
          </a:p>
          <a:p>
            <a:r>
              <a:rPr lang="it-IT" sz="2400" dirty="0" smtClean="0">
                <a:latin typeface="Arial" pitchFamily="34" charset="0"/>
                <a:cs typeface="Arial" pitchFamily="34" charset="0"/>
              </a:rPr>
              <a:t>Micro patterns (</a:t>
            </a:r>
            <a:r>
              <a:rPr lang="it-IT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design decisions in </a:t>
            </a:r>
            <a:r>
              <a:rPr lang="it-IT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it-IT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):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DRY (Don’t Repeat Yourself), Sampler (Controlled Creation), </a:t>
            </a:r>
          </a:p>
          <a:p>
            <a:pPr lvl="1"/>
            <a:endParaRPr lang="it-IT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Example of Java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AAD1DD-5DC4-4C15-8780-9DABCB3029FE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8064896" cy="469359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Aircraft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 aircraft = </a:t>
            </a:r>
            <a:r>
              <a:rPr lang="it-IT" sz="1300" dirty="0" smtClean="0">
                <a:solidFill>
                  <a:srgbClr val="00B0F0"/>
                </a:solidFill>
                <a:latin typeface="Lucida Console" pitchFamily="49" charset="0"/>
              </a:rPr>
              <a:t>new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Aircraft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</a:t>
            </a:r>
            <a:r>
              <a:rPr lang="it-IT" sz="1300" dirty="0" smtClean="0">
                <a:solidFill>
                  <a:srgbClr val="92D050"/>
                </a:solidFill>
                <a:latin typeface="Lucida Console" pitchFamily="49" charset="0"/>
              </a:rPr>
              <a:t>"Baseline_AC_AGILE.xml"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);</a:t>
            </a:r>
          </a:p>
          <a:p>
            <a:pPr>
              <a:defRPr/>
            </a:pPr>
            <a:r>
              <a:rPr lang="it-IT" sz="1300" b="1" dirty="0" smtClean="0">
                <a:solidFill>
                  <a:schemeClr val="accent4">
                    <a:lumMod val="75000"/>
                  </a:schemeClr>
                </a:solidFill>
                <a:latin typeface="Lucida Console" pitchFamily="49" charset="0"/>
              </a:rPr>
              <a:t>OperatingPoint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 op = </a:t>
            </a:r>
            <a:r>
              <a:rPr lang="it-IT" sz="1300" b="1" dirty="0" smtClean="0">
                <a:solidFill>
                  <a:schemeClr val="accent4">
                    <a:lumMod val="75000"/>
                  </a:schemeClr>
                </a:solidFill>
                <a:latin typeface="Lucida Console" pitchFamily="49" charset="0"/>
              </a:rPr>
              <a:t>OperatingPointFactory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.</a:t>
            </a:r>
            <a:r>
              <a:rPr lang="it-IT" sz="1300" i="1" dirty="0" smtClean="0">
                <a:solidFill>
                  <a:srgbClr val="FF00FF"/>
                </a:solidFill>
                <a:latin typeface="Lucida Console" pitchFamily="49" charset="0"/>
              </a:rPr>
              <a:t>getPoint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</a:t>
            </a:r>
            <a:r>
              <a:rPr lang="it-IT" sz="1300" dirty="0" smtClean="0">
                <a:solidFill>
                  <a:srgbClr val="92D050"/>
                </a:solidFill>
                <a:latin typeface="Lucida Console" pitchFamily="49" charset="0"/>
              </a:rPr>
              <a:t>"OP_001.xml</a:t>
            </a:r>
            <a:r>
              <a:rPr lang="it-IT" sz="1300" dirty="0">
                <a:solidFill>
                  <a:srgbClr val="92D050"/>
                </a:solidFill>
                <a:latin typeface="Lucida Console" pitchFamily="49" charset="0"/>
              </a:rPr>
              <a:t>"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);</a:t>
            </a:r>
          </a:p>
          <a:p>
            <a:pPr>
              <a:defRPr/>
            </a:pPr>
            <a:r>
              <a:rPr lang="it-IT" sz="1300" b="1" dirty="0" smtClean="0">
                <a:solidFill>
                  <a:schemeClr val="accent4">
                    <a:lumMod val="75000"/>
                  </a:schemeClr>
                </a:solidFill>
                <a:latin typeface="Lucida Console" pitchFamily="49" charset="0"/>
              </a:rPr>
              <a:t>ACAnalysisManager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 analysis </a:t>
            </a:r>
            <a:r>
              <a:rPr lang="it-IT" sz="1300" dirty="0">
                <a:solidFill>
                  <a:schemeClr val="bg1"/>
                </a:solidFill>
                <a:latin typeface="Lucida Console" pitchFamily="49" charset="0"/>
              </a:rPr>
              <a:t>= </a:t>
            </a:r>
            <a:r>
              <a:rPr lang="it-IT" sz="1300" b="1" dirty="0">
                <a:solidFill>
                  <a:srgbClr val="00B0F0"/>
                </a:solidFill>
                <a:latin typeface="Lucida Console" pitchFamily="49" charset="0"/>
              </a:rPr>
              <a:t>new</a:t>
            </a:r>
            <a:r>
              <a:rPr lang="it-IT" sz="1300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ACAnalysisManager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(op, aircraft, </a:t>
            </a:r>
          </a:p>
          <a:p>
            <a:pPr>
              <a:defRPr/>
            </a:pPr>
            <a:r>
              <a:rPr lang="it-IT" sz="1300" b="1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it-IT" sz="1300" b="1" dirty="0" smtClean="0">
                <a:solidFill>
                  <a:schemeClr val="bg1"/>
                </a:solidFill>
                <a:latin typeface="Lucida Console" pitchFamily="49" charset="0"/>
              </a:rPr>
              <a:t>				</a:t>
            </a: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AnalysisTypeEnum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.</a:t>
            </a:r>
            <a:r>
              <a:rPr lang="it-IT" sz="1300" dirty="0" smtClean="0">
                <a:solidFill>
                  <a:srgbClr val="F04A4A"/>
                </a:solidFill>
                <a:latin typeface="Lucida Console" pitchFamily="49" charset="0"/>
              </a:rPr>
              <a:t>AERODYNAMIC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,</a:t>
            </a:r>
            <a:r>
              <a:rPr lang="it-IT" sz="1300" b="1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it-IT" sz="1300" b="1" dirty="0">
                <a:solidFill>
                  <a:schemeClr val="bg1"/>
                </a:solidFill>
                <a:latin typeface="Lucida Console" pitchFamily="49" charset="0"/>
              </a:rPr>
              <a:t>					</a:t>
            </a: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AnalysisTypeEnum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.</a:t>
            </a:r>
            <a:r>
              <a:rPr lang="it-IT" sz="1300" dirty="0" smtClean="0">
                <a:solidFill>
                  <a:srgbClr val="F04A4A"/>
                </a:solidFill>
                <a:latin typeface="Lucida Console" pitchFamily="49" charset="0"/>
              </a:rPr>
              <a:t>BALANCE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,</a:t>
            </a:r>
            <a:endParaRPr lang="it-IT" sz="1300" dirty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defRPr/>
            </a:pPr>
            <a:r>
              <a:rPr lang="it-IT" sz="1300" b="1" dirty="0">
                <a:solidFill>
                  <a:schemeClr val="bg1"/>
                </a:solidFill>
                <a:latin typeface="Lucida Console" pitchFamily="49" charset="0"/>
              </a:rPr>
              <a:t>					</a:t>
            </a: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AnalysisTypeEnum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.</a:t>
            </a:r>
            <a:r>
              <a:rPr lang="it-IT" sz="1300" dirty="0" smtClean="0">
                <a:solidFill>
                  <a:srgbClr val="F04A4A"/>
                </a:solidFill>
                <a:latin typeface="Lucida Console" pitchFamily="49" charset="0"/>
              </a:rPr>
              <a:t>WEIGHTS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,</a:t>
            </a:r>
            <a:endParaRPr lang="it-IT" sz="1300" dirty="0">
              <a:solidFill>
                <a:srgbClr val="F04A4A"/>
              </a:solidFill>
              <a:latin typeface="Lucida Console" pitchFamily="49" charset="0"/>
            </a:endParaRPr>
          </a:p>
          <a:p>
            <a:pPr>
              <a:defRPr/>
            </a:pPr>
            <a:r>
              <a:rPr lang="it-IT" sz="1300" b="1" dirty="0">
                <a:solidFill>
                  <a:schemeClr val="bg1"/>
                </a:solidFill>
                <a:latin typeface="Lucida Console" pitchFamily="49" charset="0"/>
              </a:rPr>
              <a:t>					</a:t>
            </a: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AnalysisTypeEnum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.</a:t>
            </a:r>
            <a:r>
              <a:rPr lang="it-IT" sz="1300" dirty="0" smtClean="0">
                <a:solidFill>
                  <a:srgbClr val="F04A4A"/>
                </a:solidFill>
                <a:latin typeface="Lucida Console" pitchFamily="49" charset="0"/>
              </a:rPr>
              <a:t>PERFORMANCE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,</a:t>
            </a:r>
            <a:endParaRPr lang="it-IT" sz="1300" dirty="0">
              <a:solidFill>
                <a:srgbClr val="F04A4A"/>
              </a:solidFill>
              <a:latin typeface="Lucida Console" pitchFamily="49" charset="0"/>
            </a:endParaRPr>
          </a:p>
          <a:p>
            <a:pPr>
              <a:defRPr/>
            </a:pPr>
            <a:r>
              <a:rPr lang="it-IT" sz="1300" b="1" dirty="0">
                <a:solidFill>
                  <a:schemeClr val="bg1"/>
                </a:solidFill>
                <a:latin typeface="Lucida Console" pitchFamily="49" charset="0"/>
              </a:rPr>
              <a:t>					</a:t>
            </a: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AnalysisTypeEnum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.</a:t>
            </a:r>
            <a:r>
              <a:rPr lang="it-IT" sz="1300" dirty="0" smtClean="0">
                <a:solidFill>
                  <a:srgbClr val="F04A4A"/>
                </a:solidFill>
                <a:latin typeface="Lucida Console" pitchFamily="49" charset="0"/>
              </a:rPr>
              <a:t>COSTS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);</a:t>
            </a:r>
            <a:endParaRPr lang="it-IT" sz="1300" dirty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defRPr/>
            </a:pP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analysis</a:t>
            </a:r>
            <a:r>
              <a:rPr lang="it-IT" sz="1300" dirty="0">
                <a:solidFill>
                  <a:schemeClr val="bg1"/>
                </a:solidFill>
                <a:latin typeface="Lucida Console" pitchFamily="49" charset="0"/>
              </a:rPr>
              <a:t>.</a:t>
            </a:r>
            <a:r>
              <a:rPr lang="it-IT" sz="1300" dirty="0" smtClean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calculateGeometryAuxiliaryData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();</a:t>
            </a:r>
          </a:p>
          <a:p>
            <a:pPr>
              <a:defRPr/>
            </a:pP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analysis</a:t>
            </a:r>
            <a:r>
              <a:rPr lang="it-IT" sz="1300" dirty="0">
                <a:solidFill>
                  <a:schemeClr val="bg1"/>
                </a:solidFill>
                <a:latin typeface="Lucida Console" pitchFamily="49" charset="0"/>
              </a:rPr>
              <a:t>.</a:t>
            </a:r>
            <a:r>
              <a:rPr lang="it-IT" sz="1300" dirty="0" smtClean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runAnalysis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</a:t>
            </a: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AnalysisTypeEnum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.</a:t>
            </a:r>
            <a:r>
              <a:rPr lang="it-IT" sz="1300" dirty="0" smtClean="0">
                <a:solidFill>
                  <a:srgbClr val="F04A4A"/>
                </a:solidFill>
                <a:latin typeface="Lucida Console" pitchFamily="49" charset="0"/>
              </a:rPr>
              <a:t>AERODYNAMIC</a:t>
            </a:r>
            <a:r>
              <a:rPr lang="it-IT" sz="1300" dirty="0">
                <a:solidFill>
                  <a:schemeClr val="bg1"/>
                </a:solidFill>
                <a:latin typeface="Lucida Console" pitchFamily="49" charset="0"/>
              </a:rPr>
              <a:t>,</a:t>
            </a:r>
            <a:r>
              <a:rPr lang="it-IT" sz="1300" b="1" dirty="0">
                <a:solidFill>
                  <a:schemeClr val="bg1"/>
                </a:solidFill>
                <a:latin typeface="Lucida Console" pitchFamily="49" charset="0"/>
              </a:rPr>
              <a:t> 					</a:t>
            </a:r>
            <a:r>
              <a:rPr lang="it-IT" sz="1300" b="1" dirty="0" smtClean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AnalysisTypeEnum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.</a:t>
            </a:r>
            <a:r>
              <a:rPr lang="it-IT" sz="1300" dirty="0" smtClean="0">
                <a:solidFill>
                  <a:srgbClr val="F04A4A"/>
                </a:solidFill>
                <a:latin typeface="Lucida Console" pitchFamily="49" charset="0"/>
              </a:rPr>
              <a:t>PERFORMANCE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);</a:t>
            </a:r>
          </a:p>
          <a:p>
            <a:pPr>
              <a:defRPr/>
            </a:pPr>
            <a:endParaRPr lang="it-IT" sz="1300" dirty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defRPr/>
            </a:pP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DataWriter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 dataWriter = </a:t>
            </a:r>
            <a:r>
              <a:rPr lang="it-IT" sz="1300" b="1" dirty="0" smtClean="0">
                <a:solidFill>
                  <a:srgbClr val="00B0F0"/>
                </a:solidFill>
                <a:latin typeface="Lucida Console" pitchFamily="49" charset="0"/>
              </a:rPr>
              <a:t>new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it-IT" sz="1300" b="1" dirty="0">
                <a:solidFill>
                  <a:srgbClr val="FFC000"/>
                </a:solidFill>
                <a:latin typeface="Lucida Console" pitchFamily="49" charset="0"/>
              </a:rPr>
              <a:t>DataWriter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(analysis);</a:t>
            </a:r>
            <a:endParaRPr lang="it-IT" sz="1300" dirty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defRPr/>
            </a:pP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dataWriter.</a:t>
            </a:r>
            <a:r>
              <a:rPr lang="it-IT" sz="1300" dirty="0" smtClean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exportToXML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</a:t>
            </a:r>
            <a:r>
              <a:rPr lang="it-IT" sz="1300" dirty="0" smtClean="0">
                <a:solidFill>
                  <a:srgbClr val="92D050"/>
                </a:solidFill>
                <a:latin typeface="Lucida Console" pitchFamily="49" charset="0"/>
              </a:rPr>
              <a:t>"Analysis_Baseline_AGILE_op_001.xml"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);</a:t>
            </a:r>
          </a:p>
          <a:p>
            <a:pPr>
              <a:defRPr/>
            </a:pP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dataWriter.</a:t>
            </a:r>
            <a:r>
              <a:rPr lang="it-IT" sz="1300" dirty="0" smtClean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exportToXLS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</a:t>
            </a:r>
            <a:r>
              <a:rPr lang="it-IT" sz="1300" dirty="0" smtClean="0">
                <a:solidFill>
                  <a:srgbClr val="92D050"/>
                </a:solidFill>
                <a:latin typeface="Lucida Console" pitchFamily="49" charset="0"/>
              </a:rPr>
              <a:t>"Analysis_Baseline_AGILE_op_001.xlsx"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);</a:t>
            </a:r>
          </a:p>
          <a:p>
            <a:pPr>
              <a:defRPr/>
            </a:pPr>
            <a:endParaRPr lang="it-IT" sz="1300" dirty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defRPr/>
            </a:pP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CADBuilder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 cadBuilder = </a:t>
            </a:r>
            <a:r>
              <a:rPr lang="it-IT" sz="1300" b="1" dirty="0">
                <a:solidFill>
                  <a:srgbClr val="00B0F0"/>
                </a:solidFill>
                <a:latin typeface="Lucida Console" pitchFamily="49" charset="0"/>
              </a:rPr>
              <a:t>new</a:t>
            </a:r>
            <a:r>
              <a:rPr lang="it-IT" sz="1300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CADBuilder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(aircraft);</a:t>
            </a:r>
          </a:p>
          <a:p>
            <a:pPr>
              <a:defRPr/>
            </a:pP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cadBuilder.</a:t>
            </a:r>
            <a:r>
              <a:rPr lang="it-IT" sz="1300" dirty="0" smtClean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build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().</a:t>
            </a:r>
            <a:r>
              <a:rPr lang="it-IT" sz="1300" dirty="0" smtClean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exportToSTEP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</a:t>
            </a:r>
            <a:r>
              <a:rPr lang="it-IT" sz="1300" dirty="0" smtClean="0">
                <a:solidFill>
                  <a:srgbClr val="92D050"/>
                </a:solidFill>
                <a:latin typeface="Lucida Console" pitchFamily="49" charset="0"/>
              </a:rPr>
              <a:t>"Baseline_AGILE_op_001.stp"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);</a:t>
            </a:r>
          </a:p>
          <a:p>
            <a:pPr>
              <a:defRPr/>
            </a:pPr>
            <a:endParaRPr lang="it-IT" sz="1300" dirty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defRPr/>
            </a:pPr>
            <a:r>
              <a:rPr lang="it-IT" sz="1300" b="1" dirty="0">
                <a:solidFill>
                  <a:srgbClr val="FFC000"/>
                </a:solidFill>
                <a:latin typeface="Lucida Console" pitchFamily="49" charset="0"/>
              </a:rPr>
              <a:t>CPACSBuilder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 cpacsBuilder = </a:t>
            </a:r>
            <a:r>
              <a:rPr lang="it-IT" sz="1300" b="1" dirty="0">
                <a:solidFill>
                  <a:srgbClr val="00B0F0"/>
                </a:solidFill>
                <a:latin typeface="Lucida Console" pitchFamily="49" charset="0"/>
              </a:rPr>
              <a:t>new</a:t>
            </a:r>
            <a:r>
              <a:rPr lang="it-IT" sz="1300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CPACSBuilder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(aircraft); </a:t>
            </a:r>
            <a:r>
              <a:rPr lang="it-IT" sz="13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// TBD</a:t>
            </a:r>
          </a:p>
          <a:p>
            <a:pPr>
              <a:defRPr/>
            </a:pP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cpacsBuilder.</a:t>
            </a:r>
            <a:r>
              <a:rPr lang="it-IT" sz="1300" dirty="0" smtClean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build</a:t>
            </a:r>
            <a:r>
              <a:rPr lang="it-IT" sz="1300" dirty="0">
                <a:solidFill>
                  <a:schemeClr val="bg1"/>
                </a:solidFill>
                <a:latin typeface="Lucida Console" pitchFamily="49" charset="0"/>
              </a:rPr>
              <a:t>().</a:t>
            </a:r>
            <a:r>
              <a:rPr lang="it-IT" sz="1300" dirty="0" smtClean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export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</a:t>
            </a:r>
            <a:r>
              <a:rPr lang="it-IT" sz="1300" dirty="0" smtClean="0">
                <a:solidFill>
                  <a:srgbClr val="92D050"/>
                </a:solidFill>
                <a:latin typeface="Lucida Console" pitchFamily="49" charset="0"/>
              </a:rPr>
              <a:t>"Baseline_AGILE_op_001.xml"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);</a:t>
            </a:r>
            <a:endParaRPr lang="it-IT" sz="1300" dirty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defRPr/>
            </a:pPr>
            <a:endParaRPr lang="it-IT" sz="13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defRPr/>
            </a:pPr>
            <a:r>
              <a:rPr lang="it-IT" sz="1300" b="1" dirty="0" smtClean="0">
                <a:solidFill>
                  <a:srgbClr val="FFC000"/>
                </a:solidFill>
                <a:latin typeface="Lucida Console" pitchFamily="49" charset="0"/>
              </a:rPr>
              <a:t>WriteUtils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.</a:t>
            </a:r>
            <a:r>
              <a:rPr lang="it-IT" sz="1300" i="1" dirty="0" smtClean="0">
                <a:solidFill>
                  <a:srgbClr val="FF00FF"/>
                </a:solidFill>
                <a:latin typeface="Lucida Console" pitchFamily="49" charset="0"/>
              </a:rPr>
              <a:t>serializeObject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(aircraft, aircraft.</a:t>
            </a:r>
            <a:r>
              <a:rPr lang="it-IT" sz="1300" dirty="0" smtClean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getName</a:t>
            </a:r>
            <a:r>
              <a:rPr lang="it-IT" sz="1300" dirty="0" smtClean="0">
                <a:solidFill>
                  <a:schemeClr val="bg1"/>
                </a:solidFill>
                <a:latin typeface="Lucida Console" pitchFamily="49" charset="0"/>
              </a:rPr>
              <a:t>());</a:t>
            </a:r>
            <a:endParaRPr lang="it-IT" sz="13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Java. Why?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“Compile once. Run it everywhere.”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(well, almost)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Widely supported, continuously updated and improved.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Many open source libraries available, especially for I/O tasks and for complex mathematical operations.</a:t>
            </a:r>
            <a:endParaRPr lang="it-IT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Widely supported GUI frameworks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(SWT/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JFace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JavaFX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and a GUI visual builders.</a:t>
            </a:r>
            <a:endParaRPr lang="it-IT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it-IT" sz="2400" dirty="0">
                <a:latin typeface="Arial" pitchFamily="34" charset="0"/>
                <a:cs typeface="Arial" pitchFamily="34" charset="0"/>
              </a:rPr>
              <a:t>Object-Oriented paradigm is naturally applied in the abstraction of typical Aircraft Design problems.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Promotes modularity: easier to work with in an ever changing team.</a:t>
            </a:r>
            <a:endParaRPr lang="it-IT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D8CB7D2-5075-4DFE-8FF8-B8E48CF9417A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9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yota\ADOPT_PROJECT\adopt\doc\sandbox\Fuselage\Fuselage_Nomenclature_Sideview_Top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36941"/>
            <a:ext cx="2953616" cy="121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D8CB7D2-5075-4DFE-8FF8-B8E48CF9417A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Parametric Fuselage in jPAD</a:t>
            </a:r>
            <a:endParaRPr lang="it-IT" sz="3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C:\Users\jyota\ADOPT_PROJECT\adopt\doc\sandbox\Fuselage\Fuselage_Nomenclature_Topview_Nos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" t="4800"/>
          <a:stretch/>
        </p:blipFill>
        <p:spPr bwMode="auto">
          <a:xfrm>
            <a:off x="219074" y="4514850"/>
            <a:ext cx="2570287" cy="219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yota\ADOPT_PROJECT\adopt\doc\sandbox\Fuselage\Fuselage_Nomenclature_Topview_Ta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95" y="4785794"/>
            <a:ext cx="4074416" cy="181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yota\ADOPT_PROJECT\adopt\doc\sandbox\Fuselage\Fuselage_Nomenclature_Sideview_T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10158"/>
            <a:ext cx="3456384" cy="246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yota\ADOPT_PROJECT\adopt\doc\sandbox\Fuselage\Fuselage_Nomenclature_Sideview_No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3240597" cy="239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D8CB7D2-5075-4DFE-8FF8-B8E48CF9417A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Parametric wing in jPAD</a:t>
            </a:r>
            <a:endParaRPr lang="it-IT" sz="3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jyota\ADOPT_PROJECT\adopt\doc\sandbox\Wing\Wing_Topview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1"/>
            <a:ext cx="4103669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yota\ADOPT_PROJECT\adopt\doc\sandbox\Wing\Wing_Topview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41" y="1983939"/>
            <a:ext cx="4227031" cy="310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mbiaLinux">
      <a:majorFont>
        <a:latin typeface="Cambria"/>
        <a:ea typeface=""/>
        <a:cs typeface=""/>
      </a:majorFont>
      <a:minorFont>
        <a:latin typeface="Linux Biolinum G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4945</TotalTime>
  <Words>691</Words>
  <Application>Microsoft Office PowerPoint</Application>
  <PresentationFormat>On-screen Show (4:3)</PresentationFormat>
  <Paragraphs>125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Wingdings</vt:lpstr>
      <vt:lpstr>Wingdings 2</vt:lpstr>
      <vt:lpstr>Lucida Console</vt:lpstr>
      <vt:lpstr>Linux Biolinum G</vt:lpstr>
      <vt:lpstr>Calibri</vt:lpstr>
      <vt:lpstr>Median</vt:lpstr>
      <vt:lpstr>jPAD — A Java Toolchain of Computer Programs for Aircraft Design. Software Engineering Best Practices Applied to Aerospace Sciences</vt:lpstr>
      <vt:lpstr>jPAD ― Java Programs for Aircraft Design</vt:lpstr>
      <vt:lpstr>What you can do with jPAD</vt:lpstr>
      <vt:lpstr>Competency spectrum</vt:lpstr>
      <vt:lpstr>Software engineering principles</vt:lpstr>
      <vt:lpstr>Example of Java code</vt:lpstr>
      <vt:lpstr>Java. Why?</vt:lpstr>
      <vt:lpstr>Parametric Fuselage in jPAD</vt:lpstr>
      <vt:lpstr>Parametric wing in jPAD</vt:lpstr>
      <vt:lpstr>Output files</vt:lpstr>
      <vt:lpstr>Example of jPAD output</vt:lpstr>
      <vt:lpstr>Example of jPAD output</vt:lpstr>
      <vt:lpstr>ADOpT: a GUI for jPAD</vt:lpstr>
      <vt:lpstr>ADOpT: a GUI for jPAD</vt:lpstr>
      <vt:lpstr>ADOpT: a GUI for jPAD</vt:lpstr>
      <vt:lpstr>ADOpT: a GUI for jPAD</vt:lpstr>
      <vt:lpstr>Interface with external CFD tools</vt:lpstr>
      <vt:lpstr>Key Points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Java Application for Parametric Aircraft Design</dc:title>
  <dc:creator>noneLap</dc:creator>
  <cp:lastModifiedBy>jyota se jyota</cp:lastModifiedBy>
  <cp:revision>357</cp:revision>
  <dcterms:created xsi:type="dcterms:W3CDTF">2015-02-02T12:42:57Z</dcterms:created>
  <dcterms:modified xsi:type="dcterms:W3CDTF">2015-10-13T08:13:37Z</dcterms:modified>
</cp:coreProperties>
</file>