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Garet Bold" charset="1" panose="00000000000000000000"/>
      <p:regular r:id="rId19"/>
    </p:embeddedFont>
    <p:embeddedFont>
      <p:font typeface="Garet" charset="1" panose="00000000000000000000"/>
      <p:regular r:id="rId20"/>
    </p:embeddedFont>
    <p:embeddedFont>
      <p:font typeface="Archivo Black" charset="1" panose="020B0A03020202020B04"/>
      <p:regular r:id="rId21"/>
    </p:embeddedFont>
    <p:embeddedFont>
      <p:font typeface="Garet Light" charset="1" panose="00000000000000000000"/>
      <p:regular r:id="rId22"/>
    </p:embeddedFont>
    <p:embeddedFont>
      <p:font typeface="DM Sans" charset="1" panose="00000000000000000000"/>
      <p:regular r:id="rId23"/>
    </p:embeddedFont>
    <p:embeddedFont>
      <p:font typeface="DM Sans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88760" y="954405"/>
            <a:ext cx="5170540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"Wit</a:t>
            </a:r>
            <a:r>
              <a:rPr lang="en-US" b="true" sz="2099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hout routing, data is just lost in the digital wilderness."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– </a:t>
            </a:r>
            <a:r>
              <a:rPr lang="en-US" sz="209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Anonymous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645867" y="982048"/>
            <a:ext cx="338117" cy="338117"/>
          </a:xfrm>
          <a:custGeom>
            <a:avLst/>
            <a:gdLst/>
            <a:ahLst/>
            <a:cxnLst/>
            <a:rect r="r" b="b" t="t" l="l"/>
            <a:pathLst>
              <a:path h="338117" w="338117">
                <a:moveTo>
                  <a:pt x="0" y="0"/>
                </a:moveTo>
                <a:lnTo>
                  <a:pt x="338118" y="0"/>
                </a:lnTo>
                <a:lnTo>
                  <a:pt x="338118" y="338117"/>
                </a:lnTo>
                <a:lnTo>
                  <a:pt x="0" y="3381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07983" y="7570150"/>
            <a:ext cx="1651317" cy="1688150"/>
          </a:xfrm>
          <a:custGeom>
            <a:avLst/>
            <a:gdLst/>
            <a:ahLst/>
            <a:cxnLst/>
            <a:rect r="r" b="b" t="t" l="l"/>
            <a:pathLst>
              <a:path h="1688150" w="1651317">
                <a:moveTo>
                  <a:pt x="0" y="0"/>
                </a:moveTo>
                <a:lnTo>
                  <a:pt x="1651317" y="0"/>
                </a:lnTo>
                <a:lnTo>
                  <a:pt x="1651317" y="1688150"/>
                </a:lnTo>
                <a:lnTo>
                  <a:pt x="0" y="1688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7511" y="843418"/>
            <a:ext cx="1181190" cy="1078104"/>
          </a:xfrm>
          <a:custGeom>
            <a:avLst/>
            <a:gdLst/>
            <a:ahLst/>
            <a:cxnLst/>
            <a:rect r="r" b="b" t="t" l="l"/>
            <a:pathLst>
              <a:path h="1078104" w="1181190">
                <a:moveTo>
                  <a:pt x="0" y="0"/>
                </a:moveTo>
                <a:lnTo>
                  <a:pt x="1181190" y="0"/>
                </a:lnTo>
                <a:lnTo>
                  <a:pt x="1181190" y="1078104"/>
                </a:lnTo>
                <a:lnTo>
                  <a:pt x="0" y="1078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53118" y="5960258"/>
            <a:ext cx="14809140" cy="58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342"/>
              </a:lnSpc>
              <a:spcBef>
                <a:spcPct val="0"/>
              </a:spcBef>
            </a:pPr>
            <a:r>
              <a:rPr lang="en-US" sz="4342" spc="-34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and it’s Protocols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8335650"/>
            <a:ext cx="10891001" cy="850745"/>
            <a:chOff x="0" y="0"/>
            <a:chExt cx="14521335" cy="113432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7260667" cy="5394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4"/>
                </a:lnSpc>
                <a:spcBef>
                  <a:spcPct val="0"/>
                </a:spcBef>
              </a:pPr>
              <a:r>
                <a:rPr lang="en-US" b="true" sz="2588">
                  <a:solidFill>
                    <a:srgbClr val="2B2B2B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PRESENTED BY: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94856"/>
              <a:ext cx="7260667" cy="5394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4"/>
                </a:lnSpc>
                <a:spcBef>
                  <a:spcPct val="0"/>
                </a:spcBef>
              </a:pPr>
              <a:r>
                <a:rPr lang="en-US" sz="2588">
                  <a:solidFill>
                    <a:srgbClr val="2B2B2B"/>
                  </a:solidFill>
                  <a:latin typeface="Garet"/>
                  <a:ea typeface="Garet"/>
                  <a:cs typeface="Garet"/>
                  <a:sym typeface="Garet"/>
                </a:rPr>
                <a:t>SYEDA QIRAT WAJAHAT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260667" y="-28575"/>
              <a:ext cx="7260667" cy="5394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4"/>
                </a:lnSpc>
                <a:spcBef>
                  <a:spcPct val="0"/>
                </a:spcBef>
              </a:pPr>
              <a:r>
                <a:rPr lang="en-US" b="true" sz="2588">
                  <a:solidFill>
                    <a:srgbClr val="2B2B2B"/>
                  </a:solidFill>
                  <a:latin typeface="Garet Bold"/>
                  <a:ea typeface="Garet Bold"/>
                  <a:cs typeface="Garet Bold"/>
                  <a:sym typeface="Garet Bold"/>
                </a:rPr>
                <a:t>ENROLMENT NO: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260667" y="594856"/>
              <a:ext cx="7260667" cy="5394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4"/>
                </a:lnSpc>
                <a:spcBef>
                  <a:spcPct val="0"/>
                </a:spcBef>
              </a:pPr>
              <a:r>
                <a:rPr lang="en-US" sz="2588">
                  <a:solidFill>
                    <a:srgbClr val="2B2B2B"/>
                  </a:solidFill>
                  <a:latin typeface="Garet"/>
                  <a:ea typeface="Garet"/>
                  <a:cs typeface="Garet"/>
                  <a:sym typeface="Garet"/>
                </a:rPr>
                <a:t>BDA-24S-045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153118" y="1052905"/>
            <a:ext cx="4321082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UNDER SUPERVISION OF | </a:t>
            </a:r>
            <a:r>
              <a:rPr lang="en-US" b="true" sz="180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PROFESSOR WAHEED JATOI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09793" y="4103664"/>
            <a:ext cx="13352465" cy="2002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343"/>
              </a:lnSpc>
              <a:spcBef>
                <a:spcPct val="0"/>
              </a:spcBef>
            </a:pPr>
            <a:r>
              <a:rPr lang="en-US" sz="9415" spc="-74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STATIC AND DYNAMIC ROUTING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08822" y="2498"/>
            <a:ext cx="7658011" cy="5142075"/>
            <a:chOff x="0" y="0"/>
            <a:chExt cx="2016925" cy="13542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925" cy="1354291"/>
            </a:xfrm>
            <a:custGeom>
              <a:avLst/>
              <a:gdLst/>
              <a:ahLst/>
              <a:cxnLst/>
              <a:rect r="r" b="b" t="t" l="l"/>
              <a:pathLst>
                <a:path h="1354291" w="2016925">
                  <a:moveTo>
                    <a:pt x="0" y="0"/>
                  </a:moveTo>
                  <a:lnTo>
                    <a:pt x="2016925" y="0"/>
                  </a:lnTo>
                  <a:lnTo>
                    <a:pt x="2016925" y="1354291"/>
                  </a:lnTo>
                  <a:lnTo>
                    <a:pt x="0" y="135429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016925" cy="1401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66833" y="2498"/>
            <a:ext cx="7658011" cy="5141002"/>
            <a:chOff x="0" y="0"/>
            <a:chExt cx="2016925" cy="13540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16925" cy="1354009"/>
            </a:xfrm>
            <a:custGeom>
              <a:avLst/>
              <a:gdLst/>
              <a:ahLst/>
              <a:cxnLst/>
              <a:rect r="r" b="b" t="t" l="l"/>
              <a:pathLst>
                <a:path h="1354009" w="2016925">
                  <a:moveTo>
                    <a:pt x="0" y="0"/>
                  </a:moveTo>
                  <a:lnTo>
                    <a:pt x="2016925" y="0"/>
                  </a:lnTo>
                  <a:lnTo>
                    <a:pt x="2016925" y="1354009"/>
                  </a:lnTo>
                  <a:lnTo>
                    <a:pt x="0" y="1354009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16925" cy="1401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5142427"/>
            <a:ext cx="7658011" cy="5144573"/>
            <a:chOff x="0" y="0"/>
            <a:chExt cx="2016925" cy="13549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16925" cy="1354949"/>
            </a:xfrm>
            <a:custGeom>
              <a:avLst/>
              <a:gdLst/>
              <a:ahLst/>
              <a:cxnLst/>
              <a:rect r="r" b="b" t="t" l="l"/>
              <a:pathLst>
                <a:path h="1354949" w="2016925">
                  <a:moveTo>
                    <a:pt x="0" y="0"/>
                  </a:moveTo>
                  <a:lnTo>
                    <a:pt x="2016925" y="0"/>
                  </a:lnTo>
                  <a:lnTo>
                    <a:pt x="2016925" y="1354949"/>
                  </a:lnTo>
                  <a:lnTo>
                    <a:pt x="0" y="1354949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016925" cy="1402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686711" y="5142427"/>
            <a:ext cx="7658011" cy="5144573"/>
            <a:chOff x="0" y="0"/>
            <a:chExt cx="2016925" cy="13549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16925" cy="1354949"/>
            </a:xfrm>
            <a:custGeom>
              <a:avLst/>
              <a:gdLst/>
              <a:ahLst/>
              <a:cxnLst/>
              <a:rect r="r" b="b" t="t" l="l"/>
              <a:pathLst>
                <a:path h="1354949" w="2016925">
                  <a:moveTo>
                    <a:pt x="0" y="0"/>
                  </a:moveTo>
                  <a:lnTo>
                    <a:pt x="2016925" y="0"/>
                  </a:lnTo>
                  <a:lnTo>
                    <a:pt x="2016925" y="1354949"/>
                  </a:lnTo>
                  <a:lnTo>
                    <a:pt x="0" y="135494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016925" cy="1402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070943" y="1862030"/>
            <a:ext cx="7252008" cy="263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40244" indent="-270122" lvl="1">
              <a:lnSpc>
                <a:spcPts val="3503"/>
              </a:lnSpc>
              <a:spcBef>
                <a:spcPct val="0"/>
              </a:spcBef>
              <a:buFont typeface="Arial"/>
              <a:buChar char="•"/>
            </a:pPr>
            <a:r>
              <a:rPr lang="en-US" sz="250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A dista</a:t>
            </a:r>
            <a:r>
              <a:rPr lang="en-US" sz="250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nce-vector protocol that uses hop count as a routing metric.</a:t>
            </a:r>
          </a:p>
          <a:p>
            <a:pPr algn="ctr" marL="540244" indent="-270122" lvl="1">
              <a:lnSpc>
                <a:spcPts val="3503"/>
              </a:lnSpc>
              <a:spcBef>
                <a:spcPct val="0"/>
              </a:spcBef>
              <a:buFont typeface="Arial"/>
              <a:buChar char="•"/>
            </a:pPr>
            <a:r>
              <a:rPr lang="en-US" sz="250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Maximum hop limit is 15; beyond that, the destination is considered unreachable.</a:t>
            </a:r>
          </a:p>
          <a:p>
            <a:pPr algn="ctr" marL="540244" indent="-270122" lvl="1">
              <a:lnSpc>
                <a:spcPts val="3503"/>
              </a:lnSpc>
              <a:spcBef>
                <a:spcPct val="0"/>
              </a:spcBef>
              <a:buFont typeface="Arial"/>
              <a:buChar char="•"/>
            </a:pPr>
            <a:r>
              <a:rPr lang="en-US" sz="250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Simple and easy to configure; best for small networks.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89215" y="962025"/>
            <a:ext cx="685478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422"/>
                </a:solidFill>
                <a:latin typeface="DM Sans Bold"/>
                <a:ea typeface="DM Sans Bold"/>
                <a:cs typeface="DM Sans Bold"/>
                <a:sym typeface="DM Sans Bold"/>
              </a:rPr>
              <a:t>RIP</a:t>
            </a:r>
            <a:r>
              <a:rPr lang="en-US" b="true" sz="3199">
                <a:solidFill>
                  <a:srgbClr val="000422"/>
                </a:solidFill>
                <a:latin typeface="DM Sans Bold"/>
                <a:ea typeface="DM Sans Bold"/>
                <a:cs typeface="DM Sans Bold"/>
                <a:sym typeface="DM Sans Bold"/>
              </a:rPr>
              <a:t> (Routing Information Protocol):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6344722" y="8524688"/>
            <a:ext cx="8673855" cy="1762312"/>
            <a:chOff x="0" y="0"/>
            <a:chExt cx="2284472" cy="4641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D9D9D9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7645155" y="8524688"/>
            <a:ext cx="8673855" cy="1762312"/>
            <a:chOff x="0" y="0"/>
            <a:chExt cx="2284472" cy="46414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124845" y="0"/>
            <a:ext cx="8673855" cy="1762312"/>
            <a:chOff x="0" y="0"/>
            <a:chExt cx="2284472" cy="4641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6865032" y="2498"/>
            <a:ext cx="8673855" cy="1762312"/>
            <a:chOff x="0" y="0"/>
            <a:chExt cx="2284472" cy="46414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733533" y="1862030"/>
            <a:ext cx="7252008" cy="263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40244" indent="-270122" lvl="1">
              <a:lnSpc>
                <a:spcPts val="3503"/>
              </a:lnSpc>
              <a:spcBef>
                <a:spcPct val="0"/>
              </a:spcBef>
              <a:buFont typeface="Arial"/>
              <a:buChar char="•"/>
            </a:pPr>
            <a:r>
              <a:rPr lang="en-US" sz="250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A link-stat</a:t>
            </a:r>
            <a:r>
              <a:rPr lang="en-US" sz="250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e protocol that uses Dijkstra’s algorithm to compute the shortest path.</a:t>
            </a:r>
          </a:p>
          <a:p>
            <a:pPr algn="ctr" marL="540244" indent="-270122" lvl="1">
              <a:lnSpc>
                <a:spcPts val="3503"/>
              </a:lnSpc>
              <a:spcBef>
                <a:spcPct val="0"/>
              </a:spcBef>
              <a:buFont typeface="Arial"/>
              <a:buChar char="•"/>
            </a:pPr>
            <a:r>
              <a:rPr lang="en-US" sz="250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Divides networks into areas to optimize performance and reduce overhead.</a:t>
            </a:r>
          </a:p>
          <a:p>
            <a:pPr algn="ctr" marL="540244" indent="-270122" lvl="1">
              <a:lnSpc>
                <a:spcPts val="3503"/>
              </a:lnSpc>
              <a:spcBef>
                <a:spcPct val="0"/>
              </a:spcBef>
              <a:buFont typeface="Arial"/>
              <a:buChar char="•"/>
            </a:pPr>
            <a:r>
              <a:rPr lang="en-US" sz="250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H</a:t>
            </a:r>
            <a:r>
              <a:rPr lang="en-US" sz="250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ighly scalable and widely used in enterprise environments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951805" y="962025"/>
            <a:ext cx="685478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422"/>
                </a:solidFill>
                <a:latin typeface="DM Sans Bold"/>
                <a:ea typeface="DM Sans Bold"/>
                <a:cs typeface="DM Sans Bold"/>
                <a:sym typeface="DM Sans Bold"/>
              </a:rPr>
              <a:t>OSPF</a:t>
            </a:r>
            <a:r>
              <a:rPr lang="en-US" b="true" sz="3199">
                <a:solidFill>
                  <a:srgbClr val="000422"/>
                </a:solidFill>
                <a:latin typeface="DM Sans Bold"/>
                <a:ea typeface="DM Sans Bold"/>
                <a:cs typeface="DM Sans Bold"/>
                <a:sym typeface="DM Sans Bold"/>
              </a:rPr>
              <a:t> (Open Shortest Path First):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49288" y="6670688"/>
            <a:ext cx="6816835" cy="3282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7825" indent="-253913" lvl="1">
              <a:lnSpc>
                <a:spcPts val="3292"/>
              </a:lnSpc>
              <a:buFont typeface="Arial"/>
              <a:buChar char="•"/>
            </a:pPr>
            <a:r>
              <a:rPr lang="en-US" sz="235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A Cisco proprietary protocol combining features of both distance-vector and link-state protocols (hybrid).</a:t>
            </a:r>
          </a:p>
          <a:p>
            <a:pPr algn="ctr" marL="507825" indent="-253913" lvl="1">
              <a:lnSpc>
                <a:spcPts val="3292"/>
              </a:lnSpc>
              <a:buFont typeface="Arial"/>
              <a:buChar char="•"/>
            </a:pPr>
            <a:r>
              <a:rPr lang="en-US" sz="235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Offers fast convergence and uses multiple metrics such as bandwidth and delay.</a:t>
            </a:r>
          </a:p>
          <a:p>
            <a:pPr algn="ctr" marL="507825" indent="-253913" lvl="1">
              <a:lnSpc>
                <a:spcPts val="3292"/>
              </a:lnSpc>
              <a:buFont typeface="Arial"/>
              <a:buChar char="•"/>
            </a:pPr>
            <a:r>
              <a:rPr lang="en-US" sz="235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Efficient for large Cisco-based networks.</a:t>
            </a:r>
          </a:p>
          <a:p>
            <a:pPr algn="ctr" marL="507825" indent="-253913" lvl="1">
              <a:lnSpc>
                <a:spcPts val="3292"/>
              </a:lnSpc>
              <a:spcBef>
                <a:spcPct val="0"/>
              </a:spcBef>
              <a:buFont typeface="Arial"/>
              <a:buChar char="•"/>
            </a:pPr>
            <a:r>
              <a:rPr lang="en-US" sz="235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EIGRP (Enha</a:t>
            </a:r>
            <a:r>
              <a:rPr lang="en-US" sz="235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nced Interior Gateway Routing Protocol):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31701" y="5447043"/>
            <a:ext cx="7252008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422"/>
                </a:solidFill>
                <a:latin typeface="DM Sans Bold"/>
                <a:ea typeface="DM Sans Bold"/>
                <a:cs typeface="DM Sans Bold"/>
                <a:sym typeface="DM Sans Bold"/>
              </a:rPr>
              <a:t>EIGRP</a:t>
            </a:r>
            <a:r>
              <a:rPr lang="en-US" b="true" sz="3199">
                <a:solidFill>
                  <a:srgbClr val="000422"/>
                </a:solidFill>
                <a:latin typeface="DM Sans Bold"/>
                <a:ea typeface="DM Sans Bold"/>
                <a:cs typeface="DM Sans Bold"/>
                <a:sym typeface="DM Sans Bold"/>
              </a:rPr>
              <a:t> (Enhanced Interior Gateway Routing Protocol):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104323" y="6518288"/>
            <a:ext cx="6816835" cy="3282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7825" indent="-253913" lvl="1">
              <a:lnSpc>
                <a:spcPts val="3292"/>
              </a:lnSpc>
              <a:buFont typeface="Arial"/>
              <a:buChar char="•"/>
            </a:pPr>
            <a:r>
              <a:rPr lang="en-US" sz="2352">
                <a:solidFill>
                  <a:srgbClr val="F2E9DD"/>
                </a:solidFill>
                <a:latin typeface="DM Sans"/>
                <a:ea typeface="DM Sans"/>
                <a:cs typeface="DM Sans"/>
                <a:sym typeface="DM Sans"/>
              </a:rPr>
              <a:t>A path-vector protocol used to exchange routing info between autonomous syst</a:t>
            </a:r>
            <a:r>
              <a:rPr lang="en-US" sz="2352">
                <a:solidFill>
                  <a:srgbClr val="F2E9DD"/>
                </a:solidFill>
                <a:latin typeface="DM Sans"/>
                <a:ea typeface="DM Sans"/>
                <a:cs typeface="DM Sans"/>
                <a:sym typeface="DM Sans"/>
              </a:rPr>
              <a:t>ems (ASes) on the internet.</a:t>
            </a:r>
          </a:p>
          <a:p>
            <a:pPr algn="ctr" marL="507825" indent="-253913" lvl="1">
              <a:lnSpc>
                <a:spcPts val="3292"/>
              </a:lnSpc>
              <a:buFont typeface="Arial"/>
              <a:buChar char="•"/>
            </a:pPr>
            <a:r>
              <a:rPr lang="en-US" sz="2352">
                <a:solidFill>
                  <a:srgbClr val="F2E9DD"/>
                </a:solidFill>
                <a:latin typeface="DM Sans"/>
                <a:ea typeface="DM Sans"/>
                <a:cs typeface="DM Sans"/>
                <a:sym typeface="DM Sans"/>
              </a:rPr>
              <a:t>Handles thousands of routes and policies, making it the backbone protocol of the internet.</a:t>
            </a:r>
          </a:p>
          <a:p>
            <a:pPr algn="ctr" marL="507825" indent="-253913" lvl="1">
              <a:lnSpc>
                <a:spcPts val="3292"/>
              </a:lnSpc>
              <a:spcBef>
                <a:spcPct val="0"/>
              </a:spcBef>
              <a:buFont typeface="Arial"/>
              <a:buChar char="•"/>
            </a:pPr>
            <a:r>
              <a:rPr lang="en-US" sz="2352">
                <a:solidFill>
                  <a:srgbClr val="F2E9DD"/>
                </a:solidFill>
                <a:latin typeface="DM Sans"/>
                <a:ea typeface="DM Sans"/>
                <a:cs typeface="DM Sans"/>
                <a:sym typeface="DM Sans"/>
              </a:rPr>
              <a:t>Commonly used by </a:t>
            </a:r>
            <a:r>
              <a:rPr lang="en-US" sz="2352">
                <a:solidFill>
                  <a:srgbClr val="F2E9DD"/>
                </a:solidFill>
                <a:latin typeface="DM Sans"/>
                <a:ea typeface="DM Sans"/>
                <a:cs typeface="DM Sans"/>
                <a:sym typeface="DM Sans"/>
              </a:rPr>
              <a:t>ISPs, data </a:t>
            </a:r>
            <a:r>
              <a:rPr lang="en-US" sz="2352">
                <a:solidFill>
                  <a:srgbClr val="F2E9DD"/>
                </a:solidFill>
                <a:latin typeface="DM Sans"/>
                <a:ea typeface="DM Sans"/>
                <a:cs typeface="DM Sans"/>
                <a:sym typeface="DM Sans"/>
              </a:rPr>
              <a:t>centers, and large cloud providers.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886736" y="5709061"/>
            <a:ext cx="725200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F2E9DD"/>
                </a:solidFill>
                <a:latin typeface="DM Sans Bold"/>
                <a:ea typeface="DM Sans Bold"/>
                <a:cs typeface="DM Sans Bold"/>
                <a:sym typeface="DM Sans Bold"/>
              </a:rPr>
              <a:t>BGP</a:t>
            </a:r>
            <a:r>
              <a:rPr lang="en-US" b="true" sz="3199">
                <a:solidFill>
                  <a:srgbClr val="F2E9DD"/>
                </a:solidFill>
                <a:latin typeface="DM Sans Bold"/>
                <a:ea typeface="DM Sans Bold"/>
                <a:cs typeface="DM Sans Bold"/>
                <a:sym typeface="DM Sans Bold"/>
              </a:rPr>
              <a:t> (Border Gateway Protocol):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08822" y="2498"/>
            <a:ext cx="7658011" cy="5142075"/>
            <a:chOff x="0" y="0"/>
            <a:chExt cx="2016925" cy="13542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925" cy="1354291"/>
            </a:xfrm>
            <a:custGeom>
              <a:avLst/>
              <a:gdLst/>
              <a:ahLst/>
              <a:cxnLst/>
              <a:rect r="r" b="b" t="t" l="l"/>
              <a:pathLst>
                <a:path h="1354291" w="2016925">
                  <a:moveTo>
                    <a:pt x="0" y="0"/>
                  </a:moveTo>
                  <a:lnTo>
                    <a:pt x="2016925" y="0"/>
                  </a:lnTo>
                  <a:lnTo>
                    <a:pt x="2016925" y="1354291"/>
                  </a:lnTo>
                  <a:lnTo>
                    <a:pt x="0" y="135429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016925" cy="1401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66833" y="2498"/>
            <a:ext cx="7658011" cy="5141002"/>
            <a:chOff x="0" y="0"/>
            <a:chExt cx="2016925" cy="13540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16925" cy="1354009"/>
            </a:xfrm>
            <a:custGeom>
              <a:avLst/>
              <a:gdLst/>
              <a:ahLst/>
              <a:cxnLst/>
              <a:rect r="r" b="b" t="t" l="l"/>
              <a:pathLst>
                <a:path h="1354009" w="2016925">
                  <a:moveTo>
                    <a:pt x="0" y="0"/>
                  </a:moveTo>
                  <a:lnTo>
                    <a:pt x="2016925" y="0"/>
                  </a:lnTo>
                  <a:lnTo>
                    <a:pt x="2016925" y="1354009"/>
                  </a:lnTo>
                  <a:lnTo>
                    <a:pt x="0" y="1354009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16925" cy="1401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5142427"/>
            <a:ext cx="7658011" cy="5144573"/>
            <a:chOff x="0" y="0"/>
            <a:chExt cx="2016925" cy="13549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16925" cy="1354949"/>
            </a:xfrm>
            <a:custGeom>
              <a:avLst/>
              <a:gdLst/>
              <a:ahLst/>
              <a:cxnLst/>
              <a:rect r="r" b="b" t="t" l="l"/>
              <a:pathLst>
                <a:path h="1354949" w="2016925">
                  <a:moveTo>
                    <a:pt x="0" y="0"/>
                  </a:moveTo>
                  <a:lnTo>
                    <a:pt x="2016925" y="0"/>
                  </a:lnTo>
                  <a:lnTo>
                    <a:pt x="2016925" y="1354949"/>
                  </a:lnTo>
                  <a:lnTo>
                    <a:pt x="0" y="1354949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016925" cy="1402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686711" y="5142427"/>
            <a:ext cx="7658011" cy="5144573"/>
            <a:chOff x="0" y="0"/>
            <a:chExt cx="2016925" cy="13549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16925" cy="1354949"/>
            </a:xfrm>
            <a:custGeom>
              <a:avLst/>
              <a:gdLst/>
              <a:ahLst/>
              <a:cxnLst/>
              <a:rect r="r" b="b" t="t" l="l"/>
              <a:pathLst>
                <a:path h="1354949" w="2016925">
                  <a:moveTo>
                    <a:pt x="0" y="0"/>
                  </a:moveTo>
                  <a:lnTo>
                    <a:pt x="2016925" y="0"/>
                  </a:lnTo>
                  <a:lnTo>
                    <a:pt x="2016925" y="1354949"/>
                  </a:lnTo>
                  <a:lnTo>
                    <a:pt x="0" y="135494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016925" cy="1402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011824" y="2515849"/>
            <a:ext cx="7252008" cy="872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40244" indent="-270122" lvl="1">
              <a:lnSpc>
                <a:spcPts val="3503"/>
              </a:lnSpc>
              <a:spcBef>
                <a:spcPct val="0"/>
              </a:spcBef>
              <a:buFont typeface="Arial"/>
              <a:buChar char="•"/>
            </a:pPr>
            <a:r>
              <a:rPr lang="en-US" sz="250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Used i</a:t>
            </a:r>
            <a:r>
              <a:rPr lang="en-US" sz="250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n older or educational setups to teach basic networking.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89215" y="962025"/>
            <a:ext cx="685478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422"/>
                </a:solidFill>
                <a:latin typeface="DM Sans Bold"/>
                <a:ea typeface="DM Sans Bold"/>
                <a:cs typeface="DM Sans Bold"/>
                <a:sym typeface="DM Sans Bold"/>
              </a:rPr>
              <a:t>RIP</a:t>
            </a:r>
            <a:r>
              <a:rPr lang="en-US" b="true" sz="3199">
                <a:solidFill>
                  <a:srgbClr val="000422"/>
                </a:solidFill>
                <a:latin typeface="DM Sans Bold"/>
                <a:ea typeface="DM Sans Bold"/>
                <a:cs typeface="DM Sans Bold"/>
                <a:sym typeface="DM Sans Bold"/>
              </a:rPr>
              <a:t> (Routing Information Protocol):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6344722" y="8524688"/>
            <a:ext cx="8673855" cy="1762312"/>
            <a:chOff x="0" y="0"/>
            <a:chExt cx="2284472" cy="4641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D9D9D9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7645155" y="8524688"/>
            <a:ext cx="8673855" cy="1762312"/>
            <a:chOff x="0" y="0"/>
            <a:chExt cx="2284472" cy="46414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124845" y="0"/>
            <a:ext cx="8673855" cy="1762312"/>
            <a:chOff x="0" y="0"/>
            <a:chExt cx="2284472" cy="4641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6865032" y="2498"/>
            <a:ext cx="8673855" cy="1762312"/>
            <a:chOff x="0" y="0"/>
            <a:chExt cx="2284472" cy="46414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753193" y="2516386"/>
            <a:ext cx="7252008" cy="872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40244" indent="-270122" lvl="1">
              <a:lnSpc>
                <a:spcPts val="3503"/>
              </a:lnSpc>
              <a:spcBef>
                <a:spcPct val="0"/>
              </a:spcBef>
              <a:buFont typeface="Arial"/>
              <a:buChar char="•"/>
            </a:pPr>
            <a:r>
              <a:rPr lang="en-US" sz="250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250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ommonly used in universities or enterprises (e.g., FAST, NUST, possibly SMIU)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951805" y="962025"/>
            <a:ext cx="685478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422"/>
                </a:solidFill>
                <a:latin typeface="DM Sans Bold"/>
                <a:ea typeface="DM Sans Bold"/>
                <a:cs typeface="DM Sans Bold"/>
                <a:sym typeface="DM Sans Bold"/>
              </a:rPr>
              <a:t>OSPF</a:t>
            </a:r>
            <a:r>
              <a:rPr lang="en-US" b="true" sz="3199">
                <a:solidFill>
                  <a:srgbClr val="000422"/>
                </a:solidFill>
                <a:latin typeface="DM Sans Bold"/>
                <a:ea typeface="DM Sans Bold"/>
                <a:cs typeface="DM Sans Bold"/>
                <a:sym typeface="DM Sans Bold"/>
              </a:rPr>
              <a:t> (Open Shortest Path First):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49288" y="7676613"/>
            <a:ext cx="6816835" cy="804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7825" indent="-253913" lvl="1">
              <a:lnSpc>
                <a:spcPts val="3292"/>
              </a:lnSpc>
              <a:spcBef>
                <a:spcPct val="0"/>
              </a:spcBef>
              <a:buFont typeface="Arial"/>
              <a:buChar char="•"/>
            </a:pPr>
            <a:r>
              <a:rPr lang="en-US" sz="2352">
                <a:solidFill>
                  <a:srgbClr val="000422"/>
                </a:solidFill>
                <a:latin typeface="DM Sans"/>
                <a:ea typeface="DM Sans"/>
                <a:cs typeface="DM Sans"/>
                <a:sym typeface="DM Sans"/>
              </a:rPr>
              <a:t>Used in Cisco-heavy environments (companies with Cisco hardware)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31701" y="5447043"/>
            <a:ext cx="7252008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422"/>
                </a:solidFill>
                <a:latin typeface="DM Sans Bold"/>
                <a:ea typeface="DM Sans Bold"/>
                <a:cs typeface="DM Sans Bold"/>
                <a:sym typeface="DM Sans Bold"/>
              </a:rPr>
              <a:t>EIGRP</a:t>
            </a:r>
            <a:r>
              <a:rPr lang="en-US" b="true" sz="3199">
                <a:solidFill>
                  <a:srgbClr val="000422"/>
                </a:solidFill>
                <a:latin typeface="DM Sans Bold"/>
                <a:ea typeface="DM Sans Bold"/>
                <a:cs typeface="DM Sans Bold"/>
                <a:sym typeface="DM Sans Bold"/>
              </a:rPr>
              <a:t> (Enhanced Interior Gateway Routing Protocol):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104323" y="7676613"/>
            <a:ext cx="6816835" cy="804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7825" indent="-253913" lvl="1">
              <a:lnSpc>
                <a:spcPts val="3292"/>
              </a:lnSpc>
              <a:spcBef>
                <a:spcPct val="0"/>
              </a:spcBef>
              <a:buFont typeface="Arial"/>
              <a:buChar char="•"/>
            </a:pPr>
            <a:r>
              <a:rPr lang="en-US" sz="2352">
                <a:solidFill>
                  <a:srgbClr val="F2E9DD"/>
                </a:solidFill>
                <a:latin typeface="DM Sans"/>
                <a:ea typeface="DM Sans"/>
                <a:cs typeface="DM Sans"/>
                <a:sym typeface="DM Sans"/>
              </a:rPr>
              <a:t>Backbone of the internet — used by ISPs like PTCL, Nayatel, etc.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886736" y="5709061"/>
            <a:ext cx="725200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F2E9DD"/>
                </a:solidFill>
                <a:latin typeface="DM Sans Bold"/>
                <a:ea typeface="DM Sans Bold"/>
                <a:cs typeface="DM Sans Bold"/>
                <a:sym typeface="DM Sans Bold"/>
              </a:rPr>
              <a:t>BGP</a:t>
            </a:r>
            <a:r>
              <a:rPr lang="en-US" b="true" sz="3199">
                <a:solidFill>
                  <a:srgbClr val="F2E9DD"/>
                </a:solidFill>
                <a:latin typeface="DM Sans Bold"/>
                <a:ea typeface="DM Sans Bold"/>
                <a:cs typeface="DM Sans Bold"/>
                <a:sym typeface="DM Sans Bold"/>
              </a:rPr>
              <a:t> (Border Gateway Protocol):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233100" y="1785765"/>
            <a:ext cx="14401467" cy="6715471"/>
            <a:chOff x="0" y="0"/>
            <a:chExt cx="3792979" cy="1768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92979" cy="1768684"/>
            </a:xfrm>
            <a:custGeom>
              <a:avLst/>
              <a:gdLst/>
              <a:ahLst/>
              <a:cxnLst/>
              <a:rect r="r" b="b" t="t" l="l"/>
              <a:pathLst>
                <a:path h="1768684" w="3792979">
                  <a:moveTo>
                    <a:pt x="16127" y="0"/>
                  </a:moveTo>
                  <a:lnTo>
                    <a:pt x="3776852" y="0"/>
                  </a:lnTo>
                  <a:cubicBezTo>
                    <a:pt x="3785758" y="0"/>
                    <a:pt x="3792979" y="7220"/>
                    <a:pt x="3792979" y="16127"/>
                  </a:cubicBezTo>
                  <a:lnTo>
                    <a:pt x="3792979" y="1752556"/>
                  </a:lnTo>
                  <a:cubicBezTo>
                    <a:pt x="3792979" y="1756834"/>
                    <a:pt x="3791280" y="1760936"/>
                    <a:pt x="3788255" y="1763960"/>
                  </a:cubicBezTo>
                  <a:cubicBezTo>
                    <a:pt x="3785231" y="1766985"/>
                    <a:pt x="3781129" y="1768684"/>
                    <a:pt x="3776852" y="1768684"/>
                  </a:cubicBezTo>
                  <a:lnTo>
                    <a:pt x="16127" y="1768684"/>
                  </a:lnTo>
                  <a:cubicBezTo>
                    <a:pt x="7220" y="1768684"/>
                    <a:pt x="0" y="1761463"/>
                    <a:pt x="0" y="1752556"/>
                  </a:cubicBezTo>
                  <a:lnTo>
                    <a:pt x="0" y="16127"/>
                  </a:lnTo>
                  <a:cubicBezTo>
                    <a:pt x="0" y="7220"/>
                    <a:pt x="7220" y="0"/>
                    <a:pt x="1612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792979" cy="1816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716149" y="2371583"/>
            <a:ext cx="6549599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>
                <a:solidFill>
                  <a:srgbClr val="737373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7645155" y="-733612"/>
            <a:ext cx="8673855" cy="1762312"/>
            <a:chOff x="0" y="0"/>
            <a:chExt cx="2284472" cy="4641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7645155" y="9258300"/>
            <a:ext cx="8673855" cy="1762312"/>
            <a:chOff x="0" y="0"/>
            <a:chExt cx="2284472" cy="4641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259300" y="-733612"/>
            <a:ext cx="8673855" cy="1762312"/>
            <a:chOff x="0" y="0"/>
            <a:chExt cx="2284472" cy="4641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259300" y="9258300"/>
            <a:ext cx="8673855" cy="1762312"/>
            <a:chOff x="0" y="0"/>
            <a:chExt cx="2284472" cy="4641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716149" y="4032262"/>
            <a:ext cx="10855702" cy="303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180"/>
              </a:lnSpc>
              <a:buFont typeface="Arial"/>
              <a:buChar char="•"/>
            </a:pPr>
            <a:r>
              <a:rPr lang="en-US" sz="3000">
                <a:solidFill>
                  <a:srgbClr val="737373"/>
                </a:solidFill>
                <a:latin typeface="Garet"/>
                <a:ea typeface="Garet"/>
                <a:cs typeface="Garet"/>
                <a:sym typeface="Garet"/>
              </a:rPr>
              <a:t>Routing is essential for network communication</a:t>
            </a:r>
          </a:p>
          <a:p>
            <a:pPr algn="l" marL="647700" indent="-323850" lvl="1">
              <a:lnSpc>
                <a:spcPts val="6180"/>
              </a:lnSpc>
              <a:buFont typeface="Arial"/>
              <a:buChar char="•"/>
            </a:pPr>
            <a:r>
              <a:rPr lang="en-US" sz="3000">
                <a:solidFill>
                  <a:srgbClr val="737373"/>
                </a:solidFill>
                <a:latin typeface="Garet"/>
                <a:ea typeface="Garet"/>
                <a:cs typeface="Garet"/>
                <a:sym typeface="Garet"/>
              </a:rPr>
              <a:t>Static routing is still used but only in limited cases</a:t>
            </a:r>
          </a:p>
          <a:p>
            <a:pPr algn="l" marL="647700" indent="-323850" lvl="1">
              <a:lnSpc>
                <a:spcPts val="6180"/>
              </a:lnSpc>
              <a:buFont typeface="Arial"/>
              <a:buChar char="•"/>
            </a:pPr>
            <a:r>
              <a:rPr lang="en-US" sz="3000">
                <a:solidFill>
                  <a:srgbClr val="737373"/>
                </a:solidFill>
                <a:latin typeface="Garet"/>
                <a:ea typeface="Garet"/>
                <a:cs typeface="Garet"/>
                <a:sym typeface="Garet"/>
              </a:rPr>
              <a:t>Dynamic routing is the default in modern, large, scalable systems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233100" y="1785765"/>
            <a:ext cx="14401467" cy="6715471"/>
            <a:chOff x="0" y="0"/>
            <a:chExt cx="3792979" cy="1768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92979" cy="1768684"/>
            </a:xfrm>
            <a:custGeom>
              <a:avLst/>
              <a:gdLst/>
              <a:ahLst/>
              <a:cxnLst/>
              <a:rect r="r" b="b" t="t" l="l"/>
              <a:pathLst>
                <a:path h="1768684" w="3792979">
                  <a:moveTo>
                    <a:pt x="16127" y="0"/>
                  </a:moveTo>
                  <a:lnTo>
                    <a:pt x="3776852" y="0"/>
                  </a:lnTo>
                  <a:cubicBezTo>
                    <a:pt x="3785758" y="0"/>
                    <a:pt x="3792979" y="7220"/>
                    <a:pt x="3792979" y="16127"/>
                  </a:cubicBezTo>
                  <a:lnTo>
                    <a:pt x="3792979" y="1752556"/>
                  </a:lnTo>
                  <a:cubicBezTo>
                    <a:pt x="3792979" y="1756834"/>
                    <a:pt x="3791280" y="1760936"/>
                    <a:pt x="3788255" y="1763960"/>
                  </a:cubicBezTo>
                  <a:cubicBezTo>
                    <a:pt x="3785231" y="1766985"/>
                    <a:pt x="3781129" y="1768684"/>
                    <a:pt x="3776852" y="1768684"/>
                  </a:cubicBezTo>
                  <a:lnTo>
                    <a:pt x="16127" y="1768684"/>
                  </a:lnTo>
                  <a:cubicBezTo>
                    <a:pt x="7220" y="1768684"/>
                    <a:pt x="0" y="1761463"/>
                    <a:pt x="0" y="1752556"/>
                  </a:cubicBezTo>
                  <a:lnTo>
                    <a:pt x="0" y="16127"/>
                  </a:lnTo>
                  <a:cubicBezTo>
                    <a:pt x="0" y="7220"/>
                    <a:pt x="7220" y="0"/>
                    <a:pt x="1612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792979" cy="1816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7645155" y="-733612"/>
            <a:ext cx="8673855" cy="1762312"/>
            <a:chOff x="0" y="0"/>
            <a:chExt cx="2284472" cy="4641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7645155" y="9258300"/>
            <a:ext cx="8673855" cy="1762312"/>
            <a:chOff x="0" y="0"/>
            <a:chExt cx="2284472" cy="4641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59300" y="-733612"/>
            <a:ext cx="8673855" cy="1762312"/>
            <a:chOff x="0" y="0"/>
            <a:chExt cx="2284472" cy="4641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259300" y="9258300"/>
            <a:ext cx="8673855" cy="1762312"/>
            <a:chOff x="0" y="0"/>
            <a:chExt cx="2284472" cy="46414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249533" y="4038985"/>
            <a:ext cx="10338377" cy="2079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69"/>
              </a:lnSpc>
            </a:pPr>
            <a:r>
              <a:rPr lang="en-US" sz="12899">
                <a:solidFill>
                  <a:srgbClr val="737373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06637" y="1559650"/>
            <a:ext cx="9125543" cy="7167700"/>
          </a:xfrm>
          <a:custGeom>
            <a:avLst/>
            <a:gdLst/>
            <a:ahLst/>
            <a:cxnLst/>
            <a:rect r="r" b="b" t="t" l="l"/>
            <a:pathLst>
              <a:path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9313" y="0"/>
            <a:ext cx="3488687" cy="1198840"/>
          </a:xfrm>
          <a:custGeom>
            <a:avLst/>
            <a:gdLst/>
            <a:ahLst/>
            <a:cxnLst/>
            <a:rect r="r" b="b" t="t" l="l"/>
            <a:pathLst>
              <a:path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04641" y="2439692"/>
            <a:ext cx="6531462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032474" y="3245575"/>
          <a:ext cx="6511183" cy="5432425"/>
        </p:xfrm>
        <a:graphic>
          <a:graphicData uri="http://schemas.openxmlformats.org/drawingml/2006/table">
            <a:tbl>
              <a:tblPr/>
              <a:tblGrid>
                <a:gridCol w="866395"/>
                <a:gridCol w="5025021"/>
              </a:tblGrid>
              <a:tr h="8456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Routing Protocols 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6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Common Dynamic Routing Protocols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43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Static vs. Dynamic Routing  Comparison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6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Use Cases and Applications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6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Conclusion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6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Q&amp;A Session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0032474" y="1559650"/>
          <a:ext cx="6511183" cy="1685925"/>
        </p:xfrm>
        <a:graphic>
          <a:graphicData uri="http://schemas.openxmlformats.org/drawingml/2006/table">
            <a:tbl>
              <a:tblPr/>
              <a:tblGrid>
                <a:gridCol w="866395"/>
                <a:gridCol w="5025021"/>
              </a:tblGrid>
              <a:tr h="8429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Introduction to Routing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9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Static Routing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62600" y="1051580"/>
            <a:ext cx="8023596" cy="2727947"/>
            <a:chOff x="0" y="0"/>
            <a:chExt cx="2113210" cy="7184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13210" cy="718472"/>
            </a:xfrm>
            <a:custGeom>
              <a:avLst/>
              <a:gdLst/>
              <a:ahLst/>
              <a:cxnLst/>
              <a:rect r="r" b="b" t="t" l="l"/>
              <a:pathLst>
                <a:path h="718472" w="2113210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113210" cy="76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35704" y="3779527"/>
            <a:ext cx="8023596" cy="2727947"/>
            <a:chOff x="0" y="0"/>
            <a:chExt cx="2113210" cy="718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3210" cy="718472"/>
            </a:xfrm>
            <a:custGeom>
              <a:avLst/>
              <a:gdLst/>
              <a:ahLst/>
              <a:cxnLst/>
              <a:rect r="r" b="b" t="t" l="l"/>
              <a:pathLst>
                <a:path h="718472" w="2113210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113210" cy="76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762600" y="6507473"/>
            <a:ext cx="8672351" cy="2727947"/>
            <a:chOff x="0" y="0"/>
            <a:chExt cx="2284076" cy="7184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84076" cy="718472"/>
            </a:xfrm>
            <a:custGeom>
              <a:avLst/>
              <a:gdLst/>
              <a:ahLst/>
              <a:cxnLst/>
              <a:rect r="r" b="b" t="t" l="l"/>
              <a:pathLst>
                <a:path h="718472" w="2284076">
                  <a:moveTo>
                    <a:pt x="0" y="0"/>
                  </a:moveTo>
                  <a:lnTo>
                    <a:pt x="2284076" y="0"/>
                  </a:lnTo>
                  <a:lnTo>
                    <a:pt x="2284076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284076" cy="76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4495809"/>
            <a:ext cx="5647703" cy="3052261"/>
            <a:chOff x="0" y="0"/>
            <a:chExt cx="7530271" cy="406968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2938322"/>
              <a:ext cx="7530271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Routing is the process of moving data across different networks.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7530271" cy="275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19"/>
                </a:lnSpc>
              </a:pPr>
              <a:r>
                <a:rPr lang="en-US" sz="63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In</a:t>
              </a:r>
              <a:r>
                <a:rPr lang="en-US" sz="63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troduction to Routing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-5400000">
            <a:off x="7617177" y="2035823"/>
            <a:ext cx="1952199" cy="75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sz="5499">
                <a:solidFill>
                  <a:srgbClr val="000422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5400000">
            <a:off x="15420752" y="4744177"/>
            <a:ext cx="1952199" cy="75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499">
                <a:solidFill>
                  <a:srgbClr val="000422"/>
                </a:solidFill>
                <a:latin typeface="Garet"/>
                <a:ea typeface="Garet"/>
                <a:cs typeface="Garet"/>
                <a:sym typeface="Garet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-5400000">
            <a:off x="7760281" y="7495004"/>
            <a:ext cx="1649550" cy="75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03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911254" y="-642065"/>
            <a:ext cx="8673855" cy="1693645"/>
            <a:chOff x="0" y="0"/>
            <a:chExt cx="2284472" cy="4460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84472" cy="446063"/>
            </a:xfrm>
            <a:custGeom>
              <a:avLst/>
              <a:gdLst/>
              <a:ahLst/>
              <a:cxnLst/>
              <a:rect r="r" b="b" t="t" l="l"/>
              <a:pathLst>
                <a:path h="446063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-911254" y="9258300"/>
            <a:ext cx="8673855" cy="1693645"/>
            <a:chOff x="0" y="0"/>
            <a:chExt cx="2284472" cy="44606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84472" cy="446063"/>
            </a:xfrm>
            <a:custGeom>
              <a:avLst/>
              <a:gdLst/>
              <a:ahLst/>
              <a:cxnLst/>
              <a:rect r="r" b="b" t="t" l="l"/>
              <a:pathLst>
                <a:path h="446063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5786196" y="-567300"/>
            <a:ext cx="8673855" cy="1618880"/>
            <a:chOff x="0" y="0"/>
            <a:chExt cx="2284472" cy="4263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284472" cy="426372"/>
            </a:xfrm>
            <a:custGeom>
              <a:avLst/>
              <a:gdLst/>
              <a:ahLst/>
              <a:cxnLst/>
              <a:rect r="r" b="b" t="t" l="l"/>
              <a:pathLst>
                <a:path h="426372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26372"/>
                  </a:lnTo>
                  <a:lnTo>
                    <a:pt x="0" y="42637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2284472" cy="47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6434951" y="9258300"/>
            <a:ext cx="8673855" cy="1693645"/>
            <a:chOff x="0" y="0"/>
            <a:chExt cx="2284472" cy="44606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284472" cy="446063"/>
            </a:xfrm>
            <a:custGeom>
              <a:avLst/>
              <a:gdLst/>
              <a:ahLst/>
              <a:cxnLst/>
              <a:rect r="r" b="b" t="t" l="l"/>
              <a:pathLst>
                <a:path h="446063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475685" y="2037763"/>
            <a:ext cx="4770324" cy="755580"/>
            <a:chOff x="0" y="0"/>
            <a:chExt cx="6360431" cy="1007440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-47625"/>
              <a:ext cx="5562533" cy="508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66"/>
                </a:lnSpc>
              </a:pPr>
              <a:r>
                <a:rPr lang="en-US" b="true" sz="2300">
                  <a:solidFill>
                    <a:srgbClr val="000422"/>
                  </a:solidFill>
                  <a:latin typeface="Garet Bold"/>
                  <a:ea typeface="Garet Bold"/>
                  <a:cs typeface="Garet Bold"/>
                  <a:sym typeface="Garet Bold"/>
                </a:rPr>
                <a:t>EFFICIENT DATA TRANSFER:</a:t>
              </a:r>
              <a:r>
                <a:rPr lang="en-US" sz="2300">
                  <a:solidFill>
                    <a:srgbClr val="000422"/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499397"/>
              <a:ext cx="6360431" cy="508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66"/>
                </a:lnSpc>
              </a:pPr>
              <a:r>
                <a:rPr lang="en-US" sz="2300">
                  <a:solidFill>
                    <a:srgbClr val="000422"/>
                  </a:solidFill>
                  <a:latin typeface="Garet"/>
                  <a:ea typeface="Garet"/>
                  <a:cs typeface="Garet"/>
                  <a:sym typeface="Garet"/>
                </a:rPr>
                <a:t>Finds the optimal route for data.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887601" y="4538043"/>
            <a:ext cx="4770324" cy="1165155"/>
            <a:chOff x="0" y="0"/>
            <a:chExt cx="6360431" cy="1553540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0" y="-47625"/>
              <a:ext cx="5562533" cy="508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66"/>
                </a:lnSpc>
              </a:pPr>
              <a:r>
                <a:rPr lang="en-US" b="true" sz="2300">
                  <a:solidFill>
                    <a:srgbClr val="000422"/>
                  </a:solidFill>
                  <a:latin typeface="Garet Bold"/>
                  <a:ea typeface="Garet Bold"/>
                  <a:cs typeface="Garet Bold"/>
                  <a:sym typeface="Garet Bold"/>
                </a:rPr>
                <a:t>RELIABILITY: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499397"/>
              <a:ext cx="6360431" cy="105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66"/>
                </a:lnSpc>
              </a:pPr>
              <a:r>
                <a:rPr lang="en-US" sz="2300">
                  <a:solidFill>
                    <a:srgbClr val="000422"/>
                  </a:solidFill>
                  <a:latin typeface="Garet"/>
                  <a:ea typeface="Garet"/>
                  <a:cs typeface="Garet"/>
                  <a:sym typeface="Garet"/>
                </a:rPr>
                <a:t>Ensures data reaches its destination even if paths fail.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475685" y="7289215"/>
            <a:ext cx="4770324" cy="1165155"/>
            <a:chOff x="0" y="0"/>
            <a:chExt cx="6360431" cy="1553540"/>
          </a:xfrm>
        </p:grpSpPr>
        <p:sp>
          <p:nvSpPr>
            <p:cNvPr name="TextBox 37" id="37"/>
            <p:cNvSpPr txBox="true"/>
            <p:nvPr/>
          </p:nvSpPr>
          <p:spPr>
            <a:xfrm rot="0">
              <a:off x="0" y="-47625"/>
              <a:ext cx="5562533" cy="508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66"/>
                </a:lnSpc>
              </a:pPr>
              <a:r>
                <a:rPr lang="en-US" b="true" sz="2300">
                  <a:solidFill>
                    <a:srgbClr val="000422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SCALABILITY: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0" y="499397"/>
              <a:ext cx="6360431" cy="105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66"/>
                </a:lnSpc>
              </a:pPr>
              <a:r>
                <a:rPr lang="en-US" sz="2300">
                  <a:solidFill>
                    <a:srgbClr val="000422"/>
                  </a:solidFill>
                  <a:latin typeface="Garet"/>
                  <a:ea typeface="Garet"/>
                  <a:cs typeface="Garet"/>
                  <a:sym typeface="Garet"/>
                </a:rPr>
                <a:t>Supports growth as network expands.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33763" y="5990162"/>
            <a:ext cx="11531236" cy="2464574"/>
            <a:chOff x="0" y="0"/>
            <a:chExt cx="3037033" cy="6491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37033" cy="649106"/>
            </a:xfrm>
            <a:custGeom>
              <a:avLst/>
              <a:gdLst/>
              <a:ahLst/>
              <a:cxnLst/>
              <a:rect r="r" b="b" t="t" l="l"/>
              <a:pathLst>
                <a:path h="649106" w="3037033">
                  <a:moveTo>
                    <a:pt x="0" y="0"/>
                  </a:moveTo>
                  <a:lnTo>
                    <a:pt x="3037033" y="0"/>
                  </a:lnTo>
                  <a:lnTo>
                    <a:pt x="3037033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037033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11254" y="-642065"/>
            <a:ext cx="1822509" cy="2464574"/>
            <a:chOff x="0" y="0"/>
            <a:chExt cx="480002" cy="6491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0002" cy="649106"/>
            </a:xfrm>
            <a:custGeom>
              <a:avLst/>
              <a:gdLst/>
              <a:ahLst/>
              <a:cxnLst/>
              <a:rect r="r" b="b" t="t" l="l"/>
              <a:pathLst>
                <a:path h="649106" w="480002">
                  <a:moveTo>
                    <a:pt x="0" y="0"/>
                  </a:moveTo>
                  <a:lnTo>
                    <a:pt x="480002" y="0"/>
                  </a:lnTo>
                  <a:lnTo>
                    <a:pt x="480002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80002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554237" y="-642065"/>
            <a:ext cx="2733763" cy="2464574"/>
            <a:chOff x="0" y="0"/>
            <a:chExt cx="720003" cy="6491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0003" cy="649106"/>
            </a:xfrm>
            <a:custGeom>
              <a:avLst/>
              <a:gdLst/>
              <a:ahLst/>
              <a:cxnLst/>
              <a:rect r="r" b="b" t="t" l="l"/>
              <a:pathLst>
                <a:path h="649106" w="720003">
                  <a:moveTo>
                    <a:pt x="0" y="0"/>
                  </a:moveTo>
                  <a:lnTo>
                    <a:pt x="720003" y="0"/>
                  </a:lnTo>
                  <a:lnTo>
                    <a:pt x="720003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720003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376746" y="8474016"/>
            <a:ext cx="2222712" cy="2071347"/>
            <a:chOff x="0" y="0"/>
            <a:chExt cx="585406" cy="5455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85406" cy="545540"/>
            </a:xfrm>
            <a:custGeom>
              <a:avLst/>
              <a:gdLst/>
              <a:ahLst/>
              <a:cxnLst/>
              <a:rect r="r" b="b" t="t" l="l"/>
              <a:pathLst>
                <a:path h="545540" w="585406">
                  <a:moveTo>
                    <a:pt x="0" y="0"/>
                  </a:moveTo>
                  <a:lnTo>
                    <a:pt x="585406" y="0"/>
                  </a:lnTo>
                  <a:lnTo>
                    <a:pt x="585406" y="545540"/>
                  </a:lnTo>
                  <a:lnTo>
                    <a:pt x="0" y="54554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585406" cy="593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289239" y="8474016"/>
            <a:ext cx="4023002" cy="2464574"/>
            <a:chOff x="0" y="0"/>
            <a:chExt cx="1059556" cy="6491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59556" cy="649106"/>
            </a:xfrm>
            <a:custGeom>
              <a:avLst/>
              <a:gdLst/>
              <a:ahLst/>
              <a:cxnLst/>
              <a:rect r="r" b="b" t="t" l="l"/>
              <a:pathLst>
                <a:path h="649106" w="1059556">
                  <a:moveTo>
                    <a:pt x="0" y="0"/>
                  </a:moveTo>
                  <a:lnTo>
                    <a:pt x="1059556" y="0"/>
                  </a:lnTo>
                  <a:lnTo>
                    <a:pt x="1059556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059556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264998" y="5999917"/>
            <a:ext cx="3111747" cy="2464574"/>
            <a:chOff x="0" y="0"/>
            <a:chExt cx="819555" cy="6491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9555" cy="649106"/>
            </a:xfrm>
            <a:custGeom>
              <a:avLst/>
              <a:gdLst/>
              <a:ahLst/>
              <a:cxnLst/>
              <a:rect r="r" b="b" t="t" l="l"/>
              <a:pathLst>
                <a:path h="649106" w="819555">
                  <a:moveTo>
                    <a:pt x="0" y="0"/>
                  </a:moveTo>
                  <a:lnTo>
                    <a:pt x="819555" y="0"/>
                  </a:lnTo>
                  <a:lnTo>
                    <a:pt x="819555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9555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11254" y="1822509"/>
            <a:ext cx="14642983" cy="4167654"/>
            <a:chOff x="0" y="0"/>
            <a:chExt cx="3856588" cy="109765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856588" cy="1097654"/>
            </a:xfrm>
            <a:custGeom>
              <a:avLst/>
              <a:gdLst/>
              <a:ahLst/>
              <a:cxnLst/>
              <a:rect r="r" b="b" t="t" l="l"/>
              <a:pathLst>
                <a:path h="1097654" w="3856588">
                  <a:moveTo>
                    <a:pt x="0" y="0"/>
                  </a:moveTo>
                  <a:lnTo>
                    <a:pt x="3856588" y="0"/>
                  </a:lnTo>
                  <a:lnTo>
                    <a:pt x="3856588" y="1097654"/>
                  </a:lnTo>
                  <a:lnTo>
                    <a:pt x="0" y="1097654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3856588" cy="1145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951630" y="6559937"/>
            <a:ext cx="1682226" cy="1314850"/>
            <a:chOff x="0" y="0"/>
            <a:chExt cx="7431387" cy="58084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431387" cy="5808472"/>
            </a:xfrm>
            <a:custGeom>
              <a:avLst/>
              <a:gdLst/>
              <a:ahLst/>
              <a:cxnLst/>
              <a:rect r="r" b="b" t="t" l="l"/>
              <a:pathLst>
                <a:path h="5808472" w="7431387">
                  <a:moveTo>
                    <a:pt x="4527152" y="5808472"/>
                  </a:moveTo>
                  <a:lnTo>
                    <a:pt x="3673077" y="4954397"/>
                  </a:lnTo>
                  <a:lnTo>
                    <a:pt x="5119353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5119226" y="2300224"/>
                  </a:lnTo>
                  <a:lnTo>
                    <a:pt x="3673077" y="854075"/>
                  </a:lnTo>
                  <a:lnTo>
                    <a:pt x="4527152" y="0"/>
                  </a:lnTo>
                  <a:lnTo>
                    <a:pt x="7431387" y="2904236"/>
                  </a:lnTo>
                  <a:lnTo>
                    <a:pt x="4527152" y="5808472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396746" y="2245840"/>
            <a:ext cx="2250725" cy="3320991"/>
          </a:xfrm>
          <a:custGeom>
            <a:avLst/>
            <a:gdLst/>
            <a:ahLst/>
            <a:cxnLst/>
            <a:rect r="r" b="b" t="t" l="l"/>
            <a:pathLst>
              <a:path h="3320991" w="2250725">
                <a:moveTo>
                  <a:pt x="0" y="0"/>
                </a:moveTo>
                <a:lnTo>
                  <a:pt x="2250725" y="0"/>
                </a:lnTo>
                <a:lnTo>
                  <a:pt x="2250725" y="3320991"/>
                </a:lnTo>
                <a:lnTo>
                  <a:pt x="0" y="33209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971047" y="2866989"/>
            <a:ext cx="8712026" cy="1039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57"/>
              </a:lnSpc>
            </a:pPr>
            <a:r>
              <a:rPr lang="en-US" sz="7555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S</a:t>
            </a:r>
            <a:r>
              <a:rPr lang="en-US" sz="7555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tatic Routing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71047" y="4229121"/>
            <a:ext cx="10045455" cy="914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76"/>
              </a:lnSpc>
              <a:spcBef>
                <a:spcPct val="0"/>
              </a:spcBef>
            </a:pPr>
            <a:r>
              <a:rPr lang="en-US" sz="2625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M</a:t>
            </a:r>
            <a:r>
              <a:rPr lang="en-US" sz="2625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anually configured routing where routes do not change automatically.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34230" y="6269635"/>
            <a:ext cx="11130302" cy="184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6"/>
              </a:lnSpc>
              <a:spcBef>
                <a:spcPct val="0"/>
              </a:spcBef>
            </a:pPr>
            <a:r>
              <a:rPr lang="en-US" sz="2625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Fe</a:t>
            </a:r>
            <a:r>
              <a:rPr lang="en-US" sz="2625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atures:</a:t>
            </a:r>
          </a:p>
          <a:p>
            <a:pPr algn="l" marL="566914" indent="-283457" lvl="1">
              <a:lnSpc>
                <a:spcPts val="3676"/>
              </a:lnSpc>
              <a:spcBef>
                <a:spcPct val="0"/>
              </a:spcBef>
              <a:buFont typeface="Arial"/>
              <a:buChar char="•"/>
            </a:pPr>
            <a:r>
              <a:rPr lang="en-US" sz="26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Fixed paths</a:t>
            </a:r>
          </a:p>
          <a:p>
            <a:pPr algn="l" marL="566914" indent="-283457" lvl="1">
              <a:lnSpc>
                <a:spcPts val="3676"/>
              </a:lnSpc>
              <a:spcBef>
                <a:spcPct val="0"/>
              </a:spcBef>
              <a:buFont typeface="Arial"/>
              <a:buChar char="•"/>
            </a:pPr>
            <a:r>
              <a:rPr lang="en-US" sz="26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Easy to configure in small networks</a:t>
            </a:r>
          </a:p>
          <a:p>
            <a:pPr algn="l" marL="566914" indent="-283457" lvl="1">
              <a:lnSpc>
                <a:spcPts val="3676"/>
              </a:lnSpc>
              <a:spcBef>
                <a:spcPct val="0"/>
              </a:spcBef>
              <a:buFont typeface="Arial"/>
              <a:buChar char="•"/>
            </a:pPr>
            <a:r>
              <a:rPr lang="en-US" sz="26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 overhead on router CPU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158238" y="8984680"/>
            <a:ext cx="7041483" cy="704148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5219" y="1033455"/>
            <a:ext cx="8028781" cy="8271373"/>
            <a:chOff x="0" y="0"/>
            <a:chExt cx="2114576" cy="2178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4576" cy="2178469"/>
            </a:xfrm>
            <a:custGeom>
              <a:avLst/>
              <a:gdLst/>
              <a:ahLst/>
              <a:cxnLst/>
              <a:rect r="r" b="b" t="t" l="l"/>
              <a:pathLst>
                <a:path h="2178469" w="2114576">
                  <a:moveTo>
                    <a:pt x="0" y="0"/>
                  </a:moveTo>
                  <a:lnTo>
                    <a:pt x="2114576" y="0"/>
                  </a:lnTo>
                  <a:lnTo>
                    <a:pt x="2114576" y="2178469"/>
                  </a:lnTo>
                  <a:lnTo>
                    <a:pt x="0" y="217846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114576" cy="2226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98049" y="5516726"/>
            <a:ext cx="6408103" cy="82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</a:pPr>
            <a:r>
              <a:rPr lang="en-US" sz="5000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How</a:t>
            </a:r>
            <a:r>
              <a:rPr lang="en-US" sz="5000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 it Works: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27891" y="1193921"/>
            <a:ext cx="7810500" cy="2238375"/>
            <a:chOff x="0" y="0"/>
            <a:chExt cx="2057086" cy="5895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57086" cy="589531"/>
            </a:xfrm>
            <a:custGeom>
              <a:avLst/>
              <a:gdLst/>
              <a:ahLst/>
              <a:cxnLst/>
              <a:rect r="r" b="b" t="t" l="l"/>
              <a:pathLst>
                <a:path h="589531" w="2057086">
                  <a:moveTo>
                    <a:pt x="19824" y="0"/>
                  </a:moveTo>
                  <a:lnTo>
                    <a:pt x="2037262" y="0"/>
                  </a:lnTo>
                  <a:cubicBezTo>
                    <a:pt x="2042520" y="0"/>
                    <a:pt x="2047562" y="2089"/>
                    <a:pt x="2051280" y="5806"/>
                  </a:cubicBezTo>
                  <a:cubicBezTo>
                    <a:pt x="2054998" y="9524"/>
                    <a:pt x="2057086" y="14567"/>
                    <a:pt x="2057086" y="19824"/>
                  </a:cubicBezTo>
                  <a:lnTo>
                    <a:pt x="2057086" y="569707"/>
                  </a:lnTo>
                  <a:cubicBezTo>
                    <a:pt x="2057086" y="574964"/>
                    <a:pt x="2054998" y="580007"/>
                    <a:pt x="2051280" y="583724"/>
                  </a:cubicBezTo>
                  <a:cubicBezTo>
                    <a:pt x="2047562" y="587442"/>
                    <a:pt x="2042520" y="589531"/>
                    <a:pt x="2037262" y="589531"/>
                  </a:cubicBezTo>
                  <a:lnTo>
                    <a:pt x="19824" y="589531"/>
                  </a:lnTo>
                  <a:cubicBezTo>
                    <a:pt x="8876" y="589531"/>
                    <a:pt x="0" y="580655"/>
                    <a:pt x="0" y="569707"/>
                  </a:cubicBezTo>
                  <a:lnTo>
                    <a:pt x="0" y="19824"/>
                  </a:lnTo>
                  <a:cubicBezTo>
                    <a:pt x="0" y="8876"/>
                    <a:pt x="8876" y="0"/>
                    <a:pt x="1982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057086" cy="637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757164" y="1476748"/>
            <a:ext cx="3517304" cy="37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2"/>
              </a:lnSpc>
              <a:spcBef>
                <a:spcPct val="0"/>
              </a:spcBef>
            </a:pPr>
            <a:r>
              <a:rPr lang="en-US" sz="2137">
                <a:solidFill>
                  <a:srgbClr val="000422"/>
                </a:solidFill>
                <a:latin typeface="Archivo Black"/>
                <a:ea typeface="Archivo Black"/>
                <a:cs typeface="Archivo Black"/>
                <a:sym typeface="Archivo Black"/>
              </a:rPr>
              <a:t>Adv</a:t>
            </a:r>
            <a:r>
              <a:rPr lang="en-US" sz="2137">
                <a:solidFill>
                  <a:srgbClr val="000422"/>
                </a:solidFill>
                <a:latin typeface="Archivo Black"/>
                <a:ea typeface="Archivo Black"/>
                <a:cs typeface="Archivo Black"/>
                <a:sym typeface="Archivo Black"/>
              </a:rPr>
              <a:t>antages: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57164" y="2072488"/>
            <a:ext cx="4513522" cy="877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>
                <a:solidFill>
                  <a:srgbClr val="000422"/>
                </a:solidFill>
                <a:latin typeface="Garet"/>
                <a:ea typeface="Garet"/>
                <a:cs typeface="Garet"/>
                <a:sym typeface="Garet"/>
              </a:rPr>
              <a:t>Simple to co</a:t>
            </a:r>
            <a:r>
              <a:rPr lang="en-US" sz="1669" u="none">
                <a:solidFill>
                  <a:srgbClr val="000422"/>
                </a:solidFill>
                <a:latin typeface="Garet"/>
                <a:ea typeface="Garet"/>
                <a:cs typeface="Garet"/>
                <a:sym typeface="Garet"/>
              </a:rPr>
              <a:t>nfigure</a:t>
            </a:r>
          </a:p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 u="none">
                <a:solidFill>
                  <a:srgbClr val="000422"/>
                </a:solidFill>
                <a:latin typeface="Garet"/>
                <a:ea typeface="Garet"/>
                <a:cs typeface="Garet"/>
                <a:sym typeface="Garet"/>
              </a:rPr>
              <a:t>Secure due to no external updates</a:t>
            </a:r>
          </a:p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 u="none">
                <a:solidFill>
                  <a:srgbClr val="000422"/>
                </a:solidFill>
                <a:latin typeface="Garet"/>
                <a:ea typeface="Garet"/>
                <a:cs typeface="Garet"/>
                <a:sym typeface="Garet"/>
              </a:rPr>
              <a:t>Low CPU and memory usage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1397351" y="9304827"/>
            <a:ext cx="2512569" cy="1218726"/>
            <a:chOff x="0" y="0"/>
            <a:chExt cx="661747" cy="32098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1747" cy="320981"/>
            </a:xfrm>
            <a:custGeom>
              <a:avLst/>
              <a:gdLst/>
              <a:ahLst/>
              <a:cxnLst/>
              <a:rect r="r" b="b" t="t" l="l"/>
              <a:pathLst>
                <a:path h="320981" w="661747">
                  <a:moveTo>
                    <a:pt x="0" y="0"/>
                  </a:moveTo>
                  <a:lnTo>
                    <a:pt x="661747" y="0"/>
                  </a:lnTo>
                  <a:lnTo>
                    <a:pt x="661747" y="320981"/>
                  </a:lnTo>
                  <a:lnTo>
                    <a:pt x="0" y="320981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661747" cy="36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144000" y="9295406"/>
            <a:ext cx="1397351" cy="1218726"/>
            <a:chOff x="0" y="0"/>
            <a:chExt cx="368027" cy="32098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8027" cy="320981"/>
            </a:xfrm>
            <a:custGeom>
              <a:avLst/>
              <a:gdLst/>
              <a:ahLst/>
              <a:cxnLst/>
              <a:rect r="r" b="b" t="t" l="l"/>
              <a:pathLst>
                <a:path h="320981" w="368027">
                  <a:moveTo>
                    <a:pt x="0" y="0"/>
                  </a:moveTo>
                  <a:lnTo>
                    <a:pt x="368027" y="0"/>
                  </a:lnTo>
                  <a:lnTo>
                    <a:pt x="368027" y="320981"/>
                  </a:lnTo>
                  <a:lnTo>
                    <a:pt x="0" y="320981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368027" cy="36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144000" y="-190026"/>
            <a:ext cx="1397351" cy="1218726"/>
            <a:chOff x="0" y="0"/>
            <a:chExt cx="368027" cy="32098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68027" cy="320981"/>
            </a:xfrm>
            <a:custGeom>
              <a:avLst/>
              <a:gdLst/>
              <a:ahLst/>
              <a:cxnLst/>
              <a:rect r="r" b="b" t="t" l="l"/>
              <a:pathLst>
                <a:path h="320981" w="368027">
                  <a:moveTo>
                    <a:pt x="0" y="0"/>
                  </a:moveTo>
                  <a:lnTo>
                    <a:pt x="368027" y="0"/>
                  </a:lnTo>
                  <a:lnTo>
                    <a:pt x="368027" y="320981"/>
                  </a:lnTo>
                  <a:lnTo>
                    <a:pt x="0" y="32098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368027" cy="36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0" y="-190026"/>
            <a:ext cx="2512569" cy="1218726"/>
            <a:chOff x="0" y="0"/>
            <a:chExt cx="661747" cy="32098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61747" cy="320981"/>
            </a:xfrm>
            <a:custGeom>
              <a:avLst/>
              <a:gdLst/>
              <a:ahLst/>
              <a:cxnLst/>
              <a:rect r="r" b="b" t="t" l="l"/>
              <a:pathLst>
                <a:path h="320981" w="661747">
                  <a:moveTo>
                    <a:pt x="0" y="0"/>
                  </a:moveTo>
                  <a:lnTo>
                    <a:pt x="661747" y="0"/>
                  </a:lnTo>
                  <a:lnTo>
                    <a:pt x="661747" y="320981"/>
                  </a:lnTo>
                  <a:lnTo>
                    <a:pt x="0" y="320981"/>
                  </a:lnTo>
                  <a:close/>
                </a:path>
              </a:pathLst>
            </a:custGeom>
            <a:solidFill>
              <a:srgbClr val="D9D9D9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661747" cy="36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079781" y="6620116"/>
            <a:ext cx="640810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Network adminis</a:t>
            </a:r>
            <a:r>
              <a:rPr lang="en-US" sz="2499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trator sets routes manually on each router.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448800" y="3930831"/>
            <a:ext cx="7810500" cy="2238375"/>
            <a:chOff x="0" y="0"/>
            <a:chExt cx="2057086" cy="58953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057086" cy="589531"/>
            </a:xfrm>
            <a:custGeom>
              <a:avLst/>
              <a:gdLst/>
              <a:ahLst/>
              <a:cxnLst/>
              <a:rect r="r" b="b" t="t" l="l"/>
              <a:pathLst>
                <a:path h="589531" w="2057086">
                  <a:moveTo>
                    <a:pt x="19824" y="0"/>
                  </a:moveTo>
                  <a:lnTo>
                    <a:pt x="2037262" y="0"/>
                  </a:lnTo>
                  <a:cubicBezTo>
                    <a:pt x="2042520" y="0"/>
                    <a:pt x="2047562" y="2089"/>
                    <a:pt x="2051280" y="5806"/>
                  </a:cubicBezTo>
                  <a:cubicBezTo>
                    <a:pt x="2054998" y="9524"/>
                    <a:pt x="2057086" y="14567"/>
                    <a:pt x="2057086" y="19824"/>
                  </a:cubicBezTo>
                  <a:lnTo>
                    <a:pt x="2057086" y="569707"/>
                  </a:lnTo>
                  <a:cubicBezTo>
                    <a:pt x="2057086" y="574964"/>
                    <a:pt x="2054998" y="580007"/>
                    <a:pt x="2051280" y="583724"/>
                  </a:cubicBezTo>
                  <a:cubicBezTo>
                    <a:pt x="2047562" y="587442"/>
                    <a:pt x="2042520" y="589531"/>
                    <a:pt x="2037262" y="589531"/>
                  </a:cubicBezTo>
                  <a:lnTo>
                    <a:pt x="19824" y="589531"/>
                  </a:lnTo>
                  <a:cubicBezTo>
                    <a:pt x="8876" y="589531"/>
                    <a:pt x="0" y="580655"/>
                    <a:pt x="0" y="569707"/>
                  </a:cubicBezTo>
                  <a:lnTo>
                    <a:pt x="0" y="19824"/>
                  </a:lnTo>
                  <a:cubicBezTo>
                    <a:pt x="0" y="8876"/>
                    <a:pt x="8876" y="0"/>
                    <a:pt x="19824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2057086" cy="637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9902272" y="4810926"/>
            <a:ext cx="5227087" cy="117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Not</a:t>
            </a:r>
            <a:r>
              <a:rPr lang="en-US" sz="166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scalable for large networks</a:t>
            </a:r>
          </a:p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</a:t>
            </a:r>
            <a:r>
              <a:rPr lang="en-US" sz="166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 automatic adaptation to changes</a:t>
            </a:r>
          </a:p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Time-consuming to update</a:t>
            </a:r>
          </a:p>
          <a:p>
            <a:pPr algn="l">
              <a:lnSpc>
                <a:spcPts val="2371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0227891" y="4248782"/>
            <a:ext cx="3517304" cy="37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2"/>
              </a:lnSpc>
              <a:spcBef>
                <a:spcPct val="0"/>
              </a:spcBef>
            </a:pPr>
            <a:r>
              <a:rPr lang="en-US" sz="213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Disadv</a:t>
            </a:r>
            <a:r>
              <a:rPr lang="en-US" sz="213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antages: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98049" y="1619310"/>
            <a:ext cx="6571568" cy="82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</a:pPr>
            <a:r>
              <a:rPr lang="en-US" sz="5000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Real-L</a:t>
            </a:r>
            <a:r>
              <a:rPr lang="en-US" sz="5000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ife Example: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79781" y="2681438"/>
            <a:ext cx="6384994" cy="222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549"/>
              </a:lnSpc>
              <a:buFont typeface="Arial"/>
              <a:buChar char="•"/>
            </a:pPr>
            <a:r>
              <a:rPr lang="en-US" sz="2499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A small office with</a:t>
            </a:r>
            <a:r>
              <a:rPr lang="en-US" sz="2499" u="none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 2–3 routers where the network layout doesn't change.</a:t>
            </a:r>
          </a:p>
          <a:p>
            <a:pPr algn="l" marL="539749" indent="-269875" lvl="1">
              <a:lnSpc>
                <a:spcPts val="3549"/>
              </a:lnSpc>
              <a:buFont typeface="Arial"/>
              <a:buChar char="•"/>
            </a:pPr>
            <a:r>
              <a:rPr lang="en-US" sz="2499" u="none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Backup routes in case dynamic protocols fail.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0227891" y="6667741"/>
            <a:ext cx="7810500" cy="2238375"/>
            <a:chOff x="0" y="0"/>
            <a:chExt cx="2057086" cy="58953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057086" cy="589531"/>
            </a:xfrm>
            <a:custGeom>
              <a:avLst/>
              <a:gdLst/>
              <a:ahLst/>
              <a:cxnLst/>
              <a:rect r="r" b="b" t="t" l="l"/>
              <a:pathLst>
                <a:path h="589531" w="2057086">
                  <a:moveTo>
                    <a:pt x="19824" y="0"/>
                  </a:moveTo>
                  <a:lnTo>
                    <a:pt x="2037262" y="0"/>
                  </a:lnTo>
                  <a:cubicBezTo>
                    <a:pt x="2042520" y="0"/>
                    <a:pt x="2047562" y="2089"/>
                    <a:pt x="2051280" y="5806"/>
                  </a:cubicBezTo>
                  <a:cubicBezTo>
                    <a:pt x="2054998" y="9524"/>
                    <a:pt x="2057086" y="14567"/>
                    <a:pt x="2057086" y="19824"/>
                  </a:cubicBezTo>
                  <a:lnTo>
                    <a:pt x="2057086" y="569707"/>
                  </a:lnTo>
                  <a:cubicBezTo>
                    <a:pt x="2057086" y="574964"/>
                    <a:pt x="2054998" y="580007"/>
                    <a:pt x="2051280" y="583724"/>
                  </a:cubicBezTo>
                  <a:cubicBezTo>
                    <a:pt x="2047562" y="587442"/>
                    <a:pt x="2042520" y="589531"/>
                    <a:pt x="2037262" y="589531"/>
                  </a:cubicBezTo>
                  <a:lnTo>
                    <a:pt x="19824" y="589531"/>
                  </a:lnTo>
                  <a:cubicBezTo>
                    <a:pt x="8876" y="589531"/>
                    <a:pt x="0" y="580655"/>
                    <a:pt x="0" y="569707"/>
                  </a:cubicBezTo>
                  <a:lnTo>
                    <a:pt x="0" y="19824"/>
                  </a:lnTo>
                  <a:cubicBezTo>
                    <a:pt x="0" y="8876"/>
                    <a:pt x="8876" y="0"/>
                    <a:pt x="19824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2057086" cy="637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682601" y="7664005"/>
            <a:ext cx="5227087" cy="581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Sm</a:t>
            </a:r>
            <a:r>
              <a:rPr lang="en-US" sz="166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all branch offices, secure environments, and fixed internal paths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682601" y="7102656"/>
            <a:ext cx="5512051" cy="37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2"/>
              </a:lnSpc>
              <a:spcBef>
                <a:spcPct val="0"/>
              </a:spcBef>
            </a:pPr>
            <a:r>
              <a:rPr lang="en-US" sz="213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Where It's</a:t>
            </a:r>
            <a:r>
              <a:rPr lang="en-US" sz="213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Use</a:t>
            </a:r>
            <a:r>
              <a:rPr lang="en-US" sz="213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33763" y="5990162"/>
            <a:ext cx="11531236" cy="2464574"/>
            <a:chOff x="0" y="0"/>
            <a:chExt cx="3037033" cy="6491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37033" cy="649106"/>
            </a:xfrm>
            <a:custGeom>
              <a:avLst/>
              <a:gdLst/>
              <a:ahLst/>
              <a:cxnLst/>
              <a:rect r="r" b="b" t="t" l="l"/>
              <a:pathLst>
                <a:path h="649106" w="3037033">
                  <a:moveTo>
                    <a:pt x="0" y="0"/>
                  </a:moveTo>
                  <a:lnTo>
                    <a:pt x="3037033" y="0"/>
                  </a:lnTo>
                  <a:lnTo>
                    <a:pt x="3037033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037033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11254" y="-642065"/>
            <a:ext cx="1822509" cy="2464574"/>
            <a:chOff x="0" y="0"/>
            <a:chExt cx="480002" cy="6491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0002" cy="649106"/>
            </a:xfrm>
            <a:custGeom>
              <a:avLst/>
              <a:gdLst/>
              <a:ahLst/>
              <a:cxnLst/>
              <a:rect r="r" b="b" t="t" l="l"/>
              <a:pathLst>
                <a:path h="649106" w="480002">
                  <a:moveTo>
                    <a:pt x="0" y="0"/>
                  </a:moveTo>
                  <a:lnTo>
                    <a:pt x="480002" y="0"/>
                  </a:lnTo>
                  <a:lnTo>
                    <a:pt x="480002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80002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554237" y="-642065"/>
            <a:ext cx="2733763" cy="2464574"/>
            <a:chOff x="0" y="0"/>
            <a:chExt cx="720003" cy="6491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0003" cy="649106"/>
            </a:xfrm>
            <a:custGeom>
              <a:avLst/>
              <a:gdLst/>
              <a:ahLst/>
              <a:cxnLst/>
              <a:rect r="r" b="b" t="t" l="l"/>
              <a:pathLst>
                <a:path h="649106" w="720003">
                  <a:moveTo>
                    <a:pt x="0" y="0"/>
                  </a:moveTo>
                  <a:lnTo>
                    <a:pt x="720003" y="0"/>
                  </a:lnTo>
                  <a:lnTo>
                    <a:pt x="720003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720003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376746" y="8474016"/>
            <a:ext cx="2222712" cy="2071347"/>
            <a:chOff x="0" y="0"/>
            <a:chExt cx="585406" cy="5455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85406" cy="545540"/>
            </a:xfrm>
            <a:custGeom>
              <a:avLst/>
              <a:gdLst/>
              <a:ahLst/>
              <a:cxnLst/>
              <a:rect r="r" b="b" t="t" l="l"/>
              <a:pathLst>
                <a:path h="545540" w="585406">
                  <a:moveTo>
                    <a:pt x="0" y="0"/>
                  </a:moveTo>
                  <a:lnTo>
                    <a:pt x="585406" y="0"/>
                  </a:lnTo>
                  <a:lnTo>
                    <a:pt x="585406" y="545540"/>
                  </a:lnTo>
                  <a:lnTo>
                    <a:pt x="0" y="54554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585406" cy="593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289239" y="8474016"/>
            <a:ext cx="4023002" cy="2464574"/>
            <a:chOff x="0" y="0"/>
            <a:chExt cx="1059556" cy="6491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59556" cy="649106"/>
            </a:xfrm>
            <a:custGeom>
              <a:avLst/>
              <a:gdLst/>
              <a:ahLst/>
              <a:cxnLst/>
              <a:rect r="r" b="b" t="t" l="l"/>
              <a:pathLst>
                <a:path h="649106" w="1059556">
                  <a:moveTo>
                    <a:pt x="0" y="0"/>
                  </a:moveTo>
                  <a:lnTo>
                    <a:pt x="1059556" y="0"/>
                  </a:lnTo>
                  <a:lnTo>
                    <a:pt x="1059556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059556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264998" y="5999917"/>
            <a:ext cx="3111747" cy="2464574"/>
            <a:chOff x="0" y="0"/>
            <a:chExt cx="819555" cy="6491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9555" cy="649106"/>
            </a:xfrm>
            <a:custGeom>
              <a:avLst/>
              <a:gdLst/>
              <a:ahLst/>
              <a:cxnLst/>
              <a:rect r="r" b="b" t="t" l="l"/>
              <a:pathLst>
                <a:path h="649106" w="819555">
                  <a:moveTo>
                    <a:pt x="0" y="0"/>
                  </a:moveTo>
                  <a:lnTo>
                    <a:pt x="819555" y="0"/>
                  </a:lnTo>
                  <a:lnTo>
                    <a:pt x="819555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9555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11254" y="1822509"/>
            <a:ext cx="14642983" cy="4167654"/>
            <a:chOff x="0" y="0"/>
            <a:chExt cx="3856588" cy="109765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856588" cy="1097654"/>
            </a:xfrm>
            <a:custGeom>
              <a:avLst/>
              <a:gdLst/>
              <a:ahLst/>
              <a:cxnLst/>
              <a:rect r="r" b="b" t="t" l="l"/>
              <a:pathLst>
                <a:path h="1097654" w="3856588">
                  <a:moveTo>
                    <a:pt x="0" y="0"/>
                  </a:moveTo>
                  <a:lnTo>
                    <a:pt x="3856588" y="0"/>
                  </a:lnTo>
                  <a:lnTo>
                    <a:pt x="3856588" y="1097654"/>
                  </a:lnTo>
                  <a:lnTo>
                    <a:pt x="0" y="1097654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3856588" cy="1145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951630" y="6559937"/>
            <a:ext cx="1682226" cy="1314850"/>
            <a:chOff x="0" y="0"/>
            <a:chExt cx="7431387" cy="58084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431387" cy="5808472"/>
            </a:xfrm>
            <a:custGeom>
              <a:avLst/>
              <a:gdLst/>
              <a:ahLst/>
              <a:cxnLst/>
              <a:rect r="r" b="b" t="t" l="l"/>
              <a:pathLst>
                <a:path h="5808472" w="7431387">
                  <a:moveTo>
                    <a:pt x="4527152" y="5808472"/>
                  </a:moveTo>
                  <a:lnTo>
                    <a:pt x="3673077" y="4954397"/>
                  </a:lnTo>
                  <a:lnTo>
                    <a:pt x="5119353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5119226" y="2300224"/>
                  </a:lnTo>
                  <a:lnTo>
                    <a:pt x="3673077" y="854075"/>
                  </a:lnTo>
                  <a:lnTo>
                    <a:pt x="4527152" y="0"/>
                  </a:lnTo>
                  <a:lnTo>
                    <a:pt x="7431387" y="2904236"/>
                  </a:lnTo>
                  <a:lnTo>
                    <a:pt x="4527152" y="5808472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043628" y="2449427"/>
            <a:ext cx="2908001" cy="2913817"/>
          </a:xfrm>
          <a:custGeom>
            <a:avLst/>
            <a:gdLst/>
            <a:ahLst/>
            <a:cxnLst/>
            <a:rect r="r" b="b" t="t" l="l"/>
            <a:pathLst>
              <a:path h="2913817" w="2908001">
                <a:moveTo>
                  <a:pt x="0" y="0"/>
                </a:moveTo>
                <a:lnTo>
                  <a:pt x="2908002" y="0"/>
                </a:lnTo>
                <a:lnTo>
                  <a:pt x="2908002" y="2913817"/>
                </a:lnTo>
                <a:lnTo>
                  <a:pt x="0" y="29138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971047" y="2866989"/>
            <a:ext cx="8996990" cy="1039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57"/>
              </a:lnSpc>
            </a:pPr>
            <a:r>
              <a:rPr lang="en-US" sz="7555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Dyn</a:t>
            </a:r>
            <a:r>
              <a:rPr lang="en-US" sz="7555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amic Routing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71047" y="4229121"/>
            <a:ext cx="10045455" cy="914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76"/>
              </a:lnSpc>
              <a:spcBef>
                <a:spcPct val="0"/>
              </a:spcBef>
            </a:pPr>
            <a:r>
              <a:rPr lang="en-US" sz="2625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Routers </a:t>
            </a:r>
            <a:r>
              <a:rPr lang="en-US" sz="2625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automatically learn and adjust routes using routing protocols.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34230" y="6269635"/>
            <a:ext cx="11130302" cy="184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6"/>
              </a:lnSpc>
              <a:spcBef>
                <a:spcPct val="0"/>
              </a:spcBef>
            </a:pPr>
            <a:r>
              <a:rPr lang="en-US" sz="2625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Fe</a:t>
            </a:r>
            <a:r>
              <a:rPr lang="en-US" sz="2625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atures:</a:t>
            </a:r>
          </a:p>
          <a:p>
            <a:pPr algn="l" marL="566914" indent="-283457" lvl="1">
              <a:lnSpc>
                <a:spcPts val="3676"/>
              </a:lnSpc>
              <a:spcBef>
                <a:spcPct val="0"/>
              </a:spcBef>
              <a:buFont typeface="Arial"/>
              <a:buChar char="•"/>
            </a:pPr>
            <a:r>
              <a:rPr lang="en-US" sz="26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Automat</a:t>
            </a:r>
            <a:r>
              <a:rPr lang="en-US" sz="26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ic route discovery</a:t>
            </a:r>
          </a:p>
          <a:p>
            <a:pPr algn="l" marL="566914" indent="-283457" lvl="1">
              <a:lnSpc>
                <a:spcPts val="3676"/>
              </a:lnSpc>
              <a:spcBef>
                <a:spcPct val="0"/>
              </a:spcBef>
              <a:buFont typeface="Arial"/>
              <a:buChar char="•"/>
            </a:pPr>
            <a:r>
              <a:rPr lang="en-US" sz="26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Upd</a:t>
            </a:r>
            <a:r>
              <a:rPr lang="en-US" sz="26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ates routes when topology changes</a:t>
            </a:r>
          </a:p>
          <a:p>
            <a:pPr algn="l" marL="566914" indent="-283457" lvl="1">
              <a:lnSpc>
                <a:spcPts val="3676"/>
              </a:lnSpc>
              <a:spcBef>
                <a:spcPct val="0"/>
              </a:spcBef>
              <a:buFont typeface="Arial"/>
              <a:buChar char="•"/>
            </a:pPr>
            <a:r>
              <a:rPr lang="en-US" sz="26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Supports scalability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158238" y="8984680"/>
            <a:ext cx="7041483" cy="704148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5219" y="1033455"/>
            <a:ext cx="8028781" cy="8271373"/>
            <a:chOff x="0" y="0"/>
            <a:chExt cx="2114576" cy="2178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4576" cy="2178469"/>
            </a:xfrm>
            <a:custGeom>
              <a:avLst/>
              <a:gdLst/>
              <a:ahLst/>
              <a:cxnLst/>
              <a:rect r="r" b="b" t="t" l="l"/>
              <a:pathLst>
                <a:path h="2178469" w="2114576">
                  <a:moveTo>
                    <a:pt x="0" y="0"/>
                  </a:moveTo>
                  <a:lnTo>
                    <a:pt x="2114576" y="0"/>
                  </a:lnTo>
                  <a:lnTo>
                    <a:pt x="2114576" y="2178469"/>
                  </a:lnTo>
                  <a:lnTo>
                    <a:pt x="0" y="217846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114576" cy="2226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98049" y="5516726"/>
            <a:ext cx="6408103" cy="82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</a:pPr>
            <a:r>
              <a:rPr lang="en-US" sz="5000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How</a:t>
            </a:r>
            <a:r>
              <a:rPr lang="en-US" sz="5000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 it Works: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27891" y="1193921"/>
            <a:ext cx="7810500" cy="2238375"/>
            <a:chOff x="0" y="0"/>
            <a:chExt cx="2057086" cy="5895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57086" cy="589531"/>
            </a:xfrm>
            <a:custGeom>
              <a:avLst/>
              <a:gdLst/>
              <a:ahLst/>
              <a:cxnLst/>
              <a:rect r="r" b="b" t="t" l="l"/>
              <a:pathLst>
                <a:path h="589531" w="2057086">
                  <a:moveTo>
                    <a:pt x="19824" y="0"/>
                  </a:moveTo>
                  <a:lnTo>
                    <a:pt x="2037262" y="0"/>
                  </a:lnTo>
                  <a:cubicBezTo>
                    <a:pt x="2042520" y="0"/>
                    <a:pt x="2047562" y="2089"/>
                    <a:pt x="2051280" y="5806"/>
                  </a:cubicBezTo>
                  <a:cubicBezTo>
                    <a:pt x="2054998" y="9524"/>
                    <a:pt x="2057086" y="14567"/>
                    <a:pt x="2057086" y="19824"/>
                  </a:cubicBezTo>
                  <a:lnTo>
                    <a:pt x="2057086" y="569707"/>
                  </a:lnTo>
                  <a:cubicBezTo>
                    <a:pt x="2057086" y="574964"/>
                    <a:pt x="2054998" y="580007"/>
                    <a:pt x="2051280" y="583724"/>
                  </a:cubicBezTo>
                  <a:cubicBezTo>
                    <a:pt x="2047562" y="587442"/>
                    <a:pt x="2042520" y="589531"/>
                    <a:pt x="2037262" y="589531"/>
                  </a:cubicBezTo>
                  <a:lnTo>
                    <a:pt x="19824" y="589531"/>
                  </a:lnTo>
                  <a:cubicBezTo>
                    <a:pt x="8876" y="589531"/>
                    <a:pt x="0" y="580655"/>
                    <a:pt x="0" y="569707"/>
                  </a:cubicBezTo>
                  <a:lnTo>
                    <a:pt x="0" y="19824"/>
                  </a:lnTo>
                  <a:cubicBezTo>
                    <a:pt x="0" y="8876"/>
                    <a:pt x="8876" y="0"/>
                    <a:pt x="1982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057086" cy="637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757164" y="1476748"/>
            <a:ext cx="3517304" cy="37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2"/>
              </a:lnSpc>
              <a:spcBef>
                <a:spcPct val="0"/>
              </a:spcBef>
            </a:pPr>
            <a:r>
              <a:rPr lang="en-US" sz="2137">
                <a:solidFill>
                  <a:srgbClr val="000422"/>
                </a:solidFill>
                <a:latin typeface="Archivo Black"/>
                <a:ea typeface="Archivo Black"/>
                <a:cs typeface="Archivo Black"/>
                <a:sym typeface="Archivo Black"/>
              </a:rPr>
              <a:t>Adv</a:t>
            </a:r>
            <a:r>
              <a:rPr lang="en-US" sz="2137">
                <a:solidFill>
                  <a:srgbClr val="000422"/>
                </a:solidFill>
                <a:latin typeface="Archivo Black"/>
                <a:ea typeface="Archivo Black"/>
                <a:cs typeface="Archivo Black"/>
                <a:sym typeface="Archivo Black"/>
              </a:rPr>
              <a:t>antages: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57164" y="2072488"/>
            <a:ext cx="4513522" cy="877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>
                <a:solidFill>
                  <a:srgbClr val="000422"/>
                </a:solidFill>
                <a:latin typeface="Garet"/>
                <a:ea typeface="Garet"/>
                <a:cs typeface="Garet"/>
                <a:sym typeface="Garet"/>
              </a:rPr>
              <a:t>Scales well w</a:t>
            </a:r>
            <a:r>
              <a:rPr lang="en-US" sz="1669" u="none">
                <a:solidFill>
                  <a:srgbClr val="000422"/>
                </a:solidFill>
                <a:latin typeface="Garet"/>
                <a:ea typeface="Garet"/>
                <a:cs typeface="Garet"/>
                <a:sym typeface="Garet"/>
              </a:rPr>
              <a:t>ith large networks</a:t>
            </a:r>
          </a:p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 u="none">
                <a:solidFill>
                  <a:srgbClr val="000422"/>
                </a:solidFill>
                <a:latin typeface="Garet"/>
                <a:ea typeface="Garet"/>
                <a:cs typeface="Garet"/>
                <a:sym typeface="Garet"/>
              </a:rPr>
              <a:t>Automatically handles failures</a:t>
            </a:r>
          </a:p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 u="none">
                <a:solidFill>
                  <a:srgbClr val="000422"/>
                </a:solidFill>
                <a:latin typeface="Garet"/>
                <a:ea typeface="Garet"/>
                <a:cs typeface="Garet"/>
                <a:sym typeface="Garet"/>
              </a:rPr>
              <a:t>Less manual configuration needed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1397351" y="9304827"/>
            <a:ext cx="2512569" cy="1218726"/>
            <a:chOff x="0" y="0"/>
            <a:chExt cx="661747" cy="32098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1747" cy="320981"/>
            </a:xfrm>
            <a:custGeom>
              <a:avLst/>
              <a:gdLst/>
              <a:ahLst/>
              <a:cxnLst/>
              <a:rect r="r" b="b" t="t" l="l"/>
              <a:pathLst>
                <a:path h="320981" w="661747">
                  <a:moveTo>
                    <a:pt x="0" y="0"/>
                  </a:moveTo>
                  <a:lnTo>
                    <a:pt x="661747" y="0"/>
                  </a:lnTo>
                  <a:lnTo>
                    <a:pt x="661747" y="320981"/>
                  </a:lnTo>
                  <a:lnTo>
                    <a:pt x="0" y="320981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661747" cy="36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144000" y="9295406"/>
            <a:ext cx="1397351" cy="1218726"/>
            <a:chOff x="0" y="0"/>
            <a:chExt cx="368027" cy="32098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8027" cy="320981"/>
            </a:xfrm>
            <a:custGeom>
              <a:avLst/>
              <a:gdLst/>
              <a:ahLst/>
              <a:cxnLst/>
              <a:rect r="r" b="b" t="t" l="l"/>
              <a:pathLst>
                <a:path h="320981" w="368027">
                  <a:moveTo>
                    <a:pt x="0" y="0"/>
                  </a:moveTo>
                  <a:lnTo>
                    <a:pt x="368027" y="0"/>
                  </a:lnTo>
                  <a:lnTo>
                    <a:pt x="368027" y="320981"/>
                  </a:lnTo>
                  <a:lnTo>
                    <a:pt x="0" y="320981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368027" cy="36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144000" y="-190026"/>
            <a:ext cx="1397351" cy="1218726"/>
            <a:chOff x="0" y="0"/>
            <a:chExt cx="368027" cy="32098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68027" cy="320981"/>
            </a:xfrm>
            <a:custGeom>
              <a:avLst/>
              <a:gdLst/>
              <a:ahLst/>
              <a:cxnLst/>
              <a:rect r="r" b="b" t="t" l="l"/>
              <a:pathLst>
                <a:path h="320981" w="368027">
                  <a:moveTo>
                    <a:pt x="0" y="0"/>
                  </a:moveTo>
                  <a:lnTo>
                    <a:pt x="368027" y="0"/>
                  </a:lnTo>
                  <a:lnTo>
                    <a:pt x="368027" y="320981"/>
                  </a:lnTo>
                  <a:lnTo>
                    <a:pt x="0" y="32098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368027" cy="36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0" y="-190026"/>
            <a:ext cx="2512569" cy="1218726"/>
            <a:chOff x="0" y="0"/>
            <a:chExt cx="661747" cy="32098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61747" cy="320981"/>
            </a:xfrm>
            <a:custGeom>
              <a:avLst/>
              <a:gdLst/>
              <a:ahLst/>
              <a:cxnLst/>
              <a:rect r="r" b="b" t="t" l="l"/>
              <a:pathLst>
                <a:path h="320981" w="661747">
                  <a:moveTo>
                    <a:pt x="0" y="0"/>
                  </a:moveTo>
                  <a:lnTo>
                    <a:pt x="661747" y="0"/>
                  </a:lnTo>
                  <a:lnTo>
                    <a:pt x="661747" y="320981"/>
                  </a:lnTo>
                  <a:lnTo>
                    <a:pt x="0" y="320981"/>
                  </a:lnTo>
                  <a:close/>
                </a:path>
              </a:pathLst>
            </a:custGeom>
            <a:solidFill>
              <a:srgbClr val="D9D9D9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661747" cy="36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079781" y="6948651"/>
            <a:ext cx="640810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Routers exchange info</a:t>
            </a:r>
            <a:r>
              <a:rPr lang="en-US" sz="2499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rmation using routing protocols.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448800" y="3930831"/>
            <a:ext cx="7810500" cy="2238375"/>
            <a:chOff x="0" y="0"/>
            <a:chExt cx="2057086" cy="58953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057086" cy="589531"/>
            </a:xfrm>
            <a:custGeom>
              <a:avLst/>
              <a:gdLst/>
              <a:ahLst/>
              <a:cxnLst/>
              <a:rect r="r" b="b" t="t" l="l"/>
              <a:pathLst>
                <a:path h="589531" w="2057086">
                  <a:moveTo>
                    <a:pt x="19824" y="0"/>
                  </a:moveTo>
                  <a:lnTo>
                    <a:pt x="2037262" y="0"/>
                  </a:lnTo>
                  <a:cubicBezTo>
                    <a:pt x="2042520" y="0"/>
                    <a:pt x="2047562" y="2089"/>
                    <a:pt x="2051280" y="5806"/>
                  </a:cubicBezTo>
                  <a:cubicBezTo>
                    <a:pt x="2054998" y="9524"/>
                    <a:pt x="2057086" y="14567"/>
                    <a:pt x="2057086" y="19824"/>
                  </a:cubicBezTo>
                  <a:lnTo>
                    <a:pt x="2057086" y="569707"/>
                  </a:lnTo>
                  <a:cubicBezTo>
                    <a:pt x="2057086" y="574964"/>
                    <a:pt x="2054998" y="580007"/>
                    <a:pt x="2051280" y="583724"/>
                  </a:cubicBezTo>
                  <a:cubicBezTo>
                    <a:pt x="2047562" y="587442"/>
                    <a:pt x="2042520" y="589531"/>
                    <a:pt x="2037262" y="589531"/>
                  </a:cubicBezTo>
                  <a:lnTo>
                    <a:pt x="19824" y="589531"/>
                  </a:lnTo>
                  <a:cubicBezTo>
                    <a:pt x="8876" y="589531"/>
                    <a:pt x="0" y="580655"/>
                    <a:pt x="0" y="569707"/>
                  </a:cubicBezTo>
                  <a:lnTo>
                    <a:pt x="0" y="19824"/>
                  </a:lnTo>
                  <a:cubicBezTo>
                    <a:pt x="0" y="8876"/>
                    <a:pt x="8876" y="0"/>
                    <a:pt x="19824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2057086" cy="637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9902272" y="4848231"/>
            <a:ext cx="6007415" cy="877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High</a:t>
            </a:r>
            <a:r>
              <a:rPr lang="en-US" sz="166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er CPU and memory usage</a:t>
            </a:r>
          </a:p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</a:t>
            </a:r>
            <a:r>
              <a:rPr lang="en-US" sz="166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ore complex to manage</a:t>
            </a:r>
          </a:p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Sl</a:t>
            </a:r>
            <a:r>
              <a:rPr lang="en-US" sz="166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ightly slower convergence in some protocols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27891" y="4248782"/>
            <a:ext cx="3517304" cy="37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2"/>
              </a:lnSpc>
              <a:spcBef>
                <a:spcPct val="0"/>
              </a:spcBef>
            </a:pPr>
            <a:r>
              <a:rPr lang="en-US" sz="213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Disadv</a:t>
            </a:r>
            <a:r>
              <a:rPr lang="en-US" sz="213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antages: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98049" y="1619310"/>
            <a:ext cx="6571568" cy="82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</a:pPr>
            <a:r>
              <a:rPr lang="en-US" sz="5000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Real-L</a:t>
            </a:r>
            <a:r>
              <a:rPr lang="en-US" sz="5000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ife Example: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37112" y="3041710"/>
            <a:ext cx="6384994" cy="88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549"/>
              </a:lnSpc>
              <a:buFont typeface="Arial"/>
              <a:buChar char="•"/>
            </a:pPr>
            <a:r>
              <a:rPr lang="en-US" sz="2499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Like Go</a:t>
            </a:r>
            <a:r>
              <a:rPr lang="en-US" sz="2499" u="none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ogle Maps: it automatically finds a better route if there's traffic.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0227891" y="6667741"/>
            <a:ext cx="7810500" cy="2238375"/>
            <a:chOff x="0" y="0"/>
            <a:chExt cx="2057086" cy="58953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057086" cy="589531"/>
            </a:xfrm>
            <a:custGeom>
              <a:avLst/>
              <a:gdLst/>
              <a:ahLst/>
              <a:cxnLst/>
              <a:rect r="r" b="b" t="t" l="l"/>
              <a:pathLst>
                <a:path h="589531" w="2057086">
                  <a:moveTo>
                    <a:pt x="19824" y="0"/>
                  </a:moveTo>
                  <a:lnTo>
                    <a:pt x="2037262" y="0"/>
                  </a:lnTo>
                  <a:cubicBezTo>
                    <a:pt x="2042520" y="0"/>
                    <a:pt x="2047562" y="2089"/>
                    <a:pt x="2051280" y="5806"/>
                  </a:cubicBezTo>
                  <a:cubicBezTo>
                    <a:pt x="2054998" y="9524"/>
                    <a:pt x="2057086" y="14567"/>
                    <a:pt x="2057086" y="19824"/>
                  </a:cubicBezTo>
                  <a:lnTo>
                    <a:pt x="2057086" y="569707"/>
                  </a:lnTo>
                  <a:cubicBezTo>
                    <a:pt x="2057086" y="574964"/>
                    <a:pt x="2054998" y="580007"/>
                    <a:pt x="2051280" y="583724"/>
                  </a:cubicBezTo>
                  <a:cubicBezTo>
                    <a:pt x="2047562" y="587442"/>
                    <a:pt x="2042520" y="589531"/>
                    <a:pt x="2037262" y="589531"/>
                  </a:cubicBezTo>
                  <a:lnTo>
                    <a:pt x="19824" y="589531"/>
                  </a:lnTo>
                  <a:cubicBezTo>
                    <a:pt x="8876" y="589531"/>
                    <a:pt x="0" y="580655"/>
                    <a:pt x="0" y="569707"/>
                  </a:cubicBezTo>
                  <a:lnTo>
                    <a:pt x="0" y="19824"/>
                  </a:lnTo>
                  <a:cubicBezTo>
                    <a:pt x="0" y="8876"/>
                    <a:pt x="8876" y="0"/>
                    <a:pt x="19824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2057086" cy="637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682601" y="7702105"/>
            <a:ext cx="5227087" cy="877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Large, sc</a:t>
            </a:r>
            <a:r>
              <a:rPr lang="en-US" sz="166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alable networks that need real-time updates</a:t>
            </a:r>
          </a:p>
          <a:p>
            <a:pPr algn="l" marL="360536" indent="-180268" lvl="1">
              <a:lnSpc>
                <a:spcPts val="2371"/>
              </a:lnSpc>
              <a:buFont typeface="Arial"/>
              <a:buChar char="•"/>
            </a:pPr>
            <a:r>
              <a:rPr lang="en-US" sz="166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Enterprise networks and internet routing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682601" y="7102656"/>
            <a:ext cx="5512051" cy="37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2"/>
              </a:lnSpc>
              <a:spcBef>
                <a:spcPct val="0"/>
              </a:spcBef>
            </a:pPr>
            <a:r>
              <a:rPr lang="en-US" sz="213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Where It's </a:t>
            </a:r>
            <a:r>
              <a:rPr lang="en-US" sz="213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</a:t>
            </a:r>
            <a:r>
              <a:rPr lang="en-US" sz="213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4470062"/>
            <a:chOff x="0" y="0"/>
            <a:chExt cx="4274726" cy="1177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1177300"/>
            </a:xfrm>
            <a:custGeom>
              <a:avLst/>
              <a:gdLst/>
              <a:ahLst/>
              <a:cxnLst/>
              <a:rect r="r" b="b" t="t" l="l"/>
              <a:pathLst>
                <a:path h="117730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177300"/>
                  </a:lnTo>
                  <a:lnTo>
                    <a:pt x="0" y="117730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74726" cy="1224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257814" y="5498762"/>
            <a:ext cx="2994678" cy="3759538"/>
            <a:chOff x="0" y="0"/>
            <a:chExt cx="1673154" cy="21004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73154" cy="2100488"/>
            </a:xfrm>
            <a:custGeom>
              <a:avLst/>
              <a:gdLst/>
              <a:ahLst/>
              <a:cxnLst/>
              <a:rect r="r" b="b" t="t" l="l"/>
              <a:pathLst>
                <a:path h="2100488" w="1673154">
                  <a:moveTo>
                    <a:pt x="0" y="0"/>
                  </a:moveTo>
                  <a:lnTo>
                    <a:pt x="1673154" y="0"/>
                  </a:lnTo>
                  <a:lnTo>
                    <a:pt x="1673154" y="2100488"/>
                  </a:lnTo>
                  <a:lnTo>
                    <a:pt x="0" y="2100488"/>
                  </a:ln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52492" y="1028700"/>
            <a:ext cx="7006808" cy="8229600"/>
            <a:chOff x="0" y="0"/>
            <a:chExt cx="1845414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45414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45414">
                  <a:moveTo>
                    <a:pt x="0" y="0"/>
                  </a:moveTo>
                  <a:lnTo>
                    <a:pt x="1845414" y="0"/>
                  </a:lnTo>
                  <a:lnTo>
                    <a:pt x="184541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845414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5498762"/>
            <a:ext cx="6229114" cy="3759538"/>
            <a:chOff x="0" y="0"/>
            <a:chExt cx="3480263" cy="21004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480263" cy="2100488"/>
            </a:xfrm>
            <a:custGeom>
              <a:avLst/>
              <a:gdLst/>
              <a:ahLst/>
              <a:cxnLst/>
              <a:rect r="r" b="b" t="t" l="l"/>
              <a:pathLst>
                <a:path h="2100488" w="3480263">
                  <a:moveTo>
                    <a:pt x="0" y="0"/>
                  </a:moveTo>
                  <a:lnTo>
                    <a:pt x="3480263" y="0"/>
                  </a:lnTo>
                  <a:lnTo>
                    <a:pt x="3480263" y="2100488"/>
                  </a:lnTo>
                  <a:lnTo>
                    <a:pt x="0" y="2100488"/>
                  </a:ln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032786" y="6721106"/>
            <a:ext cx="1743456" cy="1314850"/>
            <a:chOff x="0" y="0"/>
            <a:chExt cx="7701878" cy="58084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01878" cy="5808472"/>
            </a:xfrm>
            <a:custGeom>
              <a:avLst/>
              <a:gdLst/>
              <a:ahLst/>
              <a:cxnLst/>
              <a:rect r="r" b="b" t="t" l="l"/>
              <a:pathLst>
                <a:path h="5808472" w="7701878">
                  <a:moveTo>
                    <a:pt x="4797642" y="5808472"/>
                  </a:moveTo>
                  <a:lnTo>
                    <a:pt x="3943567" y="4954397"/>
                  </a:lnTo>
                  <a:lnTo>
                    <a:pt x="5389843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5389716" y="2300224"/>
                  </a:lnTo>
                  <a:lnTo>
                    <a:pt x="3943567" y="854075"/>
                  </a:lnTo>
                  <a:lnTo>
                    <a:pt x="4797642" y="0"/>
                  </a:lnTo>
                  <a:lnTo>
                    <a:pt x="7701878" y="2904236"/>
                  </a:lnTo>
                  <a:lnTo>
                    <a:pt x="4797642" y="5808472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508709" y="6122301"/>
            <a:ext cx="5291905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W</a:t>
            </a:r>
            <a:r>
              <a:rPr lang="en-US" sz="2300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hat Are Routing Protocols?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8709" y="1247606"/>
            <a:ext cx="5749105" cy="393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400"/>
              </a:lnSpc>
            </a:pPr>
            <a:r>
              <a:rPr lang="en-US" sz="8000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Routing Protocols Overview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-7645155" y="-733612"/>
            <a:ext cx="8673855" cy="1762312"/>
            <a:chOff x="0" y="0"/>
            <a:chExt cx="2284472" cy="4641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7645155" y="9258300"/>
            <a:ext cx="8673855" cy="1762312"/>
            <a:chOff x="0" y="0"/>
            <a:chExt cx="2284472" cy="46414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59300" y="-733612"/>
            <a:ext cx="8673855" cy="1762312"/>
            <a:chOff x="0" y="0"/>
            <a:chExt cx="2284472" cy="4641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7259300" y="9258300"/>
            <a:ext cx="8673855" cy="1762312"/>
            <a:chOff x="0" y="0"/>
            <a:chExt cx="2284472" cy="46414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508709" y="6949706"/>
            <a:ext cx="5291905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Rules that routers use to communicate and choose the best route.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166384" y="1297051"/>
            <a:ext cx="1179025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2E9DD"/>
                </a:solidFill>
                <a:latin typeface="Archivo Black"/>
                <a:ea typeface="Archivo Black"/>
                <a:cs typeface="Archivo Black"/>
                <a:sym typeface="Archivo Black"/>
              </a:rPr>
              <a:t>Types: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109944" y="2212961"/>
            <a:ext cx="5291905" cy="158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 IGP (Interior Gateway Protocol): Operates within a single organization (e.g., RIP, OSPF, EIGRP)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109944" y="4286476"/>
            <a:ext cx="5291905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lang="en-US" sz="2300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GP (Exterior Gateway Protocol): Operates between organizations or ISPs (e.g., BGP)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109944" y="5959941"/>
            <a:ext cx="5291905" cy="278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2E9DD"/>
                </a:solidFill>
                <a:latin typeface="Garet"/>
                <a:ea typeface="Garet"/>
                <a:cs typeface="Garet"/>
                <a:sym typeface="Garet"/>
              </a:rPr>
              <a:t>Dynamic protocols include IGP (Interior Gateway Protocols like RIP, OSPF, EIGRP) and EGP (Exterior Gateway Protocols like BGP), depending on whether routing is done within or between organizations.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233100" y="1785765"/>
            <a:ext cx="14401467" cy="6715471"/>
            <a:chOff x="0" y="0"/>
            <a:chExt cx="3792979" cy="1768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92979" cy="1768684"/>
            </a:xfrm>
            <a:custGeom>
              <a:avLst/>
              <a:gdLst/>
              <a:ahLst/>
              <a:cxnLst/>
              <a:rect r="r" b="b" t="t" l="l"/>
              <a:pathLst>
                <a:path h="1768684" w="3792979">
                  <a:moveTo>
                    <a:pt x="16127" y="0"/>
                  </a:moveTo>
                  <a:lnTo>
                    <a:pt x="3776852" y="0"/>
                  </a:lnTo>
                  <a:cubicBezTo>
                    <a:pt x="3785758" y="0"/>
                    <a:pt x="3792979" y="7220"/>
                    <a:pt x="3792979" y="16127"/>
                  </a:cubicBezTo>
                  <a:lnTo>
                    <a:pt x="3792979" y="1752556"/>
                  </a:lnTo>
                  <a:cubicBezTo>
                    <a:pt x="3792979" y="1756834"/>
                    <a:pt x="3791280" y="1760936"/>
                    <a:pt x="3788255" y="1763960"/>
                  </a:cubicBezTo>
                  <a:cubicBezTo>
                    <a:pt x="3785231" y="1766985"/>
                    <a:pt x="3781129" y="1768684"/>
                    <a:pt x="3776852" y="1768684"/>
                  </a:cubicBezTo>
                  <a:lnTo>
                    <a:pt x="16127" y="1768684"/>
                  </a:lnTo>
                  <a:cubicBezTo>
                    <a:pt x="7220" y="1768684"/>
                    <a:pt x="0" y="1761463"/>
                    <a:pt x="0" y="1752556"/>
                  </a:cubicBezTo>
                  <a:lnTo>
                    <a:pt x="0" y="16127"/>
                  </a:lnTo>
                  <a:cubicBezTo>
                    <a:pt x="0" y="7220"/>
                    <a:pt x="7220" y="0"/>
                    <a:pt x="1612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792979" cy="1816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716149" y="3127375"/>
            <a:ext cx="10855702" cy="393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>
                <a:solidFill>
                  <a:srgbClr val="737373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Common</a:t>
            </a:r>
          </a:p>
          <a:p>
            <a:pPr algn="l" marL="0" indent="0" lvl="0">
              <a:lnSpc>
                <a:spcPts val="10400"/>
              </a:lnSpc>
            </a:pPr>
            <a:r>
              <a:rPr lang="en-US" sz="8000">
                <a:solidFill>
                  <a:srgbClr val="737373"/>
                </a:solidFill>
                <a:latin typeface="Archivo Black"/>
                <a:ea typeface="Archivo Black"/>
                <a:cs typeface="Archivo Black"/>
                <a:sym typeface="Archivo Black"/>
              </a:rPr>
              <a:t>Dynamic </a:t>
            </a:r>
            <a:r>
              <a:rPr lang="en-US" sz="8000">
                <a:solidFill>
                  <a:srgbClr val="737373"/>
                </a:solidFill>
                <a:latin typeface="Archivo Black"/>
                <a:ea typeface="Archivo Black"/>
                <a:cs typeface="Archivo Black"/>
                <a:sym typeface="Archivo Black"/>
              </a:rPr>
              <a:t>Routing Protocols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7645155" y="-733612"/>
            <a:ext cx="8673855" cy="1762312"/>
            <a:chOff x="0" y="0"/>
            <a:chExt cx="2284472" cy="4641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7645155" y="9258300"/>
            <a:ext cx="8673855" cy="1762312"/>
            <a:chOff x="0" y="0"/>
            <a:chExt cx="2284472" cy="4641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259300" y="-733612"/>
            <a:ext cx="8673855" cy="1762312"/>
            <a:chOff x="0" y="0"/>
            <a:chExt cx="2284472" cy="4641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259300" y="9258300"/>
            <a:ext cx="8673855" cy="1762312"/>
            <a:chOff x="0" y="0"/>
            <a:chExt cx="2284472" cy="4641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DAGmxHZPQRs</dc:identifier>
  <dcterms:modified xsi:type="dcterms:W3CDTF">2011-08-01T06:04:30Z</dcterms:modified>
  <cp:revision>1</cp:revision>
  <dc:title>Add company name here | MM/DD/YYYY</dc:title>
</cp:coreProperties>
</file>