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4" r:id="rId5"/>
    <p:sldId id="265" r:id="rId6"/>
    <p:sldId id="266" r:id="rId7"/>
    <p:sldId id="256" r:id="rId8"/>
    <p:sldId id="257" r:id="rId9"/>
    <p:sldId id="258" r:id="rId10"/>
    <p:sldId id="259" r:id="rId11"/>
    <p:sldId id="263"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openai.com/blog/better-language-models/"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1 Music Genre Classification</a:t>
            </a:r>
            <a:endParaRPr lang="zh-CN" altLang="en-US" dirty="0"/>
          </a:p>
        </p:txBody>
      </p:sp>
      <p:sp>
        <p:nvSpPr>
          <p:cNvPr id="3" name="内容占位符 2"/>
          <p:cNvSpPr>
            <a:spLocks noGrp="1"/>
          </p:cNvSpPr>
          <p:nvPr>
            <p:ph idx="1"/>
          </p:nvPr>
        </p:nvSpPr>
        <p:spPr>
          <a:xfrm>
            <a:off x="251520" y="5301208"/>
            <a:ext cx="8229600" cy="1180727"/>
          </a:xfrm>
        </p:spPr>
        <p:txBody>
          <a:bodyPr>
            <a:normAutofit fontScale="77500" lnSpcReduction="20000"/>
          </a:bodyPr>
          <a:lstStyle/>
          <a:p>
            <a:pPr marL="0" indent="0" algn="ctr">
              <a:buNone/>
            </a:pPr>
            <a:r>
              <a:rPr lang="en-US" altLang="zh-CN" sz="4100" dirty="0" smtClean="0"/>
              <a:t>Introduction</a:t>
            </a:r>
          </a:p>
          <a:p>
            <a:pPr marL="0" indent="0">
              <a:buNone/>
            </a:pPr>
            <a:r>
              <a:rPr lang="en-US" altLang="zh-CN" dirty="0"/>
              <a:t>My work classifies ten classes music genre of a sound sample and uses </a:t>
            </a:r>
            <a:r>
              <a:rPr lang="en-US" altLang="zh-CN" dirty="0" err="1"/>
              <a:t>Pytorch</a:t>
            </a:r>
            <a:r>
              <a:rPr lang="en-US" altLang="zh-CN" dirty="0"/>
              <a:t> and </a:t>
            </a:r>
            <a:r>
              <a:rPr lang="en-US" altLang="zh-CN" dirty="0" err="1"/>
              <a:t>scikit</a:t>
            </a:r>
            <a:r>
              <a:rPr lang="en-US" altLang="zh-CN" dirty="0"/>
              <a:t>-learn to recognize the music genre.</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96752"/>
            <a:ext cx="7452320" cy="3906558"/>
          </a:xfrm>
          <a:prstGeom prst="rect">
            <a:avLst/>
          </a:prstGeom>
        </p:spPr>
      </p:pic>
    </p:spTree>
    <p:extLst>
      <p:ext uri="{BB962C8B-B14F-4D97-AF65-F5344CB8AC3E}">
        <p14:creationId xmlns:p14="http://schemas.microsoft.com/office/powerpoint/2010/main" val="123007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525" y="1124744"/>
            <a:ext cx="7092791" cy="2837116"/>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65" y="4005064"/>
            <a:ext cx="6408712" cy="2563484"/>
          </a:xfrm>
          <a:prstGeom prst="rect">
            <a:avLst/>
          </a:prstGeom>
        </p:spPr>
      </p:pic>
    </p:spTree>
    <p:extLst>
      <p:ext uri="{BB962C8B-B14F-4D97-AF65-F5344CB8AC3E}">
        <p14:creationId xmlns:p14="http://schemas.microsoft.com/office/powerpoint/2010/main" val="4244608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256"/>
            <a:ext cx="8229600" cy="638944"/>
          </a:xfrm>
        </p:spPr>
        <p:txBody>
          <a:bodyPr>
            <a:normAutofit fontScale="90000"/>
          </a:bodyPr>
          <a:lstStyle/>
          <a:p>
            <a:r>
              <a:rPr lang="en-US" altLang="zh-CN" dirty="0" err="1" smtClean="0"/>
              <a:t>MuseNet</a:t>
            </a:r>
            <a:endParaRPr lang="zh-CN" altLang="en-US" dirty="0"/>
          </a:p>
        </p:txBody>
      </p:sp>
      <p:sp>
        <p:nvSpPr>
          <p:cNvPr id="3" name="内容占位符 2"/>
          <p:cNvSpPr>
            <a:spLocks noGrp="1"/>
          </p:cNvSpPr>
          <p:nvPr>
            <p:ph idx="1"/>
          </p:nvPr>
        </p:nvSpPr>
        <p:spPr>
          <a:xfrm>
            <a:off x="467544" y="4293096"/>
            <a:ext cx="8229600" cy="2193107"/>
          </a:xfrm>
        </p:spPr>
        <p:txBody>
          <a:bodyPr>
            <a:normAutofit fontScale="92500" lnSpcReduction="10000"/>
          </a:bodyPr>
          <a:lstStyle/>
          <a:p>
            <a:pPr marL="0" indent="0">
              <a:buNone/>
            </a:pPr>
            <a:r>
              <a:rPr lang="en-US" altLang="zh-CN" sz="2000" dirty="0"/>
              <a:t>A</a:t>
            </a:r>
            <a:r>
              <a:rPr lang="en-US" altLang="zh-CN" sz="2000" dirty="0" smtClean="0"/>
              <a:t> </a:t>
            </a:r>
            <a:r>
              <a:rPr lang="en-US" altLang="zh-CN" sz="2000" dirty="0"/>
              <a:t>deep neural network that can generate 4-minute musical compositions with 10 different instruments, and can combine styles from country to Mozart to the Beatles. </a:t>
            </a:r>
            <a:r>
              <a:rPr lang="en-US" altLang="zh-CN" sz="2000" dirty="0" err="1"/>
              <a:t>MuseNet</a:t>
            </a:r>
            <a:r>
              <a:rPr lang="en-US" altLang="zh-CN" sz="2000" dirty="0"/>
              <a:t> was not explicitly programmed with our understanding of music, but instead discovered patterns of harmony, rhythm, and style by learning to predict the next token in hundreds of thousands of MIDI files. </a:t>
            </a:r>
            <a:r>
              <a:rPr lang="en-US" altLang="zh-CN" sz="2000" dirty="0" err="1"/>
              <a:t>MuseNet</a:t>
            </a:r>
            <a:r>
              <a:rPr lang="en-US" altLang="zh-CN" sz="2000" dirty="0"/>
              <a:t> uses the same general-purpose unsupervised technology as </a:t>
            </a:r>
            <a:r>
              <a:rPr lang="en-US" altLang="zh-CN" sz="2000" dirty="0">
                <a:hlinkClick r:id="rId2"/>
              </a:rPr>
              <a:t>GPT-2</a:t>
            </a:r>
            <a:r>
              <a:rPr lang="en-US" altLang="zh-CN" sz="2000" dirty="0"/>
              <a:t>, a </a:t>
            </a:r>
            <a:r>
              <a:rPr lang="en-US" altLang="zh-CN" sz="2000" dirty="0" smtClean="0"/>
              <a:t>large-scale</a:t>
            </a:r>
            <a:r>
              <a:rPr lang="en-US" altLang="zh-CN" sz="2000" dirty="0"/>
              <a:t> </a:t>
            </a:r>
            <a:r>
              <a:rPr lang="en-US" altLang="zh-CN" sz="2000" dirty="0">
                <a:hlinkClick r:id="rId3"/>
              </a:rPr>
              <a:t>transformer</a:t>
            </a:r>
            <a:r>
              <a:rPr lang="en-US" altLang="zh-CN" sz="2000" dirty="0"/>
              <a:t> model trained to predict the next token in a sequence, whether audio or text</a:t>
            </a:r>
            <a:r>
              <a:rPr lang="en-US" altLang="zh-CN" sz="2000" dirty="0" smtClean="0"/>
              <a:t>.</a:t>
            </a:r>
          </a:p>
          <a:p>
            <a:pPr marL="0" indent="0">
              <a:buNone/>
            </a:pPr>
            <a:endParaRPr lang="en-US" altLang="zh-CN" sz="1800" dirty="0" smtClean="0"/>
          </a:p>
          <a:p>
            <a:pPr marL="0" indent="0">
              <a:buNone/>
            </a:pPr>
            <a:endParaRPr lang="zh-CN" altLang="en-US" sz="28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620688"/>
            <a:ext cx="4735604" cy="3679218"/>
          </a:xfrm>
          <a:prstGeom prst="rect">
            <a:avLst/>
          </a:prstGeom>
        </p:spPr>
      </p:pic>
    </p:spTree>
    <p:extLst>
      <p:ext uri="{BB962C8B-B14F-4D97-AF65-F5344CB8AC3E}">
        <p14:creationId xmlns:p14="http://schemas.microsoft.com/office/powerpoint/2010/main" val="1870777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GTZAN -- Datasets</a:t>
            </a:r>
            <a:endParaRPr lang="zh-CN" altLang="en-US" dirty="0"/>
          </a:p>
        </p:txBody>
      </p:sp>
      <p:sp>
        <p:nvSpPr>
          <p:cNvPr id="3" name="内容占位符 2"/>
          <p:cNvSpPr>
            <a:spLocks noGrp="1"/>
          </p:cNvSpPr>
          <p:nvPr>
            <p:ph idx="1"/>
          </p:nvPr>
        </p:nvSpPr>
        <p:spPr/>
        <p:txBody>
          <a:bodyPr/>
          <a:lstStyle/>
          <a:p>
            <a:r>
              <a:rPr lang="en-US" altLang="zh-CN" dirty="0" smtClean="0"/>
              <a:t>The dataset consists of 1000 audio tracks each 30 seconds long. It contains 10 genres, each represented by 100 tracks. The tracks are all 22050Hz Mono 16-bit audio files in .wav format.  </a:t>
            </a:r>
          </a:p>
          <a:p>
            <a:r>
              <a:rPr lang="en-US" altLang="zh-CN" dirty="0" smtClean="0"/>
              <a:t>Classes: blues, classical, country, disco, </a:t>
            </a:r>
            <a:r>
              <a:rPr lang="en-US" altLang="zh-CN" dirty="0" err="1" smtClean="0"/>
              <a:t>hiphop</a:t>
            </a:r>
            <a:r>
              <a:rPr lang="en-US" altLang="zh-CN" dirty="0" smtClean="0"/>
              <a:t>, jazz, metal, pop, reggae, rock </a:t>
            </a:r>
          </a:p>
        </p:txBody>
      </p:sp>
    </p:spTree>
    <p:extLst>
      <p:ext uri="{BB962C8B-B14F-4D97-AF65-F5344CB8AC3E}">
        <p14:creationId xmlns:p14="http://schemas.microsoft.com/office/powerpoint/2010/main" val="2224773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Preprocessing Data</a:t>
            </a:r>
            <a:endParaRPr lang="zh-CN" altLang="en-US" dirty="0"/>
          </a:p>
        </p:txBody>
      </p:sp>
      <p:sp>
        <p:nvSpPr>
          <p:cNvPr id="3" name="内容占位符 2"/>
          <p:cNvSpPr>
            <a:spLocks noGrp="1"/>
          </p:cNvSpPr>
          <p:nvPr>
            <p:ph idx="1"/>
          </p:nvPr>
        </p:nvSpPr>
        <p:spPr>
          <a:xfrm>
            <a:off x="457200" y="1600201"/>
            <a:ext cx="7427168" cy="2620887"/>
          </a:xfrm>
        </p:spPr>
        <p:txBody>
          <a:bodyPr>
            <a:normAutofit fontScale="85000" lnSpcReduction="20000"/>
          </a:bodyPr>
          <a:lstStyle/>
          <a:p>
            <a:r>
              <a:rPr lang="en-US" altLang="zh-CN" dirty="0" smtClean="0"/>
              <a:t>Mel-frequency </a:t>
            </a:r>
            <a:r>
              <a:rPr lang="en-US" altLang="zh-CN" dirty="0" err="1" smtClean="0"/>
              <a:t>cepstral</a:t>
            </a:r>
            <a:r>
              <a:rPr lang="en-US" altLang="zh-CN" dirty="0" smtClean="0"/>
              <a:t> coefficients (MFCC) </a:t>
            </a:r>
          </a:p>
          <a:p>
            <a:r>
              <a:rPr lang="en-US" altLang="zh-CN" dirty="0" smtClean="0"/>
              <a:t>Spectral Centroid</a:t>
            </a:r>
          </a:p>
          <a:p>
            <a:r>
              <a:rPr lang="en-US" altLang="zh-CN" dirty="0" smtClean="0"/>
              <a:t>Zero Crossing Rate</a:t>
            </a:r>
          </a:p>
          <a:p>
            <a:r>
              <a:rPr lang="en-US" altLang="zh-CN" dirty="0" smtClean="0"/>
              <a:t>Chroma Frequencies</a:t>
            </a:r>
          </a:p>
          <a:p>
            <a:r>
              <a:rPr lang="en-US" altLang="zh-CN" dirty="0" smtClean="0"/>
              <a:t>Spectral Roll-off</a:t>
            </a:r>
          </a:p>
          <a:p>
            <a:r>
              <a:rPr lang="en-US" altLang="zh-CN" dirty="0" smtClean="0"/>
              <a:t>Spectrogram images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21088"/>
            <a:ext cx="6639252" cy="2487757"/>
          </a:xfrm>
          <a:prstGeom prst="rect">
            <a:avLst/>
          </a:prstGeom>
        </p:spPr>
      </p:pic>
    </p:spTree>
    <p:extLst>
      <p:ext uri="{BB962C8B-B14F-4D97-AF65-F5344CB8AC3E}">
        <p14:creationId xmlns:p14="http://schemas.microsoft.com/office/powerpoint/2010/main" val="2769857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Models</a:t>
            </a:r>
            <a:endParaRPr lang="zh-CN" altLang="en-US" dirty="0"/>
          </a:p>
        </p:txBody>
      </p:sp>
      <p:sp>
        <p:nvSpPr>
          <p:cNvPr id="3" name="内容占位符 2"/>
          <p:cNvSpPr>
            <a:spLocks noGrp="1"/>
          </p:cNvSpPr>
          <p:nvPr>
            <p:ph idx="1"/>
          </p:nvPr>
        </p:nvSpPr>
        <p:spPr>
          <a:xfrm>
            <a:off x="457200" y="1600201"/>
            <a:ext cx="8229600" cy="1540767"/>
          </a:xfrm>
        </p:spPr>
        <p:txBody>
          <a:bodyPr>
            <a:normAutofit fontScale="85000" lnSpcReduction="10000"/>
          </a:bodyPr>
          <a:lstStyle/>
          <a:p>
            <a:r>
              <a:rPr lang="en-US" altLang="zh-CN" dirty="0" err="1" smtClean="0"/>
              <a:t>Scikit</a:t>
            </a:r>
            <a:r>
              <a:rPr lang="en-US" altLang="zh-CN" dirty="0" smtClean="0"/>
              <a:t>-learn: SVM, MLP </a:t>
            </a:r>
            <a:r>
              <a:rPr lang="en-US" altLang="zh-CN" dirty="0" err="1" smtClean="0"/>
              <a:t>lbfgs</a:t>
            </a:r>
            <a:r>
              <a:rPr lang="en-US" altLang="zh-CN" dirty="0" smtClean="0"/>
              <a:t>(quasi-Newton method), MLP Adam(gradient-based optimizer), Decision Tree</a:t>
            </a:r>
          </a:p>
          <a:p>
            <a:r>
              <a:rPr lang="en-US" altLang="zh-CN" dirty="0" err="1" smtClean="0"/>
              <a:t>Pytorch</a:t>
            </a:r>
            <a:r>
              <a:rPr lang="en-US" altLang="zh-CN" dirty="0" smtClean="0"/>
              <a:t>: CNN, DCNN, DCNN-RNN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4944"/>
            <a:ext cx="3923928" cy="3384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429000"/>
            <a:ext cx="5274839" cy="3236912"/>
          </a:xfrm>
          <a:prstGeom prst="rect">
            <a:avLst/>
          </a:prstGeom>
        </p:spPr>
      </p:pic>
    </p:spTree>
    <p:extLst>
      <p:ext uri="{BB962C8B-B14F-4D97-AF65-F5344CB8AC3E}">
        <p14:creationId xmlns:p14="http://schemas.microsoft.com/office/powerpoint/2010/main" val="556783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a:xfrm>
            <a:off x="457200" y="1600200"/>
            <a:ext cx="8229600" cy="2548880"/>
          </a:xfrm>
        </p:spPr>
        <p:txBody>
          <a:bodyPr>
            <a:normAutofit lnSpcReduction="10000"/>
          </a:bodyPr>
          <a:lstStyle/>
          <a:p>
            <a:r>
              <a:rPr lang="en-US" altLang="zh-CN" sz="2800" dirty="0" err="1" smtClean="0"/>
              <a:t>Scikit</a:t>
            </a:r>
            <a:r>
              <a:rPr lang="en-US" altLang="zh-CN" sz="2800" dirty="0" smtClean="0"/>
              <a:t>-learn with MFCC(20), Spectral Centroid, Zero Crossing Rate, Chroma Frequencies, Spectral Roll-off:</a:t>
            </a:r>
          </a:p>
          <a:p>
            <a:pPr lvl="1"/>
            <a:r>
              <a:rPr lang="en-US" altLang="zh-CN" sz="2400" dirty="0" smtClean="0"/>
              <a:t>SVM: 65.5%</a:t>
            </a:r>
          </a:p>
          <a:p>
            <a:pPr lvl="1"/>
            <a:r>
              <a:rPr lang="en-US" altLang="zh-CN" sz="2400" dirty="0" smtClean="0"/>
              <a:t>MLP </a:t>
            </a:r>
            <a:r>
              <a:rPr lang="en-US" altLang="zh-CN" sz="2400" dirty="0" err="1" smtClean="0"/>
              <a:t>adam</a:t>
            </a:r>
            <a:r>
              <a:rPr lang="en-US" altLang="zh-CN" sz="2400" dirty="0" smtClean="0"/>
              <a:t>: 66%</a:t>
            </a:r>
          </a:p>
          <a:p>
            <a:pPr lvl="1"/>
            <a:r>
              <a:rPr lang="en-US" altLang="zh-CN" sz="2400" dirty="0" smtClean="0"/>
              <a:t>MLP </a:t>
            </a:r>
            <a:r>
              <a:rPr lang="en-US" altLang="zh-CN" sz="2400" dirty="0" err="1" smtClean="0"/>
              <a:t>lbfgs</a:t>
            </a:r>
            <a:r>
              <a:rPr lang="en-US" altLang="zh-CN" sz="2400" dirty="0" smtClean="0"/>
              <a:t>: 65%</a:t>
            </a:r>
          </a:p>
          <a:p>
            <a:pPr lvl="1"/>
            <a:r>
              <a:rPr lang="en-US" altLang="zh-CN" sz="2400" dirty="0" smtClean="0"/>
              <a:t>Decision Tree: 44%</a:t>
            </a:r>
          </a:p>
          <a:p>
            <a:pPr marL="457200" lvl="1" indent="0">
              <a:buNone/>
            </a:pPr>
            <a:endParaRPr lang="en-US" altLang="zh-CN" sz="2000" dirty="0"/>
          </a:p>
        </p:txBody>
      </p:sp>
      <p:sp>
        <p:nvSpPr>
          <p:cNvPr id="6" name="内容占位符 2"/>
          <p:cNvSpPr txBox="1">
            <a:spLocks/>
          </p:cNvSpPr>
          <p:nvPr/>
        </p:nvSpPr>
        <p:spPr>
          <a:xfrm>
            <a:off x="467544" y="4293096"/>
            <a:ext cx="8229600" cy="24048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err="1" smtClean="0"/>
              <a:t>Pytorch</a:t>
            </a:r>
            <a:r>
              <a:rPr lang="en-US" altLang="zh-CN" sz="2800" dirty="0" smtClean="0"/>
              <a:t>:</a:t>
            </a:r>
          </a:p>
          <a:p>
            <a:pPr lvl="1"/>
            <a:r>
              <a:rPr lang="en-US" altLang="zh-CN" sz="2400" dirty="0" smtClean="0"/>
              <a:t>DCNN-RNN with MFCC(50): 63%</a:t>
            </a:r>
          </a:p>
          <a:p>
            <a:pPr lvl="1"/>
            <a:r>
              <a:rPr lang="en-US" altLang="zh-CN" sz="2400" dirty="0" smtClean="0"/>
              <a:t>DCNN with MFCC(50): 60%</a:t>
            </a:r>
          </a:p>
          <a:p>
            <a:pPr lvl="1"/>
            <a:r>
              <a:rPr lang="en-US" altLang="zh-CN" sz="2400" dirty="0" smtClean="0"/>
              <a:t>CNN with spectrogram images: 43%</a:t>
            </a:r>
          </a:p>
          <a:p>
            <a:pPr marL="457200" lvl="1" indent="0">
              <a:buFont typeface="Arial" pitchFamily="34" charset="0"/>
              <a:buNone/>
            </a:pPr>
            <a:endParaRPr lang="en-US" altLang="zh-CN" sz="2000" dirty="0"/>
          </a:p>
        </p:txBody>
      </p:sp>
    </p:spTree>
    <p:extLst>
      <p:ext uri="{BB962C8B-B14F-4D97-AF65-F5344CB8AC3E}">
        <p14:creationId xmlns:p14="http://schemas.microsoft.com/office/powerpoint/2010/main" val="419699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results of CNN, DCNN, DCNN-RNN are not the most optimized results. During analyzing the training loss and valid loss, the NN performance can increase by adjusting the learning rate, changing the parameters in the NN model</a:t>
            </a:r>
            <a:r>
              <a:rPr lang="en-US" altLang="zh-CN" dirty="0" smtClean="0"/>
              <a:t>, choosing the different features, </a:t>
            </a:r>
            <a:r>
              <a:rPr lang="en-US" altLang="zh-CN" dirty="0"/>
              <a:t>and inputting the more substantial data </a:t>
            </a:r>
            <a:r>
              <a:rPr lang="en-US" altLang="zh-CN" dirty="0" smtClean="0"/>
              <a:t>size.</a:t>
            </a:r>
            <a:endParaRPr lang="en-US" altLang="zh-CN" dirty="0"/>
          </a:p>
          <a:p>
            <a:r>
              <a:rPr lang="en-US" altLang="zh-CN" dirty="0"/>
              <a:t>The performance of </a:t>
            </a:r>
            <a:r>
              <a:rPr lang="en-US" altLang="zh-CN" dirty="0" smtClean="0"/>
              <a:t>my </a:t>
            </a:r>
            <a:r>
              <a:rPr lang="en-US" altLang="zh-CN" dirty="0"/>
              <a:t>NN will surpass the </a:t>
            </a:r>
            <a:r>
              <a:rPr lang="en-US" altLang="zh-CN" dirty="0" err="1"/>
              <a:t>scikit</a:t>
            </a:r>
            <a:r>
              <a:rPr lang="en-US" altLang="zh-CN" dirty="0"/>
              <a:t>-learn results after optimization.</a:t>
            </a:r>
          </a:p>
        </p:txBody>
      </p:sp>
    </p:spTree>
    <p:extLst>
      <p:ext uri="{BB962C8B-B14F-4D97-AF65-F5344CB8AC3E}">
        <p14:creationId xmlns:p14="http://schemas.microsoft.com/office/powerpoint/2010/main" val="829048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60648"/>
            <a:ext cx="7772400" cy="1470025"/>
          </a:xfrm>
        </p:spPr>
        <p:txBody>
          <a:bodyPr/>
          <a:lstStyle/>
          <a:p>
            <a:r>
              <a:rPr lang="en-US" altLang="zh-CN" dirty="0" smtClean="0"/>
              <a:t>Part 2 Music Generator</a:t>
            </a:r>
            <a:endParaRPr lang="zh-CN" altLang="en-US" dirty="0"/>
          </a:p>
        </p:txBody>
      </p:sp>
      <p:sp>
        <p:nvSpPr>
          <p:cNvPr id="3" name="副标题 2"/>
          <p:cNvSpPr>
            <a:spLocks noGrp="1"/>
          </p:cNvSpPr>
          <p:nvPr>
            <p:ph type="subTitle" idx="1"/>
          </p:nvPr>
        </p:nvSpPr>
        <p:spPr>
          <a:xfrm>
            <a:off x="467544" y="4509120"/>
            <a:ext cx="8424936" cy="1752600"/>
          </a:xfrm>
        </p:spPr>
        <p:txBody>
          <a:bodyPr>
            <a:normAutofit fontScale="85000" lnSpcReduction="20000"/>
          </a:bodyPr>
          <a:lstStyle/>
          <a:p>
            <a:r>
              <a:rPr lang="en-US" altLang="zh-CN" dirty="0">
                <a:solidFill>
                  <a:schemeClr val="tx1"/>
                </a:solidFill>
              </a:rPr>
              <a:t>Magenta is a research project exploring the role of machine learning in the process of creating art and music.  Magenta was started by some researchers and engineers from </a:t>
            </a:r>
            <a:r>
              <a:rPr lang="en-US" altLang="zh-CN" dirty="0" smtClean="0">
                <a:solidFill>
                  <a:schemeClr val="tx1"/>
                </a:solidFill>
              </a:rPr>
              <a:t>the Google Brain team, </a:t>
            </a:r>
            <a:r>
              <a:rPr lang="en-US" altLang="zh-CN" dirty="0">
                <a:solidFill>
                  <a:schemeClr val="tx1"/>
                </a:solidFill>
              </a:rPr>
              <a:t>but many others have contributed significantly to the project</a:t>
            </a:r>
            <a:r>
              <a:rPr lang="en-US" altLang="zh-CN" dirty="0" smtClean="0">
                <a:solidFill>
                  <a:schemeClr val="tx1"/>
                </a:solidFill>
              </a:rPr>
              <a:t>. </a:t>
            </a:r>
            <a:r>
              <a:rPr lang="en-US" altLang="zh-CN" dirty="0" err="1" smtClean="0">
                <a:solidFill>
                  <a:schemeClr val="tx1"/>
                </a:solidFill>
              </a:rPr>
              <a:t>TensorFlow</a:t>
            </a:r>
            <a:endParaRPr lang="zh-CN" altLang="en-US" dirty="0">
              <a:solidFill>
                <a:schemeClr val="tx1"/>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340768"/>
            <a:ext cx="7740352" cy="2857926"/>
          </a:xfrm>
          <a:prstGeom prst="rect">
            <a:avLst/>
          </a:prstGeom>
        </p:spPr>
      </p:pic>
    </p:spTree>
    <p:extLst>
      <p:ext uri="{BB962C8B-B14F-4D97-AF65-F5344CB8AC3E}">
        <p14:creationId xmlns:p14="http://schemas.microsoft.com/office/powerpoint/2010/main" val="15614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Drums RNN</a:t>
            </a:r>
            <a:endParaRPr lang="zh-CN" altLang="en-US" dirty="0"/>
          </a:p>
        </p:txBody>
      </p:sp>
      <p:sp>
        <p:nvSpPr>
          <p:cNvPr id="3" name="内容占位符 2"/>
          <p:cNvSpPr>
            <a:spLocks noGrp="1"/>
          </p:cNvSpPr>
          <p:nvPr>
            <p:ph idx="1"/>
          </p:nvPr>
        </p:nvSpPr>
        <p:spPr>
          <a:xfrm>
            <a:off x="179512" y="1170586"/>
            <a:ext cx="8291264" cy="1972816"/>
          </a:xfrm>
        </p:spPr>
        <p:txBody>
          <a:bodyPr>
            <a:normAutofit fontScale="62500" lnSpcReduction="20000"/>
          </a:bodyPr>
          <a:lstStyle/>
          <a:p>
            <a:r>
              <a:rPr lang="en-US" altLang="zh-CN" dirty="0"/>
              <a:t>This model applies language modeling to drum track generation using an LSTM. </a:t>
            </a:r>
            <a:r>
              <a:rPr lang="en-US" altLang="zh-CN" dirty="0" smtClean="0"/>
              <a:t>Modeling </a:t>
            </a:r>
            <a:r>
              <a:rPr lang="en-US" altLang="zh-CN" dirty="0"/>
              <a:t>a drum track as a single sequence of events by </a:t>
            </a:r>
            <a:endParaRPr lang="en-US" altLang="zh-CN" dirty="0" smtClean="0"/>
          </a:p>
          <a:p>
            <a:r>
              <a:rPr lang="en-US" altLang="zh-CN" dirty="0" smtClean="0"/>
              <a:t>(a</a:t>
            </a:r>
            <a:r>
              <a:rPr lang="en-US" altLang="zh-CN" dirty="0"/>
              <a:t>) mapping all of the different MIDI drums onto a smaller number of drum </a:t>
            </a:r>
            <a:r>
              <a:rPr lang="en-US" altLang="zh-CN" dirty="0" smtClean="0"/>
              <a:t>classes</a:t>
            </a:r>
          </a:p>
          <a:p>
            <a:r>
              <a:rPr lang="en-US" altLang="zh-CN" dirty="0" smtClean="0"/>
              <a:t>(b</a:t>
            </a:r>
            <a:r>
              <a:rPr lang="en-US" altLang="zh-CN" dirty="0"/>
              <a:t>) representing each event as a single value representing the set of drum classes that are struck.</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164092"/>
            <a:ext cx="3240360" cy="303085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395" y="3160441"/>
            <a:ext cx="2880320" cy="3468907"/>
          </a:xfrm>
          <a:prstGeom prst="rect">
            <a:avLst/>
          </a:prstGeom>
        </p:spPr>
      </p:pic>
    </p:spTree>
    <p:extLst>
      <p:ext uri="{BB962C8B-B14F-4D97-AF65-F5344CB8AC3E}">
        <p14:creationId xmlns:p14="http://schemas.microsoft.com/office/powerpoint/2010/main" val="345276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Drum </a:t>
            </a:r>
            <a:r>
              <a:rPr lang="en-US" altLang="zh-CN" b="1" dirty="0" smtClean="0"/>
              <a:t>Kit – Pre-trained Model</a:t>
            </a:r>
            <a:endParaRPr lang="zh-CN" altLang="en-US" dirty="0"/>
          </a:p>
        </p:txBody>
      </p:sp>
      <p:sp>
        <p:nvSpPr>
          <p:cNvPr id="3" name="内容占位符 2"/>
          <p:cNvSpPr>
            <a:spLocks noGrp="1"/>
          </p:cNvSpPr>
          <p:nvPr>
            <p:ph idx="1"/>
          </p:nvPr>
        </p:nvSpPr>
        <p:spPr>
          <a:xfrm>
            <a:off x="251520" y="4797152"/>
            <a:ext cx="8291264" cy="1972815"/>
          </a:xfrm>
        </p:spPr>
        <p:txBody>
          <a:bodyPr>
            <a:normAutofit fontScale="77500" lnSpcReduction="20000"/>
          </a:bodyPr>
          <a:lstStyle/>
          <a:p>
            <a:r>
              <a:rPr lang="en-US" altLang="zh-CN" dirty="0"/>
              <a:t>This configuration maps all drums to a 9-piece drum kit consisting of bass drum, snare drum, closed and open hi-hat, three toms, and crash and ride cymbals. The set of drums is encoded as a length 512 one-hot vector, where each bit of the vector corresponds to one of the 9 drums. The input to the model is also augmented with binary counters.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268760"/>
            <a:ext cx="6731090" cy="3538590"/>
          </a:xfrm>
          <a:prstGeom prst="rect">
            <a:avLst/>
          </a:prstGeom>
        </p:spPr>
      </p:pic>
    </p:spTree>
    <p:extLst>
      <p:ext uri="{BB962C8B-B14F-4D97-AF65-F5344CB8AC3E}">
        <p14:creationId xmlns:p14="http://schemas.microsoft.com/office/powerpoint/2010/main" val="4115170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476</Words>
  <Application>Microsoft Office PowerPoint</Application>
  <PresentationFormat>全屏显示(4:3)</PresentationFormat>
  <Paragraphs>40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Part 1 Music Genre Classification</vt:lpstr>
      <vt:lpstr>GTZAN -- Datasets</vt:lpstr>
      <vt:lpstr>Preprocessing Data</vt:lpstr>
      <vt:lpstr>Models</vt:lpstr>
      <vt:lpstr>Results</vt:lpstr>
      <vt:lpstr>Discussion</vt:lpstr>
      <vt:lpstr>Part 2 Music Generator</vt:lpstr>
      <vt:lpstr>Drums RNN</vt:lpstr>
      <vt:lpstr>Drum Kit – Pre-trained Model</vt:lpstr>
      <vt:lpstr>Results</vt:lpstr>
      <vt:lpstr>MuseNet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Generator</dc:title>
  <dc:creator>Administrator</dc:creator>
  <cp:lastModifiedBy>Administrator</cp:lastModifiedBy>
  <cp:revision>17</cp:revision>
  <dcterms:created xsi:type="dcterms:W3CDTF">2019-04-26T21:19:38Z</dcterms:created>
  <dcterms:modified xsi:type="dcterms:W3CDTF">2019-04-30T03:42:55Z</dcterms:modified>
</cp:coreProperties>
</file>