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0" r:id="rId3"/>
    <p:sldId id="258" r:id="rId4"/>
    <p:sldId id="257" r:id="rId5"/>
    <p:sldId id="282" r:id="rId6"/>
    <p:sldId id="285" r:id="rId7"/>
    <p:sldId id="286" r:id="rId8"/>
    <p:sldId id="265" r:id="rId9"/>
    <p:sldId id="266" r:id="rId10"/>
    <p:sldId id="267" r:id="rId11"/>
    <p:sldId id="268" r:id="rId12"/>
    <p:sldId id="269" r:id="rId13"/>
    <p:sldId id="276" r:id="rId14"/>
    <p:sldId id="284" r:id="rId15"/>
    <p:sldId id="277" r:id="rId16"/>
    <p:sldId id="262" r:id="rId17"/>
    <p:sldId id="263" r:id="rId18"/>
    <p:sldId id="274" r:id="rId19"/>
    <p:sldId id="275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B604C-4279-443F-B7E4-C63ECB52D305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02F0-87EB-44DE-A6DE-ADF19025E1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84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97AC5D-F1FE-3819-9672-EDA1BE8C4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4BC20D8-62B9-0A23-2A88-42529EF44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260890-122E-289B-51A5-836B467C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2305-2E75-41D5-8CBD-B1E904EDF704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15AFD6-D797-559C-0DC4-A55FB33D4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719AC8-EB47-AD1B-3431-CF9F51C5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8BA2-0E9C-4245-8F07-A3E7036D1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81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14DC3-75B8-1B5A-3F89-4C6C50F4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F71239-7FF8-F541-88FA-354F4FEB2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4C0F46-7A55-097A-317C-AEA89DB4A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2305-2E75-41D5-8CBD-B1E904EDF704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A5AD72-5EEE-5D0F-BC68-756ADE190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F63EBA-A60F-41E3-8252-1E122876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8BA2-0E9C-4245-8F07-A3E7036D1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03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CC41AB6-7FC4-2F9C-975C-566889348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DBE26F8-2FB6-4A74-1695-54EEE03DB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5B01AA-7E54-0362-30F3-BF00EC83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2305-2E75-41D5-8CBD-B1E904EDF704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297E91-8E92-EE6A-3E02-AF01FDD2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3616E6-A16B-043C-8F0B-912900AB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8BA2-0E9C-4245-8F07-A3E7036D1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08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6DECBF-FB3A-6FB8-D761-D2907832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C1BD6D-A07D-B724-C542-27F04DEA5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4E213D-9C95-2E8A-F04C-BB68608DD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2305-2E75-41D5-8CBD-B1E904EDF704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A95543-7BF8-0D0D-0B51-0A9BA8E7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D0E1F9-3D47-07FA-030F-460512B8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8BA2-0E9C-4245-8F07-A3E7036D1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50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C9112-1B91-64F4-4A81-5F2B474E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08E80B-D8F9-69D6-7CB9-8140C201A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3D9754-BA39-F589-291A-3E0A5065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2305-2E75-41D5-8CBD-B1E904EDF704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FDF45-0251-1D39-8079-D7E979DB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1E7130-24F0-7289-3FA2-37731017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8BA2-0E9C-4245-8F07-A3E7036D1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48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7B6999-2B82-D48E-ED7F-01407B9E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EB38FD-06FA-94C1-A3D4-445D7023C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4253977-3987-2018-D32F-1FE56D2E4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1C8797-E588-2BD7-D2E0-127D7793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2305-2E75-41D5-8CBD-B1E904EDF704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2F4A00-D21A-93EA-BE35-685009D49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FAA555-2ABA-A29A-8E6B-5FFC4A40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8BA2-0E9C-4245-8F07-A3E7036D1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68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CA0EE0-4ABE-738B-CA2B-1DD5EE33E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66431B-727B-1F9F-40A9-C2A18E3A3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6C6D0F-4786-B8ED-80BA-2C23361A8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9C5AA2-5E5D-3D44-BA3B-0AD59630E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42FD4-D768-01E2-2FFF-BB535AC1E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A4923E0-13FE-54BD-F50B-088F6D2B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2305-2E75-41D5-8CBD-B1E904EDF704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52287E2-42A4-807C-F4E4-92C935BD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86A5678-F622-AE30-3627-7648FB7DA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8BA2-0E9C-4245-8F07-A3E7036D1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39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2B2FA-4F63-ED27-DFF7-12603BE52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8BED1C-1F22-4F27-FD9C-2A6CFD9A3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2305-2E75-41D5-8CBD-B1E904EDF704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225C45-A308-CA6A-A40D-D21495B07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FADC7FB-FC8E-CE83-2110-BC9279ACD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8BA2-0E9C-4245-8F07-A3E7036D1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76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143280-7A88-7B1F-B554-1CCB374E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2305-2E75-41D5-8CBD-B1E904EDF704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0CAFCEF-B2AA-92FA-6164-552751BC2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21855A-439A-3C43-FDC0-C3600A0E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8BA2-0E9C-4245-8F07-A3E7036D1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06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14863-571D-C551-7861-BB4267E2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66BBA6-6C44-264A-C3D2-B091BB29B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C366EC-7D1D-7C66-07E4-B9DAC9C5B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022A8C-DE1C-9D6B-AF69-D9A2179A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2305-2E75-41D5-8CBD-B1E904EDF704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5E9CA6-7551-3BC2-7F9C-F83E5557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452D43-1631-AE1E-64E2-63B3FC91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8BA2-0E9C-4245-8F07-A3E7036D1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83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62260C-D20F-C0C5-6A43-C22E8FDD3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4D2451A-EB3F-E537-6DDD-81E5D8E4C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13BAD1-3959-E592-BDAA-F985E9D28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B2E865-5F58-91A8-ACE8-CD1E8F20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2305-2E75-41D5-8CBD-B1E904EDF704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92A29D-AE32-F9DE-7014-16405A74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73257-0EC1-B42F-4A9C-8DAE7E9A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8BA2-0E9C-4245-8F07-A3E7036D1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68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71A6777-A81F-335C-A9A5-B439D8402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EE9E24-0B28-A385-24BD-349FFA4A6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8A5DFF-BC63-3147-3A02-3FAD13F4D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E2305-2E75-41D5-8CBD-B1E904EDF704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F50C76-77F4-DCA2-6897-1C1661ED2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E700AA-C089-2185-8649-4541EBEEF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A8BA2-0E9C-4245-8F07-A3E7036D1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617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Android_Studio" TargetMode="External"/><Relationship Id="rId2" Type="http://schemas.openxmlformats.org/officeDocument/2006/relationships/hyperlink" Target="https://de.wikipedia.org/wiki/GitHu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de.wikipedia.org/wiki/Material_Design" TargetMode="External"/><Relationship Id="rId4" Type="http://schemas.openxmlformats.org/officeDocument/2006/relationships/hyperlink" Target="https://de.wikipedia.org/wiki/Firebase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43405-1F86-C7BD-58D5-3FB422D9D9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Rezepte für Dummies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D2BAD1-C2E9-2B2F-0F47-A2DFA4ADDA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Marcel Rohde, Tobias Maaßen und Luca Knaus</a:t>
            </a:r>
          </a:p>
        </p:txBody>
      </p:sp>
      <p:pic>
        <p:nvPicPr>
          <p:cNvPr id="1026" name="Picture 2" descr="DHBW Karlsruhe | Karlsruhe">
            <a:extLst>
              <a:ext uri="{FF2B5EF4-FFF2-40B4-BE49-F238E27FC236}">
                <a16:creationId xmlns:a16="http://schemas.microsoft.com/office/drawing/2014/main" id="{6FE5102D-465D-8C03-222E-B4B0F421D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410" y="186391"/>
            <a:ext cx="1551061" cy="155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831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02EC8-8727-3452-108C-EA14D755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Pattern - Entwicklungsplattformen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673EBA-9913-FB05-2719-65936E621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Google </a:t>
            </a:r>
            <a:r>
              <a:rPr lang="de-DE" b="1" dirty="0" err="1"/>
              <a:t>Firebase</a:t>
            </a:r>
            <a:r>
              <a:rPr lang="de-DE" b="1" dirty="0"/>
              <a:t> </a:t>
            </a:r>
            <a:r>
              <a:rPr lang="de-DE" dirty="0"/>
              <a:t>-„</a:t>
            </a:r>
            <a:r>
              <a:rPr lang="de-DE" dirty="0" err="1"/>
              <a:t>Firebase</a:t>
            </a:r>
            <a:r>
              <a:rPr lang="de-DE" dirty="0"/>
              <a:t> ist eine Entwicklungs-</a:t>
            </a:r>
          </a:p>
          <a:p>
            <a:pPr marL="0" indent="0">
              <a:buNone/>
            </a:pPr>
            <a:r>
              <a:rPr lang="de-DE" dirty="0"/>
              <a:t>Plattform für mobile und Webanwendungen“</a:t>
            </a:r>
            <a:r>
              <a:rPr lang="de-DE" sz="1400" dirty="0"/>
              <a:t>(3)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Echtzeitdatenbank</a:t>
            </a:r>
          </a:p>
          <a:p>
            <a:pPr lvl="1"/>
            <a:r>
              <a:rPr lang="de-DE" dirty="0"/>
              <a:t>Daten in Echtzeit austauschen	</a:t>
            </a:r>
          </a:p>
          <a:p>
            <a:r>
              <a:rPr lang="de-DE" dirty="0"/>
              <a:t>Hosting von Datensätzen</a:t>
            </a:r>
          </a:p>
          <a:p>
            <a:pPr marL="0" indent="0">
              <a:buNone/>
            </a:pPr>
            <a:r>
              <a:rPr lang="de-DE" dirty="0"/>
              <a:t>					</a:t>
            </a:r>
          </a:p>
        </p:txBody>
      </p:sp>
      <p:pic>
        <p:nvPicPr>
          <p:cNvPr id="4" name="Picture 2" descr="DHBW Karlsruhe | Karlsruhe">
            <a:extLst>
              <a:ext uri="{FF2B5EF4-FFF2-40B4-BE49-F238E27FC236}">
                <a16:creationId xmlns:a16="http://schemas.microsoft.com/office/drawing/2014/main" id="{83ECFF99-6A81-CBE9-60D0-51BEA6D98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410" y="186391"/>
            <a:ext cx="1551061" cy="155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5C73A6-FB2B-FE78-7E8B-0D58E665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8BA2-0E9C-4245-8F07-A3E7036D1C18}" type="slidenum">
              <a:rPr lang="de-DE" smtClean="0"/>
              <a:t>10</a:t>
            </a:fld>
            <a:endParaRPr lang="de-DE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E018958-FD23-9853-FA68-797C89B0A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690688"/>
            <a:ext cx="2335270" cy="130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9901D287-CCE7-A9F8-3F6B-9990B471F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685481"/>
              </p:ext>
            </p:extLst>
          </p:nvPr>
        </p:nvGraphicFramePr>
        <p:xfrm>
          <a:off x="1" y="6417578"/>
          <a:ext cx="12192000" cy="440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066098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768812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55721643"/>
                    </a:ext>
                  </a:extLst>
                </a:gridCol>
              </a:tblGrid>
              <a:tr h="44042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Einführung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Demo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Fakten und Erkenntnisse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93043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90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02EC8-8727-3452-108C-EA14D755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Pattern - Bibliotheken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673EBA-9913-FB05-2719-65936E621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Material Design - „Material Design ist entwickeltes </a:t>
            </a:r>
          </a:p>
          <a:p>
            <a:pPr marL="0" indent="0">
              <a:buNone/>
            </a:pPr>
            <a:r>
              <a:rPr lang="de-DE" dirty="0"/>
              <a:t>Designsystem um konsistente und ansprechende </a:t>
            </a:r>
          </a:p>
          <a:p>
            <a:pPr marL="0" indent="0">
              <a:buNone/>
            </a:pPr>
            <a:r>
              <a:rPr lang="de-DE" dirty="0"/>
              <a:t>Benutzeroberflächen zu schaffen“</a:t>
            </a:r>
            <a:r>
              <a:rPr lang="de-DE" sz="1400" dirty="0"/>
              <a:t>(4)</a:t>
            </a:r>
          </a:p>
          <a:p>
            <a:endParaRPr lang="de-DE" dirty="0"/>
          </a:p>
          <a:p>
            <a:r>
              <a:rPr lang="de-DE" dirty="0"/>
              <a:t>Animationen und Bewegungen</a:t>
            </a:r>
          </a:p>
          <a:p>
            <a:r>
              <a:rPr lang="de-DE" dirty="0"/>
              <a:t>Lebendige Farben</a:t>
            </a:r>
          </a:p>
          <a:p>
            <a:r>
              <a:rPr lang="de-DE" dirty="0"/>
              <a:t>Ansprechendes Design</a:t>
            </a:r>
          </a:p>
        </p:txBody>
      </p:sp>
      <p:pic>
        <p:nvPicPr>
          <p:cNvPr id="4" name="Picture 2" descr="DHBW Karlsruhe | Karlsruhe">
            <a:extLst>
              <a:ext uri="{FF2B5EF4-FFF2-40B4-BE49-F238E27FC236}">
                <a16:creationId xmlns:a16="http://schemas.microsoft.com/office/drawing/2014/main" id="{83ECFF99-6A81-CBE9-60D0-51BEA6D98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410" y="186391"/>
            <a:ext cx="1551061" cy="155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5C73A6-FB2B-FE78-7E8B-0D58E665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8BA2-0E9C-4245-8F07-A3E7036D1C18}" type="slidenum">
              <a:rPr lang="de-DE" smtClean="0"/>
              <a:t>11</a:t>
            </a:fld>
            <a:endParaRPr lang="de-DE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655DD19-1F67-39C5-E490-DD29AEBA5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700" y="182562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EFBF77D3-BC9F-40C5-E4B1-4F8ACD1CD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43275"/>
              </p:ext>
            </p:extLst>
          </p:nvPr>
        </p:nvGraphicFramePr>
        <p:xfrm>
          <a:off x="1" y="6417578"/>
          <a:ext cx="12192000" cy="440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066098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768812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55721643"/>
                    </a:ext>
                  </a:extLst>
                </a:gridCol>
              </a:tblGrid>
              <a:tr h="44042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Einführung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Demo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Fakten und Erkenntnisse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93043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85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02EC8-8727-3452-108C-EA14D755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Pattern - Bibliotheken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673EBA-9913-FB05-2719-65936E621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Picasso – Open Source Image </a:t>
            </a:r>
            <a:r>
              <a:rPr lang="de-DE" dirty="0" err="1"/>
              <a:t>Loading</a:t>
            </a:r>
            <a:r>
              <a:rPr lang="de-DE" dirty="0"/>
              <a:t> Library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Unterstützt</a:t>
            </a:r>
          </a:p>
          <a:p>
            <a:pPr lvl="1"/>
            <a:r>
              <a:rPr lang="de-DE" kern="150" dirty="0">
                <a:effectLst/>
                <a:latin typeface="Calibri (Textkörper)"/>
                <a:ea typeface="OpenSymbol"/>
                <a:cs typeface="Lucida Sans" panose="020B0602030504020204" pitchFamily="34" charset="0"/>
              </a:rPr>
              <a:t>Asynchrones Laden</a:t>
            </a:r>
            <a:endParaRPr lang="de-DE" kern="150" dirty="0">
              <a:effectLst/>
              <a:latin typeface="Calibri (Textkörper)"/>
              <a:ea typeface="OpenSymbol"/>
              <a:cs typeface="OpenSymbol"/>
            </a:endParaRPr>
          </a:p>
          <a:p>
            <a:pPr lvl="1"/>
            <a:r>
              <a:rPr lang="de-DE" kern="150" dirty="0">
                <a:effectLst/>
                <a:latin typeface="Calibri (Textkörper)"/>
                <a:ea typeface="OpenSymbol"/>
                <a:cs typeface="Lucida Sans" panose="020B0602030504020204" pitchFamily="34" charset="0"/>
              </a:rPr>
              <a:t>Dynamic Caching</a:t>
            </a:r>
          </a:p>
          <a:p>
            <a:pPr lvl="1"/>
            <a:endParaRPr lang="de-DE" kern="150" dirty="0">
              <a:effectLst/>
              <a:latin typeface="OpenSymbol"/>
              <a:ea typeface="OpenSymbol"/>
              <a:cs typeface="OpenSymbol"/>
            </a:endParaRP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4" name="Picture 2" descr="DHBW Karlsruhe | Karlsruhe">
            <a:extLst>
              <a:ext uri="{FF2B5EF4-FFF2-40B4-BE49-F238E27FC236}">
                <a16:creationId xmlns:a16="http://schemas.microsoft.com/office/drawing/2014/main" id="{83ECFF99-6A81-CBE9-60D0-51BEA6D98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410" y="186391"/>
            <a:ext cx="1551061" cy="155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5C73A6-FB2B-FE78-7E8B-0D58E665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8BA2-0E9C-4245-8F07-A3E7036D1C18}" type="slidenum">
              <a:rPr lang="de-DE" smtClean="0"/>
              <a:t>12</a:t>
            </a:fld>
            <a:endParaRPr lang="de-DE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53F51755-9191-FF1F-90F0-73E7C5C93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084593"/>
              </p:ext>
            </p:extLst>
          </p:nvPr>
        </p:nvGraphicFramePr>
        <p:xfrm>
          <a:off x="1" y="6417578"/>
          <a:ext cx="12192000" cy="440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066098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768812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55721643"/>
                    </a:ext>
                  </a:extLst>
                </a:gridCol>
              </a:tblGrid>
              <a:tr h="440423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Einführung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Demo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Fakten und Erkenntnisse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93043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080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02EC8-8727-3452-108C-EA14D755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Qualitätssicherung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673EBA-9913-FB05-2719-65936E621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de-DE" kern="150" dirty="0">
              <a:effectLst/>
              <a:latin typeface="OpenSymbol"/>
              <a:ea typeface="OpenSymbol"/>
              <a:cs typeface="OpenSymbol"/>
            </a:endParaRPr>
          </a:p>
          <a:p>
            <a:pPr lvl="1"/>
            <a:r>
              <a:rPr lang="en-US" dirty="0"/>
              <a:t>JUnit-Test-Framework </a:t>
            </a:r>
          </a:p>
          <a:p>
            <a:pPr lvl="1"/>
            <a:r>
              <a:rPr lang="en-US" dirty="0" err="1"/>
              <a:t>Automatisiertes</a:t>
            </a:r>
            <a:r>
              <a:rPr lang="en-US" dirty="0"/>
              <a:t> Test-Framework </a:t>
            </a:r>
            <a:r>
              <a:rPr lang="en-US" dirty="0" err="1"/>
              <a:t>GithubActions</a:t>
            </a:r>
            <a:endParaRPr lang="de-DE" dirty="0"/>
          </a:p>
          <a:p>
            <a:pPr lvl="1"/>
            <a:r>
              <a:rPr lang="de-DE" dirty="0"/>
              <a:t>Zusätzlich </a:t>
            </a:r>
            <a:r>
              <a:rPr lang="de-DE" dirty="0" err="1"/>
              <a:t>SonarQube</a:t>
            </a:r>
            <a:r>
              <a:rPr lang="de-DE" dirty="0"/>
              <a:t> für Codequalität und Sicherheit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/>
            <a:r>
              <a:rPr lang="de-DE" dirty="0"/>
              <a:t>Testabdeckung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4" name="Picture 2" descr="DHBW Karlsruhe | Karlsruhe">
            <a:extLst>
              <a:ext uri="{FF2B5EF4-FFF2-40B4-BE49-F238E27FC236}">
                <a16:creationId xmlns:a16="http://schemas.microsoft.com/office/drawing/2014/main" id="{83ECFF99-6A81-CBE9-60D0-51BEA6D98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410" y="186391"/>
            <a:ext cx="1551061" cy="155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5C73A6-FB2B-FE78-7E8B-0D58E665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8BA2-0E9C-4245-8F07-A3E7036D1C18}" type="slidenum">
              <a:rPr lang="de-DE" smtClean="0"/>
              <a:t>13</a:t>
            </a:fld>
            <a:endParaRPr lang="de-DE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53F51755-9191-FF1F-90F0-73E7C5C93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765860"/>
              </p:ext>
            </p:extLst>
          </p:nvPr>
        </p:nvGraphicFramePr>
        <p:xfrm>
          <a:off x="1" y="6417578"/>
          <a:ext cx="12192000" cy="440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066098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768812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55721643"/>
                    </a:ext>
                  </a:extLst>
                </a:gridCol>
              </a:tblGrid>
              <a:tr h="44042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Einführung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Demo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Fakten und Erkenntnisse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93043544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52032813-3EF5-F678-4EB6-C20B320B2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537" y="3429000"/>
            <a:ext cx="3368660" cy="982303"/>
          </a:xfrm>
          <a:prstGeom prst="rect">
            <a:avLst/>
          </a:prstGeom>
          <a:solidFill>
            <a:schemeClr val="tx1"/>
          </a:solidFill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356587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02EC8-8727-3452-108C-EA14D755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SonarQube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673EBA-9913-FB05-2719-65936E621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Zusätzlich </a:t>
            </a:r>
            <a:r>
              <a:rPr lang="de-DE" dirty="0" err="1"/>
              <a:t>SonarQube</a:t>
            </a:r>
            <a:r>
              <a:rPr lang="de-DE" dirty="0"/>
              <a:t> für Codequalität und Sicherheit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4" name="Picture 2" descr="DHBW Karlsruhe | Karlsruhe">
            <a:extLst>
              <a:ext uri="{FF2B5EF4-FFF2-40B4-BE49-F238E27FC236}">
                <a16:creationId xmlns:a16="http://schemas.microsoft.com/office/drawing/2014/main" id="{83ECFF99-6A81-CBE9-60D0-51BEA6D98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410" y="186391"/>
            <a:ext cx="1551061" cy="155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5C73A6-FB2B-FE78-7E8B-0D58E665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8BA2-0E9C-4245-8F07-A3E7036D1C18}" type="slidenum">
              <a:rPr lang="de-DE" smtClean="0"/>
              <a:t>14</a:t>
            </a:fld>
            <a:endParaRPr lang="de-DE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53F51755-9191-FF1F-90F0-73E7C5C93CE2}"/>
              </a:ext>
            </a:extLst>
          </p:cNvPr>
          <p:cNvGraphicFramePr>
            <a:graphicFrameLocks noGrp="1"/>
          </p:cNvGraphicFramePr>
          <p:nvPr/>
        </p:nvGraphicFramePr>
        <p:xfrm>
          <a:off x="1" y="6417578"/>
          <a:ext cx="12192000" cy="440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066098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768812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55721643"/>
                    </a:ext>
                  </a:extLst>
                </a:gridCol>
              </a:tblGrid>
              <a:tr h="44042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Einführung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Demo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Fakten und Erkenntnisse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93043544"/>
                  </a:ext>
                </a:extLst>
              </a:tr>
            </a:tbl>
          </a:graphicData>
        </a:graphic>
      </p:graphicFrame>
      <p:pic>
        <p:nvPicPr>
          <p:cNvPr id="2052" name="Picture 4">
            <a:extLst>
              <a:ext uri="{FF2B5EF4-FFF2-40B4-BE49-F238E27FC236}">
                <a16:creationId xmlns:a16="http://schemas.microsoft.com/office/drawing/2014/main" id="{BCA55318-A4CC-4191-A1C5-5EA55F4BE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453" y="2431027"/>
            <a:ext cx="7331094" cy="314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528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02EC8-8727-3452-108C-EA14D755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 Setup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673EBA-9913-FB05-2719-65936E621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kern="150" dirty="0">
                <a:effectLst/>
                <a:latin typeface="OpenSymbol"/>
                <a:ea typeface="OpenSymbol"/>
                <a:cs typeface="OpenSymbol"/>
              </a:rPr>
              <a:t>Test unterteilt in</a:t>
            </a:r>
          </a:p>
          <a:p>
            <a:pPr lvl="2"/>
            <a:r>
              <a:rPr lang="de-DE" dirty="0" err="1"/>
              <a:t>Android.yml</a:t>
            </a:r>
            <a:endParaRPr lang="de-DE" dirty="0"/>
          </a:p>
          <a:p>
            <a:pPr lvl="3"/>
            <a:r>
              <a:rPr lang="de-DE" dirty="0"/>
              <a:t>Datei konfiguriert eine GitHub Actions CI/CD-Pipeline, die bei </a:t>
            </a:r>
            <a:r>
              <a:rPr lang="de-DE" dirty="0" err="1"/>
              <a:t>Pushes</a:t>
            </a:r>
            <a:r>
              <a:rPr lang="de-DE" dirty="0"/>
              <a:t> und Pull </a:t>
            </a:r>
            <a:r>
              <a:rPr lang="de-DE" dirty="0" err="1"/>
              <a:t>Requests</a:t>
            </a:r>
            <a:r>
              <a:rPr lang="de-DE" dirty="0"/>
              <a:t> auf den master-Branch eine Android-App mit JDK 17 auf Ubuntu baut und testet</a:t>
            </a:r>
          </a:p>
          <a:p>
            <a:pPr lvl="2"/>
            <a:r>
              <a:rPr lang="de-DE" dirty="0" err="1"/>
              <a:t>Build.yml</a:t>
            </a:r>
            <a:endParaRPr lang="de-DE" dirty="0"/>
          </a:p>
          <a:p>
            <a:pPr lvl="3"/>
            <a:r>
              <a:rPr lang="en-US" b="0" i="0" dirty="0">
                <a:effectLst/>
                <a:latin typeface="gg sans"/>
              </a:rPr>
              <a:t>''</a:t>
            </a:r>
            <a:r>
              <a:rPr lang="de-DE" dirty="0"/>
              <a:t>, die manuell ausgelöst wird, um eine Android-App mit JDK 17 zu bauen, </a:t>
            </a:r>
            <a:r>
              <a:rPr lang="de-DE" dirty="0" err="1"/>
              <a:t>SonarQube</a:t>
            </a:r>
            <a:r>
              <a:rPr lang="de-DE" dirty="0"/>
              <a:t>-Analysen durchzuführen und Pakete zu </a:t>
            </a:r>
            <a:r>
              <a:rPr lang="de-DE" dirty="0" err="1"/>
              <a:t>cachen</a:t>
            </a:r>
            <a:endParaRPr lang="de-DE" dirty="0"/>
          </a:p>
          <a:p>
            <a:pPr lvl="2"/>
            <a:r>
              <a:rPr lang="de-DE" dirty="0" err="1"/>
              <a:t>Unittests.yml</a:t>
            </a:r>
            <a:endParaRPr lang="de-DE" dirty="0"/>
          </a:p>
          <a:p>
            <a:pPr lvl="3"/>
            <a:r>
              <a:rPr lang="en-US" b="0" i="0" dirty="0">
                <a:effectLst/>
                <a:latin typeface="gg sans"/>
              </a:rPr>
              <a:t>''</a:t>
            </a:r>
            <a:r>
              <a:rPr lang="de-DE" dirty="0"/>
              <a:t>, die bei </a:t>
            </a:r>
            <a:r>
              <a:rPr lang="de-DE" dirty="0" err="1"/>
              <a:t>Pushes</a:t>
            </a:r>
            <a:r>
              <a:rPr lang="de-DE" dirty="0"/>
              <a:t> und Pull </a:t>
            </a:r>
            <a:r>
              <a:rPr lang="de-DE" dirty="0" err="1"/>
              <a:t>Requests</a:t>
            </a:r>
            <a:r>
              <a:rPr lang="de-DE" dirty="0"/>
              <a:t> auf den master-Branch Unit-Tests für eine Android-App mit JDK 17 auf Ubuntu ausführt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4" name="Picture 2" descr="DHBW Karlsruhe | Karlsruhe">
            <a:extLst>
              <a:ext uri="{FF2B5EF4-FFF2-40B4-BE49-F238E27FC236}">
                <a16:creationId xmlns:a16="http://schemas.microsoft.com/office/drawing/2014/main" id="{83ECFF99-6A81-CBE9-60D0-51BEA6D98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410" y="186391"/>
            <a:ext cx="1551061" cy="155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5C73A6-FB2B-FE78-7E8B-0D58E665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8BA2-0E9C-4245-8F07-A3E7036D1C18}" type="slidenum">
              <a:rPr lang="de-DE" smtClean="0"/>
              <a:t>15</a:t>
            </a:fld>
            <a:endParaRPr lang="de-DE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53F51755-9191-FF1F-90F0-73E7C5C93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893018"/>
              </p:ext>
            </p:extLst>
          </p:nvPr>
        </p:nvGraphicFramePr>
        <p:xfrm>
          <a:off x="1" y="6417578"/>
          <a:ext cx="12192000" cy="440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066098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768812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55721643"/>
                    </a:ext>
                  </a:extLst>
                </a:gridCol>
              </a:tblGrid>
              <a:tr h="44042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Einführung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Demo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Fakten und Erkenntnisse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93043544"/>
                  </a:ext>
                </a:extLst>
              </a:tr>
            </a:tbl>
          </a:graphicData>
        </a:graphic>
      </p:graphicFrame>
      <p:pic>
        <p:nvPicPr>
          <p:cNvPr id="12" name="Grafik 11">
            <a:extLst>
              <a:ext uri="{FF2B5EF4-FFF2-40B4-BE49-F238E27FC236}">
                <a16:creationId xmlns:a16="http://schemas.microsoft.com/office/drawing/2014/main" id="{3761AF9E-6D24-40B2-B8E0-79572675B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690" y="4833751"/>
            <a:ext cx="3839110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20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43405-1F86-C7BD-58D5-3FB422D9D9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pic>
        <p:nvPicPr>
          <p:cNvPr id="1026" name="Picture 2" descr="DHBW Karlsruhe | Karlsruhe">
            <a:extLst>
              <a:ext uri="{FF2B5EF4-FFF2-40B4-BE49-F238E27FC236}">
                <a16:creationId xmlns:a16="http://schemas.microsoft.com/office/drawing/2014/main" id="{6FE5102D-465D-8C03-222E-B4B0F421D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410" y="186391"/>
            <a:ext cx="1551061" cy="155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88979156-02ED-15C4-8B90-0B383FEEF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973784"/>
              </p:ext>
            </p:extLst>
          </p:nvPr>
        </p:nvGraphicFramePr>
        <p:xfrm>
          <a:off x="1" y="6417578"/>
          <a:ext cx="12192000" cy="440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066098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768812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55721643"/>
                    </a:ext>
                  </a:extLst>
                </a:gridCol>
              </a:tblGrid>
              <a:tr h="44042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Einführung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Demo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Fakten und Erkenntnisse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93043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047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02EC8-8727-3452-108C-EA14D755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Fakten und Erkenntnisse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673EBA-9913-FB05-2719-65936E621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Klare Zielsetzung ist entscheidend</a:t>
            </a:r>
          </a:p>
          <a:p>
            <a:r>
              <a:rPr lang="de-DE" dirty="0"/>
              <a:t>Klare Definition von Meilensteinen</a:t>
            </a:r>
          </a:p>
          <a:p>
            <a:r>
              <a:rPr lang="de-DE" dirty="0"/>
              <a:t>Wissensaustausch verbessert die Leistung</a:t>
            </a:r>
          </a:p>
          <a:p>
            <a:r>
              <a:rPr lang="de-DE" dirty="0"/>
              <a:t>klare Rollen und Verantwortlichkeiten sind wichtig</a:t>
            </a:r>
          </a:p>
          <a:p>
            <a:r>
              <a:rPr lang="de-DE" dirty="0"/>
              <a:t>Teamdynamik beeinflusst das Ergebnis</a:t>
            </a:r>
          </a:p>
          <a:p>
            <a:endParaRPr lang="de-DE" dirty="0"/>
          </a:p>
        </p:txBody>
      </p:sp>
      <p:pic>
        <p:nvPicPr>
          <p:cNvPr id="4" name="Picture 2" descr="DHBW Karlsruhe | Karlsruhe">
            <a:extLst>
              <a:ext uri="{FF2B5EF4-FFF2-40B4-BE49-F238E27FC236}">
                <a16:creationId xmlns:a16="http://schemas.microsoft.com/office/drawing/2014/main" id="{83ECFF99-6A81-CBE9-60D0-51BEA6D98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410" y="186391"/>
            <a:ext cx="1551061" cy="155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EF903D15-6E96-1201-F128-83C59F2BF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355992"/>
              </p:ext>
            </p:extLst>
          </p:nvPr>
        </p:nvGraphicFramePr>
        <p:xfrm>
          <a:off x="1" y="6417578"/>
          <a:ext cx="12192000" cy="440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066098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768812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55721643"/>
                    </a:ext>
                  </a:extLst>
                </a:gridCol>
              </a:tblGrid>
              <a:tr h="44042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Einführung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Demo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Fakten und Erkenntnisse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043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088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02EC8-8727-3452-108C-EA14D755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673EBA-9913-FB05-2719-65936E621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(1) </a:t>
            </a:r>
            <a:r>
              <a:rPr lang="de-DE" dirty="0">
                <a:hlinkClick r:id="rId2"/>
              </a:rPr>
              <a:t>https://de.wikipedia.org/wiki/GitHub</a:t>
            </a:r>
            <a:endParaRPr lang="de-DE" dirty="0"/>
          </a:p>
          <a:p>
            <a:r>
              <a:rPr lang="de-DE" dirty="0"/>
              <a:t>(2) - </a:t>
            </a:r>
            <a:r>
              <a:rPr lang="de-DE" dirty="0">
                <a:hlinkClick r:id="rId3"/>
              </a:rPr>
              <a:t>https://de.wikipedia.org/wiki/Android_Studio</a:t>
            </a:r>
            <a:endParaRPr lang="de-DE" dirty="0"/>
          </a:p>
          <a:p>
            <a:r>
              <a:rPr lang="de-DE" dirty="0"/>
              <a:t>(3) - </a:t>
            </a:r>
            <a:r>
              <a:rPr lang="de-DE" dirty="0">
                <a:hlinkClick r:id="rId4"/>
              </a:rPr>
              <a:t>https://de.wikipedia.org/wiki/Firebase</a:t>
            </a:r>
            <a:endParaRPr lang="de-DE" dirty="0"/>
          </a:p>
          <a:p>
            <a:r>
              <a:rPr lang="de-DE" dirty="0"/>
              <a:t>(4) - </a:t>
            </a:r>
            <a:r>
              <a:rPr lang="de-DE" dirty="0">
                <a:hlinkClick r:id="rId5"/>
              </a:rPr>
              <a:t>https://de.wikipedia.org/wiki/Material_Design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Picture 2" descr="DHBW Karlsruhe | Karlsruhe">
            <a:extLst>
              <a:ext uri="{FF2B5EF4-FFF2-40B4-BE49-F238E27FC236}">
                <a16:creationId xmlns:a16="http://schemas.microsoft.com/office/drawing/2014/main" id="{83ECFF99-6A81-CBE9-60D0-51BEA6D98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410" y="186391"/>
            <a:ext cx="1551061" cy="155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786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43405-1F86-C7BD-58D5-3FB422D9D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6125"/>
            <a:ext cx="9144000" cy="2387600"/>
          </a:xfrm>
        </p:spPr>
        <p:txBody>
          <a:bodyPr/>
          <a:lstStyle/>
          <a:p>
            <a:r>
              <a:rPr lang="de-DE" dirty="0"/>
              <a:t>Vielen Dank für eure Aufmerksamkeit</a:t>
            </a:r>
          </a:p>
        </p:txBody>
      </p:sp>
      <p:pic>
        <p:nvPicPr>
          <p:cNvPr id="1026" name="Picture 2" descr="DHBW Karlsruhe | Karlsruhe">
            <a:extLst>
              <a:ext uri="{FF2B5EF4-FFF2-40B4-BE49-F238E27FC236}">
                <a16:creationId xmlns:a16="http://schemas.microsoft.com/office/drawing/2014/main" id="{6FE5102D-465D-8C03-222E-B4B0F421D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410" y="186391"/>
            <a:ext cx="1551061" cy="155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88979156-02ED-15C4-8B90-0B383FEEF0E4}"/>
              </a:ext>
            </a:extLst>
          </p:cNvPr>
          <p:cNvGraphicFramePr>
            <a:graphicFrameLocks noGrp="1"/>
          </p:cNvGraphicFramePr>
          <p:nvPr/>
        </p:nvGraphicFramePr>
        <p:xfrm>
          <a:off x="1" y="6417578"/>
          <a:ext cx="12192000" cy="440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066098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768812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55721643"/>
                    </a:ext>
                  </a:extLst>
                </a:gridCol>
              </a:tblGrid>
              <a:tr h="44042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Einführung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Demo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Unsere Arbeit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93043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61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F2D3CAA-2375-5CF8-7DB9-929A99F9D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1681" y="532489"/>
            <a:ext cx="6748638" cy="579302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2" descr="DHBW Karlsruhe | Karlsruhe">
            <a:extLst>
              <a:ext uri="{FF2B5EF4-FFF2-40B4-BE49-F238E27FC236}">
                <a16:creationId xmlns:a16="http://schemas.microsoft.com/office/drawing/2014/main" id="{83ECFF99-6A81-CBE9-60D0-51BEA6D98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410" y="186391"/>
            <a:ext cx="1551061" cy="155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FC5E4544-520A-14DA-FA7F-C05039A33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635066"/>
              </p:ext>
            </p:extLst>
          </p:nvPr>
        </p:nvGraphicFramePr>
        <p:xfrm>
          <a:off x="1" y="6417578"/>
          <a:ext cx="12192000" cy="440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066098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768812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55721643"/>
                    </a:ext>
                  </a:extLst>
                </a:gridCol>
              </a:tblGrid>
              <a:tr h="44042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Einführung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Demo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Fakten und Erkenntnisse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93043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980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02EC8-8727-3452-108C-EA14D755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673EBA-9913-FB05-2719-65936E621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Komplexität von Rezepten</a:t>
            </a:r>
          </a:p>
          <a:p>
            <a:r>
              <a:rPr lang="de-DE" dirty="0"/>
              <a:t>Zu hohe Anforderungen an den Anwender</a:t>
            </a:r>
          </a:p>
          <a:p>
            <a:r>
              <a:rPr lang="de-DE" dirty="0"/>
              <a:t>Unklare Anweisungen</a:t>
            </a:r>
          </a:p>
          <a:p>
            <a:r>
              <a:rPr lang="de-DE" dirty="0"/>
              <a:t>Fehlende Schritt für Schritt Anleitung</a:t>
            </a:r>
          </a:p>
        </p:txBody>
      </p:sp>
      <p:pic>
        <p:nvPicPr>
          <p:cNvPr id="4" name="Picture 2" descr="DHBW Karlsruhe | Karlsruhe">
            <a:extLst>
              <a:ext uri="{FF2B5EF4-FFF2-40B4-BE49-F238E27FC236}">
                <a16:creationId xmlns:a16="http://schemas.microsoft.com/office/drawing/2014/main" id="{83ECFF99-6A81-CBE9-60D0-51BEA6D98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410" y="186391"/>
            <a:ext cx="1551061" cy="155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1AA976A0-1752-28AD-81D0-6DC213C4D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630320"/>
              </p:ext>
            </p:extLst>
          </p:nvPr>
        </p:nvGraphicFramePr>
        <p:xfrm>
          <a:off x="1" y="6417578"/>
          <a:ext cx="12192000" cy="440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066098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768812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55721643"/>
                    </a:ext>
                  </a:extLst>
                </a:gridCol>
              </a:tblGrid>
              <a:tr h="44042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Einführung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Demo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Fakten und Erkenntnisse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93043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67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02EC8-8727-3452-108C-EA14D755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673EBA-9913-FB05-2719-65936E621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Übersichtliche App</a:t>
            </a:r>
          </a:p>
          <a:p>
            <a:r>
              <a:rPr lang="de-DE" dirty="0"/>
              <a:t>Schritt für Schritt Anleitung</a:t>
            </a:r>
          </a:p>
          <a:p>
            <a:r>
              <a:rPr lang="de-DE" dirty="0"/>
              <a:t>Visuelle Unterstützung</a:t>
            </a:r>
          </a:p>
          <a:p>
            <a:r>
              <a:rPr lang="de-DE" dirty="0"/>
              <a:t>Große Auswahl an Rezepten</a:t>
            </a:r>
          </a:p>
        </p:txBody>
      </p:sp>
      <p:pic>
        <p:nvPicPr>
          <p:cNvPr id="4" name="Picture 2" descr="DHBW Karlsruhe | Karlsruhe">
            <a:extLst>
              <a:ext uri="{FF2B5EF4-FFF2-40B4-BE49-F238E27FC236}">
                <a16:creationId xmlns:a16="http://schemas.microsoft.com/office/drawing/2014/main" id="{83ECFF99-6A81-CBE9-60D0-51BEA6D98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410" y="186391"/>
            <a:ext cx="1551061" cy="155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3B206F7C-9849-6F01-86EC-CBC746A4DE5E}"/>
              </a:ext>
            </a:extLst>
          </p:cNvPr>
          <p:cNvSpPr/>
          <p:nvPr/>
        </p:nvSpPr>
        <p:spPr>
          <a:xfrm>
            <a:off x="982766" y="4291784"/>
            <a:ext cx="427290" cy="49565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1157F8E-8C5F-0FF5-DA5E-ECDDCAC68088}"/>
              </a:ext>
            </a:extLst>
          </p:cNvPr>
          <p:cNvSpPr txBox="1"/>
          <p:nvPr/>
        </p:nvSpPr>
        <p:spPr>
          <a:xfrm>
            <a:off x="1410056" y="4062558"/>
            <a:ext cx="6106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Jeder</a:t>
            </a:r>
            <a:r>
              <a:rPr lang="de-DE" dirty="0"/>
              <a:t> </a:t>
            </a:r>
            <a:r>
              <a:rPr lang="de-DE" sz="2800" dirty="0"/>
              <a:t>soll Rezepte nachkochen können ohne Erfahrungen zu haben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5E819472-B05C-FF06-CD62-FFA046D93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504430"/>
              </p:ext>
            </p:extLst>
          </p:nvPr>
        </p:nvGraphicFramePr>
        <p:xfrm>
          <a:off x="1" y="6417578"/>
          <a:ext cx="12192000" cy="440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066098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768812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55721643"/>
                    </a:ext>
                  </a:extLst>
                </a:gridCol>
              </a:tblGrid>
              <a:tr h="44042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Einführung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Demo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Fakten und Erkenntnisse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93043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931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02EC8-8727-3452-108C-EA14D755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Timesheet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673EBA-9913-FB05-2719-65936E621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Picture 2" descr="DHBW Karlsruhe | Karlsruhe">
            <a:extLst>
              <a:ext uri="{FF2B5EF4-FFF2-40B4-BE49-F238E27FC236}">
                <a16:creationId xmlns:a16="http://schemas.microsoft.com/office/drawing/2014/main" id="{83ECFF99-6A81-CBE9-60D0-51BEA6D98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410" y="186391"/>
            <a:ext cx="1551061" cy="155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5E819472-B05C-FF06-CD62-FFA046D93BA1}"/>
              </a:ext>
            </a:extLst>
          </p:cNvPr>
          <p:cNvGraphicFramePr>
            <a:graphicFrameLocks noGrp="1"/>
          </p:cNvGraphicFramePr>
          <p:nvPr/>
        </p:nvGraphicFramePr>
        <p:xfrm>
          <a:off x="1" y="6417578"/>
          <a:ext cx="12192000" cy="440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066098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768812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55721643"/>
                    </a:ext>
                  </a:extLst>
                </a:gridCol>
              </a:tblGrid>
              <a:tr h="44042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Einführung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Demo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Fakten und Erkenntnisse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93043544"/>
                  </a:ext>
                </a:extLst>
              </a:tr>
            </a:tbl>
          </a:graphicData>
        </a:graphic>
      </p:graphicFrame>
      <p:pic>
        <p:nvPicPr>
          <p:cNvPr id="9" name="Grafik 8">
            <a:extLst>
              <a:ext uri="{FF2B5EF4-FFF2-40B4-BE49-F238E27FC236}">
                <a16:creationId xmlns:a16="http://schemas.microsoft.com/office/drawing/2014/main" id="{4E2B6E12-C82E-45EA-9E1E-D2DECEBF2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0515600" cy="256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6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02EC8-8727-3452-108C-EA14D755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Kumulatives Flussdiagramm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673EBA-9913-FB05-2719-65936E621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Picture 2" descr="DHBW Karlsruhe | Karlsruhe">
            <a:extLst>
              <a:ext uri="{FF2B5EF4-FFF2-40B4-BE49-F238E27FC236}">
                <a16:creationId xmlns:a16="http://schemas.microsoft.com/office/drawing/2014/main" id="{83ECFF99-6A81-CBE9-60D0-51BEA6D98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410" y="186391"/>
            <a:ext cx="1551061" cy="155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5E819472-B05C-FF06-CD62-FFA046D93BA1}"/>
              </a:ext>
            </a:extLst>
          </p:cNvPr>
          <p:cNvGraphicFramePr>
            <a:graphicFrameLocks noGrp="1"/>
          </p:cNvGraphicFramePr>
          <p:nvPr/>
        </p:nvGraphicFramePr>
        <p:xfrm>
          <a:off x="1" y="6417578"/>
          <a:ext cx="12192000" cy="440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066098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768812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55721643"/>
                    </a:ext>
                  </a:extLst>
                </a:gridCol>
              </a:tblGrid>
              <a:tr h="44042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Einführung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Demo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Fakten und Erkenntnisse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93043544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4F563217-D994-429D-B009-5B32803BC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6"/>
            <a:ext cx="9350745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55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02EC8-8727-3452-108C-EA14D755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Kumulatives Flussdiagramm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673EBA-9913-FB05-2719-65936E621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Picture 2" descr="DHBW Karlsruhe | Karlsruhe">
            <a:extLst>
              <a:ext uri="{FF2B5EF4-FFF2-40B4-BE49-F238E27FC236}">
                <a16:creationId xmlns:a16="http://schemas.microsoft.com/office/drawing/2014/main" id="{83ECFF99-6A81-CBE9-60D0-51BEA6D98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410" y="186391"/>
            <a:ext cx="1551061" cy="155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5E819472-B05C-FF06-CD62-FFA046D93BA1}"/>
              </a:ext>
            </a:extLst>
          </p:cNvPr>
          <p:cNvGraphicFramePr>
            <a:graphicFrameLocks noGrp="1"/>
          </p:cNvGraphicFramePr>
          <p:nvPr/>
        </p:nvGraphicFramePr>
        <p:xfrm>
          <a:off x="1" y="6417578"/>
          <a:ext cx="12192000" cy="440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066098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768812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55721643"/>
                    </a:ext>
                  </a:extLst>
                </a:gridCol>
              </a:tblGrid>
              <a:tr h="44042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Einführung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Demo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Fakten und Erkenntnisse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93043544"/>
                  </a:ext>
                </a:extLst>
              </a:tr>
            </a:tbl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9B3A4EE9-543F-4CC0-9A95-DEBCB3F7D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4"/>
            <a:ext cx="10669944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31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02EC8-8727-3452-108C-EA14D755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Pattern - Entwicklungsplattformen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673EBA-9913-FB05-2719-65936E621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GitHub </a:t>
            </a:r>
            <a:r>
              <a:rPr lang="de-DE" dirty="0"/>
              <a:t>-</a:t>
            </a:r>
            <a:r>
              <a:rPr lang="de-DE" b="1" dirty="0"/>
              <a:t> </a:t>
            </a:r>
            <a:r>
              <a:rPr lang="de-DE" dirty="0"/>
              <a:t>„GitHub ist eine webbasierte Plattform für </a:t>
            </a:r>
          </a:p>
          <a:p>
            <a:pPr marL="0" indent="0">
              <a:buNone/>
            </a:pPr>
            <a:r>
              <a:rPr lang="de-DE" dirty="0"/>
              <a:t>die Versionsverwaltung von Softwareprojekten.“</a:t>
            </a:r>
            <a:r>
              <a:rPr lang="de-DE" sz="1400" dirty="0"/>
              <a:t>(1)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Discussion</a:t>
            </a:r>
            <a:r>
              <a:rPr lang="de-DE" dirty="0"/>
              <a:t> Board</a:t>
            </a:r>
          </a:p>
          <a:p>
            <a:pPr lvl="1"/>
            <a:r>
              <a:rPr lang="de-DE" dirty="0"/>
              <a:t>Entwicklungsblog</a:t>
            </a:r>
          </a:p>
          <a:p>
            <a:r>
              <a:rPr lang="de-DE" dirty="0"/>
              <a:t>Code Repository</a:t>
            </a:r>
          </a:p>
          <a:p>
            <a:pPr lvl="1"/>
            <a:r>
              <a:rPr lang="de-DE" dirty="0"/>
              <a:t>Remote Verwaltung von Code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Picture 2" descr="DHBW Karlsruhe | Karlsruhe">
            <a:extLst>
              <a:ext uri="{FF2B5EF4-FFF2-40B4-BE49-F238E27FC236}">
                <a16:creationId xmlns:a16="http://schemas.microsoft.com/office/drawing/2014/main" id="{83ECFF99-6A81-CBE9-60D0-51BEA6D98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410" y="186391"/>
            <a:ext cx="1551061" cy="155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ithub Bilder – Durchsuchen 516 Archivfotos, Vektorgrafiken und Videos |  Adobe Stock">
            <a:extLst>
              <a:ext uri="{FF2B5EF4-FFF2-40B4-BE49-F238E27FC236}">
                <a16:creationId xmlns:a16="http://schemas.microsoft.com/office/drawing/2014/main" id="{DA96E022-470C-0002-4BD7-631F834BD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322" y="1690688"/>
            <a:ext cx="1852088" cy="132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982698D8-CF12-8874-7C35-358F4495D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911341"/>
              </p:ext>
            </p:extLst>
          </p:nvPr>
        </p:nvGraphicFramePr>
        <p:xfrm>
          <a:off x="1" y="6417578"/>
          <a:ext cx="12192000" cy="440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066098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768812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55721643"/>
                    </a:ext>
                  </a:extLst>
                </a:gridCol>
              </a:tblGrid>
              <a:tr h="44042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Einführung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Demo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Fakten und Erkenntnisse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93043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975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02EC8-8727-3452-108C-EA14D755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Pattern - Entwicklungsplattformen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673EBA-9913-FB05-2719-65936E621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/>
              <a:t>Android Studio Giraffe </a:t>
            </a:r>
            <a:r>
              <a:rPr lang="de-DE" dirty="0"/>
              <a:t>- „Android Studio ist eine </a:t>
            </a:r>
          </a:p>
          <a:p>
            <a:pPr marL="0" indent="0">
              <a:buNone/>
            </a:pPr>
            <a:r>
              <a:rPr lang="de-DE" dirty="0"/>
              <a:t>freie Integrierte IDE von Google für die </a:t>
            </a:r>
          </a:p>
          <a:p>
            <a:pPr marL="0" indent="0">
              <a:buNone/>
            </a:pPr>
            <a:r>
              <a:rPr lang="de-DE" dirty="0"/>
              <a:t>Android-Softwareentwicklung“</a:t>
            </a:r>
            <a:r>
              <a:rPr lang="de-DE" sz="1400" dirty="0"/>
              <a:t>(2)</a:t>
            </a:r>
          </a:p>
          <a:p>
            <a:pPr marL="0" indent="0">
              <a:buNone/>
            </a:pPr>
            <a:endParaRPr lang="de-DE" sz="1400" dirty="0"/>
          </a:p>
          <a:p>
            <a:r>
              <a:rPr lang="de-DE" dirty="0"/>
              <a:t>Entwicklung von Android Apps</a:t>
            </a:r>
          </a:p>
          <a:p>
            <a:pPr lvl="1"/>
            <a:r>
              <a:rPr lang="de-DE" dirty="0"/>
              <a:t>Mithilfe von </a:t>
            </a:r>
          </a:p>
          <a:p>
            <a:pPr lvl="2"/>
            <a:r>
              <a:rPr lang="de-DE" dirty="0"/>
              <a:t>XML – Layout</a:t>
            </a:r>
          </a:p>
          <a:p>
            <a:pPr lvl="2"/>
            <a:r>
              <a:rPr lang="de-DE" dirty="0"/>
              <a:t>Java oder </a:t>
            </a:r>
            <a:r>
              <a:rPr lang="de-DE" dirty="0" err="1"/>
              <a:t>Kotlin</a:t>
            </a:r>
            <a:endParaRPr lang="de-DE" dirty="0"/>
          </a:p>
          <a:p>
            <a:r>
              <a:rPr lang="de-DE" dirty="0"/>
              <a:t>Emulator</a:t>
            </a:r>
          </a:p>
          <a:p>
            <a:r>
              <a:rPr lang="de-DE" dirty="0"/>
              <a:t>GitHub Integration</a:t>
            </a:r>
          </a:p>
        </p:txBody>
      </p:sp>
      <p:pic>
        <p:nvPicPr>
          <p:cNvPr id="4" name="Picture 2" descr="DHBW Karlsruhe | Karlsruhe">
            <a:extLst>
              <a:ext uri="{FF2B5EF4-FFF2-40B4-BE49-F238E27FC236}">
                <a16:creationId xmlns:a16="http://schemas.microsoft.com/office/drawing/2014/main" id="{83ECFF99-6A81-CBE9-60D0-51BEA6D98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410" y="186391"/>
            <a:ext cx="1551061" cy="155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5C73A6-FB2B-FE78-7E8B-0D58E665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8BA2-0E9C-4245-8F07-A3E7036D1C18}" type="slidenum">
              <a:rPr lang="de-DE" smtClean="0"/>
              <a:t>9</a:t>
            </a:fld>
            <a:endParaRPr lang="de-DE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A9C1EFC-8AF8-9164-BCD7-F2E1119AC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60" y="1690688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CEC89571-68D0-3335-E44C-C51930A39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584118"/>
              </p:ext>
            </p:extLst>
          </p:nvPr>
        </p:nvGraphicFramePr>
        <p:xfrm>
          <a:off x="1" y="6417578"/>
          <a:ext cx="12192000" cy="440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066098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768812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55721643"/>
                    </a:ext>
                  </a:extLst>
                </a:gridCol>
              </a:tblGrid>
              <a:tr h="44042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Einführung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Demo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Fakten und Erkenntnisse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93043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522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FBBFCD6-1CAE-4B10-843A-514D49556E9D}">
  <we:reference id="wa200000113" version="1.0.0.0" store="de-DE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</Words>
  <Application>Microsoft Office PowerPoint</Application>
  <PresentationFormat>Breitbild</PresentationFormat>
  <Paragraphs>154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(Textkörper)</vt:lpstr>
      <vt:lpstr>Calibri Light</vt:lpstr>
      <vt:lpstr>gg sans</vt:lpstr>
      <vt:lpstr>OpenSymbol</vt:lpstr>
      <vt:lpstr>Office</vt:lpstr>
      <vt:lpstr>Rezepte für Dummies</vt:lpstr>
      <vt:lpstr>PowerPoint-Präsentation</vt:lpstr>
      <vt:lpstr>Problemstellung</vt:lpstr>
      <vt:lpstr>Projektziel</vt:lpstr>
      <vt:lpstr>Timesheet</vt:lpstr>
      <vt:lpstr>Kumulatives Flussdiagramm</vt:lpstr>
      <vt:lpstr>Kumulatives Flussdiagramm</vt:lpstr>
      <vt:lpstr>Design Pattern - Entwicklungsplattformen</vt:lpstr>
      <vt:lpstr>Design Pattern - Entwicklungsplattformen</vt:lpstr>
      <vt:lpstr>Design Pattern - Entwicklungsplattformen</vt:lpstr>
      <vt:lpstr>Design Pattern - Bibliotheken</vt:lpstr>
      <vt:lpstr>Design Pattern - Bibliotheken</vt:lpstr>
      <vt:lpstr>Qualitätssicherung</vt:lpstr>
      <vt:lpstr>SonarQube</vt:lpstr>
      <vt:lpstr>CI/CD Setup </vt:lpstr>
      <vt:lpstr>Live Demo</vt:lpstr>
      <vt:lpstr>Fakten und Erkenntnisse</vt:lpstr>
      <vt:lpstr>Quellenverzeichnis</vt:lpstr>
      <vt:lpstr>Vielen Dank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Rezepte für Dummies</dc:title>
  <dc:creator>Luca Knaus</dc:creator>
  <cp:lastModifiedBy>Marcel Rohde</cp:lastModifiedBy>
  <cp:revision>17</cp:revision>
  <dcterms:created xsi:type="dcterms:W3CDTF">2023-12-10T13:10:02Z</dcterms:created>
  <dcterms:modified xsi:type="dcterms:W3CDTF">2024-06-19T13:38:34Z</dcterms:modified>
</cp:coreProperties>
</file>