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16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55A4-482C-40AE-91C4-F6252C565A80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A193-4DA7-49BF-8722-4C13E197D1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55A4-482C-40AE-91C4-F6252C565A80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A193-4DA7-49BF-8722-4C13E197D1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55A4-482C-40AE-91C4-F6252C565A80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A193-4DA7-49BF-8722-4C13E197D1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55A4-482C-40AE-91C4-F6252C565A80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A193-4DA7-49BF-8722-4C13E197D1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55A4-482C-40AE-91C4-F6252C565A80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A193-4DA7-49BF-8722-4C13E197D1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55A4-482C-40AE-91C4-F6252C565A80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A193-4DA7-49BF-8722-4C13E197D1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55A4-482C-40AE-91C4-F6252C565A80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A193-4DA7-49BF-8722-4C13E197D1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55A4-482C-40AE-91C4-F6252C565A80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A193-4DA7-49BF-8722-4C13E197D1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55A4-482C-40AE-91C4-F6252C565A80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A193-4DA7-49BF-8722-4C13E197D1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55A4-482C-40AE-91C4-F6252C565A80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A193-4DA7-49BF-8722-4C13E197D1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55A4-482C-40AE-91C4-F6252C565A80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A193-4DA7-49BF-8722-4C13E197D1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5A4-482C-40AE-91C4-F6252C565A80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AA193-4DA7-49BF-8722-4C13E197D1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CSCI 212</a:t>
            </a:r>
            <a:br>
              <a:rPr lang="en-US" dirty="0" smtClean="0"/>
            </a:br>
            <a:r>
              <a:rPr lang="en-US" dirty="0" smtClean="0"/>
              <a:t>Object-Oriented Programming </a:t>
            </a:r>
            <a:br>
              <a:rPr lang="en-US" dirty="0" smtClean="0"/>
            </a:br>
            <a:r>
              <a:rPr lang="en-US" dirty="0" smtClean="0"/>
              <a:t>in Java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1336" y="363984"/>
            <a:ext cx="7812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The JVM Levels the Playing Field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laptop"/>
          <p:cNvSpPr>
            <a:spLocks noEditPoints="1" noChangeArrowheads="1"/>
          </p:cNvSpPr>
          <p:nvPr/>
        </p:nvSpPr>
        <p:spPr bwMode="auto">
          <a:xfrm>
            <a:off x="945472" y="1886505"/>
            <a:ext cx="3431219" cy="258244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aptop"/>
          <p:cNvSpPr>
            <a:spLocks noEditPoints="1" noChangeArrowheads="1"/>
          </p:cNvSpPr>
          <p:nvPr/>
        </p:nvSpPr>
        <p:spPr bwMode="auto">
          <a:xfrm>
            <a:off x="4900474" y="1899650"/>
            <a:ext cx="3447679" cy="2594833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2" descr="C:\Users\Ken\AppData\Local\Microsoft\Windows\Temporary Internet Files\Content.IE5\DM14LRCL\MC90044188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8563" y="2327243"/>
            <a:ext cx="1558016" cy="91776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162976" y="4394446"/>
            <a:ext cx="2867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My biggest integer is 999,999,999,999,999,999!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416858" y="4431436"/>
            <a:ext cx="284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My biggest integer is 999,999,999!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861133" y="5211191"/>
            <a:ext cx="706662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salary = 999,999,999,999,999,999;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72684" y="1145220"/>
            <a:ext cx="4740676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JVM</a:t>
            </a:r>
          </a:p>
          <a:p>
            <a:pPr algn="ctr"/>
            <a:r>
              <a:rPr lang="en-US" dirty="0" smtClean="0"/>
              <a:t>The biggest Java integer is 2,147,483,647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4859" y="5754210"/>
            <a:ext cx="708290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salary = 1,999,999,999;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 descr="C:\Users\Ken\AppData\Local\Microsoft\Windows\Temporary Internet Files\Content.IE5\E3NOCY0M\MM900336554[1]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16800" y="4919894"/>
            <a:ext cx="714375" cy="800100"/>
          </a:xfrm>
          <a:prstGeom prst="rect">
            <a:avLst/>
          </a:prstGeom>
          <a:noFill/>
        </p:spPr>
      </p:pic>
      <p:pic>
        <p:nvPicPr>
          <p:cNvPr id="3075" name="Picture 3" descr="C:\Users\Ken\AppData\Local\Microsoft\Windows\Temporary Internet Files\Content.IE5\DM14LRCL\MC900098039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38096" y="5690586"/>
            <a:ext cx="467745" cy="538003"/>
          </a:xfrm>
          <a:prstGeom prst="rect">
            <a:avLst/>
          </a:prstGeom>
          <a:noFill/>
        </p:spPr>
      </p:pic>
      <p:sp>
        <p:nvSpPr>
          <p:cNvPr id="17" name="Equal 16"/>
          <p:cNvSpPr/>
          <p:nvPr/>
        </p:nvSpPr>
        <p:spPr>
          <a:xfrm>
            <a:off x="4101484" y="2317072"/>
            <a:ext cx="1127464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076" name="Picture 4" descr="C:\Users\Ken\AppData\Local\Microsoft\Windows\Temporary Internet Files\Content.IE5\49ZIJO4W\MC900320648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16100" y="2288676"/>
            <a:ext cx="795528" cy="9134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Prerequisite: CSCI 111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    variable</a:t>
            </a:r>
            <a:r>
              <a:rPr lang="en-US" dirty="0" smtClean="0"/>
              <a:t>              </a:t>
            </a:r>
            <a:r>
              <a:rPr lang="en-US" dirty="0" smtClean="0">
                <a:solidFill>
                  <a:schemeClr val="tx2"/>
                </a:solidFill>
              </a:rPr>
              <a:t>assignment statement</a:t>
            </a: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while loop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for loop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post-increment 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++)</a:t>
            </a:r>
          </a:p>
          <a:p>
            <a:pPr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  strong typing</a:t>
            </a:r>
            <a:r>
              <a:rPr lang="en-US" dirty="0" smtClean="0"/>
              <a:t>       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array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block {}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chemeClr val="accent2"/>
                </a:solidFill>
              </a:rPr>
              <a:t>scope</a:t>
            </a: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      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parameter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pre-increment (++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recursion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Java?</a:t>
            </a:r>
            <a:br>
              <a:rPr lang="en-US" dirty="0" smtClean="0"/>
            </a:br>
            <a:r>
              <a:rPr lang="en-US" sz="2400" dirty="0" smtClean="0"/>
              <a:t>Write Once; Run Anywhere?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7600" y="1524000"/>
            <a:ext cx="1676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C++ Source Code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3657600"/>
            <a:ext cx="19050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Executable Binary Code for Windows hardware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2590800"/>
            <a:ext cx="1676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C++ Compiler for Windows</a:t>
            </a:r>
            <a:endParaRPr lang="en-US" dirty="0"/>
          </a:p>
        </p:txBody>
      </p:sp>
      <p:sp>
        <p:nvSpPr>
          <p:cNvPr id="1027" name="laptop"/>
          <p:cNvSpPr>
            <a:spLocks noEditPoints="1" noChangeArrowheads="1"/>
          </p:cNvSpPr>
          <p:nvPr/>
        </p:nvSpPr>
        <p:spPr bwMode="auto">
          <a:xfrm>
            <a:off x="1371600" y="5029200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AutoShape 5" descr="data:image/jpeg;base64,/9j/4AAQSkZJRgABAQEAYABgAAD/4QAyRXhpZgAATU0AKgAAAAgAAUACAAIAAAAQAAAAGgAAAABrbm93bmdhZGdldC5jb20A/9sAQwAKBwcJBwYKCQgJCwsKDA8ZEA8ODg8eFhcSGSQgJiUjICMiKC05MCgqNisiIzJEMjY7PUBAQCYwRktFPko5P0A9/9sAQwELCwsPDQ8dEBAdPSkjKT09PT09PT09PT09PT09PT09PT09PT09PT09PT09PT09PT09PT09PT09PT09PT09PT09/8AAEQgAZwB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9mooooAKKKKACiiigAopMj1pkk8UQzLIif7zAUASUUxJUkXdG6svqpyKdnNAC0UUUAFFFFABRRRQAUUUUAFFFIelAHnnxP8AE17pT2djpty8EkqtJKycNt6AZ7d68z8m6v5DJPJJKx6tIxY/rXR+LJ/7a8Z3sgO6OFhAn0Xg/rmrVjpg2jivCxuM5ZM+wwcKeFw8br3mrv5mHp8eoaXMJrG6mt3HOUbAP1HQ169oWvs+i2cusSJHczA5ZVwp9CfSuRXS92FC8nAFb19ANwhUfJAojH4DmsaGPnGlKqtbWX9fI8bO8VCUIuMVzHXq6uoZWDA8gjkUpIAyTgV5xOLi1Vja3E0PtG5UflXL6vc30+Vuby5mX+68rEfl0rso5vCovh1PmZ49QWsT2m3vba73/Zp45th2sUYNg+nFFc34DsTaaOvGAR0HQmivUpycoqT6nZTk5RUmdXRRRVlhRRRQAVBdvKlpM0CF5QhKKO7Y4FT1zHjm/a00hIY3KvcSBcqcHaOT/Srp03UmoLqZ1aqpQc30ON03wjcROXv7y1hlZizKW3Nk+wrpIPDsyqDa3lrKf7rKVz+OT/KsTTSox2rq7FxtFRiMkwyVpashcRYnESu0kuxBZW8iXyC6t5IfIBlfIypAHGGHB5/GpmjJiDP95vmP1PNabyCS1aKUFo5D5eA2DjGSc1QazuYhthuI7lOyznZIP+BAYP5CvDrYGNGPsaWvXz1Nq8510p2Mm7iHNcveWvmXiIBklhxXYXVpeMDmCFB6vcqB+lV9J0VbjVQz3cTvGN2yJCVH/Aj1/AV59DBVVWV1Zep508JUqPRaHV6RbC002GMdhRVtRtUAdBxRX1iVtD0kraDqKKKACiiigArzL4g6iJfEEVqp+W3j5+p5/wAK9Nrg7vwHcanrV1eXlxjzZCwCdAO3Wu3AVKdOrz1HsjkxkJ1KfJBbnPWFzjHNdHZ3u0DmrS/D60RMLdTI3qCD/SoI/C9/Y6hACy3FqXG6ReCo9x/hXZUxNCrez+88mOBxFKSdjcZ/L8pD1RMn/ebmopJAevNVZr5HuJGDDBY9PyqtLeqBwa/NsZj3Uqzt3Ps6GGaikSXUiqpO0A/SrXhqHzJXnPrwf8/X9K565uzI20HrXW6DJbwRLaGVPtOwOY8/Nj1/Otsloudd1JdEaY1eypKPc2KKWivqjySG0u4L61jubWVJoJVDpIhyGB7ioYtWsZ9Tm06K6ie9gUPLAGy6A4wSPxH51yHwovGj8KXGl3bYn0e6ltpN3ZQcg/Tk/lXHeGbqeHx3pviyZm+zeIby5tcHgKuQIv1H6UAew6hqtlpMKS6hdRW8cjiNGkbAZj0A96g0vxBputXV9bafciaWwl8m4UKRsbnjnr0PT0rkvGI/tv4i+F9EGGit2bUZx7L9zP4gj8a0LfxdaQ2vim7h0tYm0eZxNsKg3LKCd2QOvHfNAHX0mK4JPiJqt/pKapo3hW5u7ARh5ZXuFjOcfMEXGX28jOOSDitZ/H+lR+C4vEhMptpgFjhAzI0mSPLA9cg/lmgDf1G+g0vTbm+uiwgt42lkKjJCgZPFN0zULfV9Ltr+0LGC4jEkZYYO09OK8+8S+Ltbbwlqf9s+Frmwsrq1kjSdZ1lMZZSF8xAAVBJAz2zWhpPim18L/DXw7JPFLcXNzbRRW1tCMyTPgcD/ABoA6W+8PWt27SR7oJW5JToT7isqTwjcE8XKkeu3/wCvVCfx9q+jeXc+JfC89hp0jBTcxXKzeVnpvUDitzS/FUeo+KdQ0U25je1hjnil3hlnjYD5h6YyK5KmAw9SXNKCubwxNWGkZEFr4QjjcPNKWYHNbcOnW0NwLhYV88Js8zHzEVh2Xja0vvHN54ajhYS20e/zy3yuw2llA9Ru/Q1W1f4h2ej6hrFvNayvFpcURkljYEvLJ9yML6++exralRp0VamrGdSrOo7zdzsKK5TS/EfiK6udmo+FZbKF03xyC6WTHT5WAHBwf0orUg4jxlqEng7xN4mih3KNe09HtwvebPlnHvgsa3fGHhxtN+E9rDaj/SdEWG5Q/wC2n3z+rGut1nwrpOv3tjd6lbebNYvvgbcRg5B5x1GQODWlc20V5aTW1wu+KZDG6+qkYIoA4PwJcp4m8aa94mTmDZFZWx9AFDP+uPzrIj/5AfxP/wCvib/0E16NoPh7T/DOmiw0qEw2+8vgsWJY9Tk89qgHhPShb6tCIH8vVmZ7seY3zkjBxzx+FAEHgdQPAOigAAGxj7f7NeT6Y6WvhHwjd3XFhb69IZ2P3V+b5SfYYNe32Gn2+madBY2qlbeCMRRqSThQMDk1nW/g7Rbbw/Joi2YfTpGZmhkYtyTknJ5HP5UAVPiDfWtr4B1eS4kQJLavHHkj52YYUD15NcLYyx2OpfDa+vyFsfsLQrI/3UlZMDJ7ZyK7G0+GHhy0V1NvcTqY2iQT3DuIlYYOwE/Kcd+tbE3hbSbjw9FodxaLNp8SBEicklQOhB6gj1oAzfiRd21r8P8AV/tbKolt2jjBP3nPCgepzz+FcnKr+D73wXrmoExp/Z/9n3pbgj93uQH8QfyrqdP+Gnh7T72K68m4uXgOYRdTtKsR7YUnFbOveH9P8TaabDVYTNblw+0MVII6HI5oA80gtZNE0bwx4uuhsnm1F575vSO54yfYDZWp4c8O2ni3wjqtzqztH/b9+88UgYKyBWxFtz1xtPHcGu61PQ7HV9GfSryHfZOioYwSOBjGCORjAqre+EtJv/D0OiT27fYYAgiVHKsm37pDDnIoA5nR9W17w14us/DWu3cWqW95C72t2q7ZV2AnDjvwOv60V0Gg+CNH8PXj3lpFNLeMuw3FzK0rhfQE9B9KKAOgooooAKKKKACiiigAooooAKKKKACiiigAooooA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AutoShape 7" descr="data:image/jpeg;base64,/9j/4AAQSkZJRgABAQEAYABgAAD/4QAyRXhpZgAATU0AKgAAAAgAAUACAAIAAAAQAAAAGgAAAABrbm93bmdhZGdldC5jb20A/9sAQwAKBwcJBwYKCQgJCwsKDA8ZEA8ODg8eFhcSGSQgJiUjICMiKC05MCgqNisiIzJEMjY7PUBAQCYwRktFPko5P0A9/9sAQwELCwsPDQ8dEBAdPSkjKT09PT09PT09PT09PT09PT09PT09PT09PT09PT09PT09PT09PT09PT09PT09PT09PT09/8AAEQgAZwB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9mooooAKKKKACiiigAopMj1pkk8UQzLIif7zAUASUUxJUkXdG6svqpyKdnNAC0UUUAFFFFABRRRQAUUUUAFFFIelAHnnxP8AE17pT2djpty8EkqtJKycNt6AZ7d68z8m6v5DJPJJKx6tIxY/rXR+LJ/7a8Z3sgO6OFhAn0Xg/rmrVjpg2jivCxuM5ZM+wwcKeFw8br3mrv5mHp8eoaXMJrG6mt3HOUbAP1HQ169oWvs+i2cusSJHczA5ZVwp9CfSuRXS92FC8nAFb19ANwhUfJAojH4DmsaGPnGlKqtbWX9fI8bO8VCUIuMVzHXq6uoZWDA8gjkUpIAyTgV5xOLi1Vja3E0PtG5UflXL6vc30+Vuby5mX+68rEfl0rso5vCovh1PmZ49QWsT2m3vba73/Zp45th2sUYNg+nFFc34DsTaaOvGAR0HQmivUpycoqT6nZTk5RUmdXRRRVlhRRRQAVBdvKlpM0CF5QhKKO7Y4FT1zHjm/a00hIY3KvcSBcqcHaOT/Srp03UmoLqZ1aqpQc30ON03wjcROXv7y1hlZizKW3Nk+wrpIPDsyqDa3lrKf7rKVz+OT/KsTTSox2rq7FxtFRiMkwyVpashcRYnESu0kuxBZW8iXyC6t5IfIBlfIypAHGGHB5/GpmjJiDP95vmP1PNabyCS1aKUFo5D5eA2DjGSc1QazuYhthuI7lOyznZIP+BAYP5CvDrYGNGPsaWvXz1Nq8510p2Mm7iHNcveWvmXiIBklhxXYXVpeMDmCFB6vcqB+lV9J0VbjVQz3cTvGN2yJCVH/Aj1/AV59DBVVWV1Zep508JUqPRaHV6RbC002GMdhRVtRtUAdBxRX1iVtD0kraDqKKKACiiigArzL4g6iJfEEVqp+W3j5+p5/wAK9Nrg7vwHcanrV1eXlxjzZCwCdAO3Wu3AVKdOrz1HsjkxkJ1KfJBbnPWFzjHNdHZ3u0DmrS/D60RMLdTI3qCD/SoI/C9/Y6hACy3FqXG6ReCo9x/hXZUxNCrez+88mOBxFKSdjcZ/L8pD1RMn/ebmopJAevNVZr5HuJGDDBY9PyqtLeqBwa/NsZj3Uqzt3Ps6GGaikSXUiqpO0A/SrXhqHzJXnPrwf8/X9K565uzI20HrXW6DJbwRLaGVPtOwOY8/Nj1/Otsloudd1JdEaY1eypKPc2KKWivqjySG0u4L61jubWVJoJVDpIhyGB7ioYtWsZ9Tm06K6ie9gUPLAGy6A4wSPxH51yHwovGj8KXGl3bYn0e6ltpN3ZQcg/Tk/lXHeGbqeHx3pviyZm+zeIby5tcHgKuQIv1H6UAew6hqtlpMKS6hdRW8cjiNGkbAZj0A96g0vxBputXV9bafciaWwl8m4UKRsbnjnr0PT0rkvGI/tv4i+F9EGGit2bUZx7L9zP4gj8a0LfxdaQ2vim7h0tYm0eZxNsKg3LKCd2QOvHfNAHX0mK4JPiJqt/pKapo3hW5u7ARh5ZXuFjOcfMEXGX28jOOSDitZ/H+lR+C4vEhMptpgFjhAzI0mSPLA9cg/lmgDf1G+g0vTbm+uiwgt42lkKjJCgZPFN0zULfV9Ltr+0LGC4jEkZYYO09OK8+8S+Ltbbwlqf9s+Frmwsrq1kjSdZ1lMZZSF8xAAVBJAz2zWhpPim18L/DXw7JPFLcXNzbRRW1tCMyTPgcD/ABoA6W+8PWt27SR7oJW5JToT7isqTwjcE8XKkeu3/wCvVCfx9q+jeXc+JfC89hp0jBTcxXKzeVnpvUDitzS/FUeo+KdQ0U25je1hjnil3hlnjYD5h6YyK5KmAw9SXNKCubwxNWGkZEFr4QjjcPNKWYHNbcOnW0NwLhYV88Js8zHzEVh2Xja0vvHN54ajhYS20e/zy3yuw2llA9Ru/Q1W1f4h2ej6hrFvNayvFpcURkljYEvLJ9yML6++exralRp0VamrGdSrOo7zdzsKK5TS/EfiK6udmo+FZbKF03xyC6WTHT5WAHBwf0orUg4jxlqEng7xN4mih3KNe09HtwvebPlnHvgsa3fGHhxtN+E9rDaj/SdEWG5Q/wC2n3z+rGut1nwrpOv3tjd6lbebNYvvgbcRg5B5x1GQODWlc20V5aTW1wu+KZDG6+qkYIoA4PwJcp4m8aa94mTmDZFZWx9AFDP+uPzrIj/5AfxP/wCvib/0E16NoPh7T/DOmiw0qEw2+8vgsWJY9Tk89qgHhPShb6tCIH8vVmZ7seY3zkjBxzx+FAEHgdQPAOigAAGxj7f7NeT6Y6WvhHwjd3XFhb69IZ2P3V+b5SfYYNe32Gn2+madBY2qlbeCMRRqSThQMDk1nW/g7Rbbw/Joi2YfTpGZmhkYtyTknJ5HP5UAVPiDfWtr4B1eS4kQJLavHHkj52YYUD15NcLYyx2OpfDa+vyFsfsLQrI/3UlZMDJ7ZyK7G0+GHhy0V1NvcTqY2iQT3DuIlYYOwE/Kcd+tbE3hbSbjw9FodxaLNp8SBEicklQOhB6gj1oAzfiRd21r8P8AV/tbKolt2jjBP3nPCgepzz+FcnKr+D73wXrmoExp/Z/9n3pbgj93uQH8QfyrqdP+Gnh7T72K68m4uXgOYRdTtKsR7YUnFbOveH9P8TaabDVYTNblw+0MVII6HI5oA80gtZNE0bwx4uuhsnm1F575vSO54yfYDZWp4c8O2ni3wjqtzqztH/b9+88UgYKyBWxFtz1xtPHcGu61PQ7HV9GfSryHfZOioYwSOBjGCORjAqre+EtJv/D0OiT27fYYAgiVHKsm37pDDnIoA5nR9W17w14us/DWu3cWqW95C72t2q7ZV2AnDjvwOv60V0Gg+CNH8PXj3lpFNLeMuw3FzK0rhfQE9B9KKAOgooooAKKKKACiiigAooooAKKKKACiiigAooooA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AutoShape 9" descr="data:image/jpeg;base64,/9j/4AAQSkZJRgABAQEAYABgAAD/4QAyRXhpZgAATU0AKgAAAAgAAUACAAIAAAAQAAAAGgAAAABrbm93bmdhZGdldC5jb20A/9sAQwAKBwcJBwYKCQgJCwsKDA8ZEA8ODg8eFhcSGSQgJiUjICMiKC05MCgqNisiIzJEMjY7PUBAQCYwRktFPko5P0A9/9sAQwELCwsPDQ8dEBAdPSkjKT09PT09PT09PT09PT09PT09PT09PT09PT09PT09PT09PT09PT09PT09PT09PT09PT09/8AAEQgAZwB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9mooooAKKKKACiiigAopMj1pkk8UQzLIif7zAUASUUxJUkXdG6svqpyKdnNAC0UUUAFFFFABRRRQAUUUUAFFFIelAHnnxP8AE17pT2djpty8EkqtJKycNt6AZ7d68z8m6v5DJPJJKx6tIxY/rXR+LJ/7a8Z3sgO6OFhAn0Xg/rmrVjpg2jivCxuM5ZM+wwcKeFw8br3mrv5mHp8eoaXMJrG6mt3HOUbAP1HQ169oWvs+i2cusSJHczA5ZVwp9CfSuRXS92FC8nAFb19ANwhUfJAojH4DmsaGPnGlKqtbWX9fI8bO8VCUIuMVzHXq6uoZWDA8gjkUpIAyTgV5xOLi1Vja3E0PtG5UflXL6vc30+Vuby5mX+68rEfl0rso5vCovh1PmZ49QWsT2m3vba73/Zp45th2sUYNg+nFFc34DsTaaOvGAR0HQmivUpycoqT6nZTk5RUmdXRRRVlhRRRQAVBdvKlpM0CF5QhKKO7Y4FT1zHjm/a00hIY3KvcSBcqcHaOT/Srp03UmoLqZ1aqpQc30ON03wjcROXv7y1hlZizKW3Nk+wrpIPDsyqDa3lrKf7rKVz+OT/KsTTSox2rq7FxtFRiMkwyVpashcRYnESu0kuxBZW8iXyC6t5IfIBlfIypAHGGHB5/GpmjJiDP95vmP1PNabyCS1aKUFo5D5eA2DjGSc1QazuYhthuI7lOyznZIP+BAYP5CvDrYGNGPsaWvXz1Nq8510p2Mm7iHNcveWvmXiIBklhxXYXVpeMDmCFB6vcqB+lV9J0VbjVQz3cTvGN2yJCVH/Aj1/AV59DBVVWV1Zep508JUqPRaHV6RbC002GMdhRVtRtUAdBxRX1iVtD0kraDqKKKACiiigArzL4g6iJfEEVqp+W3j5+p5/wAK9Nrg7vwHcanrV1eXlxjzZCwCdAO3Wu3AVKdOrz1HsjkxkJ1KfJBbnPWFzjHNdHZ3u0DmrS/D60RMLdTI3qCD/SoI/C9/Y6hACy3FqXG6ReCo9x/hXZUxNCrez+88mOBxFKSdjcZ/L8pD1RMn/ebmopJAevNVZr5HuJGDDBY9PyqtLeqBwa/NsZj3Uqzt3Ps6GGaikSXUiqpO0A/SrXhqHzJXnPrwf8/X9K565uzI20HrXW6DJbwRLaGVPtOwOY8/Nj1/Otsloudd1JdEaY1eypKPc2KKWivqjySG0u4L61jubWVJoJVDpIhyGB7ioYtWsZ9Tm06K6ie9gUPLAGy6A4wSPxH51yHwovGj8KXGl3bYn0e6ltpN3ZQcg/Tk/lXHeGbqeHx3pviyZm+zeIby5tcHgKuQIv1H6UAew6hqtlpMKS6hdRW8cjiNGkbAZj0A96g0vxBputXV9bafciaWwl8m4UKRsbnjnr0PT0rkvGI/tv4i+F9EGGit2bUZx7L9zP4gj8a0LfxdaQ2vim7h0tYm0eZxNsKg3LKCd2QOvHfNAHX0mK4JPiJqt/pKapo3hW5u7ARh5ZXuFjOcfMEXGX28jOOSDitZ/H+lR+C4vEhMptpgFjhAzI0mSPLA9cg/lmgDf1G+g0vTbm+uiwgt42lkKjJCgZPFN0zULfV9Ltr+0LGC4jEkZYYO09OK8+8S+Ltbbwlqf9s+Frmwsrq1kjSdZ1lMZZSF8xAAVBJAz2zWhpPim18L/DXw7JPFLcXNzbRRW1tCMyTPgcD/ABoA6W+8PWt27SR7oJW5JToT7isqTwjcE8XKkeu3/wCvVCfx9q+jeXc+JfC89hp0jBTcxXKzeVnpvUDitzS/FUeo+KdQ0U25je1hjnil3hlnjYD5h6YyK5KmAw9SXNKCubwxNWGkZEFr4QjjcPNKWYHNbcOnW0NwLhYV88Js8zHzEVh2Xja0vvHN54ajhYS20e/zy3yuw2llA9Ru/Q1W1f4h2ej6hrFvNayvFpcURkljYEvLJ9yML6++exralRp0VamrGdSrOo7zdzsKK5TS/EfiK6udmo+FZbKF03xyC6WTHT5WAHBwf0orUg4jxlqEng7xN4mih3KNe09HtwvebPlnHvgsa3fGHhxtN+E9rDaj/SdEWG5Q/wC2n3z+rGut1nwrpOv3tjd6lbebNYvvgbcRg5B5x1GQODWlc20V5aTW1wu+KZDG6+qkYIoA4PwJcp4m8aa94mTmDZFZWx9AFDP+uPzrIj/5AfxP/wCvib/0E16NoPh7T/DOmiw0qEw2+8vgsWJY9Tk89qgHhPShb6tCIH8vVmZ7seY3zkjBxzx+FAEHgdQPAOigAAGxj7f7NeT6Y6WvhHwjd3XFhb69IZ2P3V+b5SfYYNe32Gn2+madBY2qlbeCMRRqSThQMDk1nW/g7Rbbw/Joi2YfTpGZmhkYtyTknJ5HP5UAVPiDfWtr4B1eS4kQJLavHHkj52YYUD15NcLYyx2OpfDa+vyFsfsLQrI/3UlZMDJ7ZyK7G0+GHhy0V1NvcTqY2iQT3DuIlYYOwE/Kcd+tbE3hbSbjw9FodxaLNp8SBEicklQOhB6gj1oAzfiRd21r8P8AV/tbKolt2jjBP3nPCgepzz+FcnKr+D73wXrmoExp/Z/9n3pbgj93uQH8QfyrqdP+Gnh7T72K68m4uXgOYRdTtKsR7YUnFbOveH9P8TaabDVYTNblw+0MVII6HI5oA80gtZNE0bwx4uuhsnm1F575vSO54yfYDZWp4c8O2ni3wjqtzqztH/b9+88UgYKyBWxFtz1xtPHcGu61PQ7HV9GfSryHfZOioYwSOBjGCORjAqre+EtJv/D0OiT27fYYAgiVHKsm37pDDnIoA5nR9W17w14us/DWu3cWqW95C72t2q7ZV2AnDjvwOv60V0Gg+CNH8PXj3lpFNLeMuw3FzK0rhfQE9B9KKAOgooooAKKKKACiiigAooooAKKKKACiiigAooooA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 descr="windows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5257800"/>
            <a:ext cx="523875" cy="523875"/>
          </a:xfrm>
          <a:prstGeom prst="rect">
            <a:avLst/>
          </a:prstGeom>
        </p:spPr>
      </p:pic>
      <p:sp>
        <p:nvSpPr>
          <p:cNvPr id="14" name="laptop"/>
          <p:cNvSpPr>
            <a:spLocks noEditPoints="1" noChangeArrowheads="1"/>
          </p:cNvSpPr>
          <p:nvPr/>
        </p:nvSpPr>
        <p:spPr bwMode="auto">
          <a:xfrm>
            <a:off x="3657600" y="5029200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 descr="apple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7200" y="5181600"/>
            <a:ext cx="566737" cy="56673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57600" y="2590800"/>
            <a:ext cx="1676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C++ Compiler for </a:t>
            </a: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57600" y="3657600"/>
            <a:ext cx="16764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Executable Binary Code for Apple hardware</a:t>
            </a:r>
            <a:endParaRPr lang="en-US" dirty="0"/>
          </a:p>
        </p:txBody>
      </p:sp>
      <p:sp>
        <p:nvSpPr>
          <p:cNvPr id="19" name="laptop"/>
          <p:cNvSpPr>
            <a:spLocks noEditPoints="1" noChangeArrowheads="1"/>
          </p:cNvSpPr>
          <p:nvPr/>
        </p:nvSpPr>
        <p:spPr bwMode="auto">
          <a:xfrm>
            <a:off x="5943600" y="5029200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19" descr="linux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3200" y="5181600"/>
            <a:ext cx="600075" cy="6000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019800" y="3657600"/>
            <a:ext cx="16764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Executable Binary Code for other hardware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43600" y="2590800"/>
            <a:ext cx="1752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C++ Compiler for other hardware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971800" y="2133600"/>
            <a:ext cx="68580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480560" y="2167128"/>
            <a:ext cx="3048" cy="45110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334000" y="2133600"/>
            <a:ext cx="68580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</p:cNvCxnSpPr>
          <p:nvPr/>
        </p:nvCxnSpPr>
        <p:spPr>
          <a:xfrm>
            <a:off x="2286000" y="3237131"/>
            <a:ext cx="0" cy="42046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2"/>
            <a:endCxn id="18" idx="0"/>
          </p:cNvCxnSpPr>
          <p:nvPr/>
        </p:nvCxnSpPr>
        <p:spPr>
          <a:xfrm>
            <a:off x="4495800" y="3237131"/>
            <a:ext cx="0" cy="42046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839712" y="3227832"/>
            <a:ext cx="9144" cy="43891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289048" y="4596539"/>
            <a:ext cx="0" cy="42046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526280" y="4602635"/>
            <a:ext cx="0" cy="42046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864096" y="4608731"/>
            <a:ext cx="0" cy="42046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688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Write Once; Run Anywhere!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66744" y="938784"/>
            <a:ext cx="1676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Source Code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8344" y="3072384"/>
            <a:ext cx="1905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“</a:t>
            </a:r>
            <a:r>
              <a:rPr lang="en-US" dirty="0" err="1" smtClean="0"/>
              <a:t>Bytecode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56944" y="2005584"/>
            <a:ext cx="1676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Compiler for Windows</a:t>
            </a:r>
            <a:endParaRPr lang="en-US" dirty="0"/>
          </a:p>
        </p:txBody>
      </p:sp>
      <p:sp>
        <p:nvSpPr>
          <p:cNvPr id="8" name="laptop"/>
          <p:cNvSpPr>
            <a:spLocks noEditPoints="1" noChangeArrowheads="1"/>
          </p:cNvSpPr>
          <p:nvPr/>
        </p:nvSpPr>
        <p:spPr bwMode="auto">
          <a:xfrm>
            <a:off x="1371600" y="4937760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5" descr="data:image/jpeg;base64,/9j/4AAQSkZJRgABAQEAYABgAAD/4QAyRXhpZgAATU0AKgAAAAgAAUACAAIAAAAQAAAAGgAAAABrbm93bmdhZGdldC5jb20A/9sAQwAKBwcJBwYKCQgJCwsKDA8ZEA8ODg8eFhcSGSQgJiUjICMiKC05MCgqNisiIzJEMjY7PUBAQCYwRktFPko5P0A9/9sAQwELCwsPDQ8dEBAdPSkjKT09PT09PT09PT09PT09PT09PT09PT09PT09PT09PT09PT09PT09PT09PT09PT09PT09/8AAEQgAZwB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9mooooAKKKKACiiigAopMj1pkk8UQzLIif7zAUASUUxJUkXdG6svqpyKdnNAC0UUUAFFFFABRRRQAUUUUAFFFIelAHnnxP8AE17pT2djpty8EkqtJKycNt6AZ7d68z8m6v5DJPJJKx6tIxY/rXR+LJ/7a8Z3sgO6OFhAn0Xg/rmrVjpg2jivCxuM5ZM+wwcKeFw8br3mrv5mHp8eoaXMJrG6mt3HOUbAP1HQ169oWvs+i2cusSJHczA5ZVwp9CfSuRXS92FC8nAFb19ANwhUfJAojH4DmsaGPnGlKqtbWX9fI8bO8VCUIuMVzHXq6uoZWDA8gjkUpIAyTgV5xOLi1Vja3E0PtG5UflXL6vc30+Vuby5mX+68rEfl0rso5vCovh1PmZ49QWsT2m3vba73/Zp45th2sUYNg+nFFc34DsTaaOvGAR0HQmivUpycoqT6nZTk5RUmdXRRRVlhRRRQAVBdvKlpM0CF5QhKKO7Y4FT1zHjm/a00hIY3KvcSBcqcHaOT/Srp03UmoLqZ1aqpQc30ON03wjcROXv7y1hlZizKW3Nk+wrpIPDsyqDa3lrKf7rKVz+OT/KsTTSox2rq7FxtFRiMkwyVpashcRYnESu0kuxBZW8iXyC6t5IfIBlfIypAHGGHB5/GpmjJiDP95vmP1PNabyCS1aKUFo5D5eA2DjGSc1QazuYhthuI7lOyznZIP+BAYP5CvDrYGNGPsaWvXz1Nq8510p2Mm7iHNcveWvmXiIBklhxXYXVpeMDmCFB6vcqB+lV9J0VbjVQz3cTvGN2yJCVH/Aj1/AV59DBVVWV1Zep508JUqPRaHV6RbC002GMdhRVtRtUAdBxRX1iVtD0kraDqKKKACiiigArzL4g6iJfEEVqp+W3j5+p5/wAK9Nrg7vwHcanrV1eXlxjzZCwCdAO3Wu3AVKdOrz1HsjkxkJ1KfJBbnPWFzjHNdHZ3u0DmrS/D60RMLdTI3qCD/SoI/C9/Y6hACy3FqXG6ReCo9x/hXZUxNCrez+88mOBxFKSdjcZ/L8pD1RMn/ebmopJAevNVZr5HuJGDDBY9PyqtLeqBwa/NsZj3Uqzt3Ps6GGaikSXUiqpO0A/SrXhqHzJXnPrwf8/X9K565uzI20HrXW6DJbwRLaGVPtOwOY8/Nj1/Otsloudd1JdEaY1eypKPc2KKWivqjySG0u4L61jubWVJoJVDpIhyGB7ioYtWsZ9Tm06K6ie9gUPLAGy6A4wSPxH51yHwovGj8KXGl3bYn0e6ltpN3ZQcg/Tk/lXHeGbqeHx3pviyZm+zeIby5tcHgKuQIv1H6UAew6hqtlpMKS6hdRW8cjiNGkbAZj0A96g0vxBputXV9bafciaWwl8m4UKRsbnjnr0PT0rkvGI/tv4i+F9EGGit2bUZx7L9zP4gj8a0LfxdaQ2vim7h0tYm0eZxNsKg3LKCd2QOvHfNAHX0mK4JPiJqt/pKapo3hW5u7ARh5ZXuFjOcfMEXGX28jOOSDitZ/H+lR+C4vEhMptpgFjhAzI0mSPLA9cg/lmgDf1G+g0vTbm+uiwgt42lkKjJCgZPFN0zULfV9Ltr+0LGC4jEkZYYO09OK8+8S+Ltbbwlqf9s+Frmwsrq1kjSdZ1lMZZSF8xAAVBJAz2zWhpPim18L/DXw7JPFLcXNzbRRW1tCMyTPgcD/ABoA6W+8PWt27SR7oJW5JToT7isqTwjcE8XKkeu3/wCvVCfx9q+jeXc+JfC89hp0jBTcxXKzeVnpvUDitzS/FUeo+KdQ0U25je1hjnil3hlnjYD5h6YyK5KmAw9SXNKCubwxNWGkZEFr4QjjcPNKWYHNbcOnW0NwLhYV88Js8zHzEVh2Xja0vvHN54ajhYS20e/zy3yuw2llA9Ru/Q1W1f4h2ej6hrFvNayvFpcURkljYEvLJ9yML6++exralRp0VamrGdSrOo7zdzsKK5TS/EfiK6udmo+FZbKF03xyC6WTHT5WAHBwf0orUg4jxlqEng7xN4mih3KNe09HtwvebPlnHvgsa3fGHhxtN+E9rDaj/SdEWG5Q/wC2n3z+rGut1nwrpOv3tjd6lbebNYvvgbcRg5B5x1GQODWlc20V5aTW1wu+KZDG6+qkYIoA4PwJcp4m8aa94mTmDZFZWx9AFDP+uPzrIj/5AfxP/wCvib/0E16NoPh7T/DOmiw0qEw2+8vgsWJY9Tk89qgHhPShb6tCIH8vVmZ7seY3zkjBxzx+FAEHgdQPAOigAAGxj7f7NeT6Y6WvhHwjd3XFhb69IZ2P3V+b5SfYYNe32Gn2+madBY2qlbeCMRRqSThQMDk1nW/g7Rbbw/Joi2YfTpGZmhkYtyTknJ5HP5UAVPiDfWtr4B1eS4kQJLavHHkj52YYUD15NcLYyx2OpfDa+vyFsfsLQrI/3UlZMDJ7ZyK7G0+GHhy0V1NvcTqY2iQT3DuIlYYOwE/Kcd+tbE3hbSbjw9FodxaLNp8SBEicklQOhB6gj1oAzfiRd21r8P8AV/tbKolt2jjBP3nPCgepzz+FcnKr+D73wXrmoExp/Z/9n3pbgj93uQH8QfyrqdP+Gnh7T72K68m4uXgOYRdTtKsR7YUnFbOveH9P8TaabDVYTNblw+0MVII6HI5oA80gtZNE0bwx4uuhsnm1F575vSO54yfYDZWp4c8O2ni3wjqtzqztH/b9+88UgYKyBWxFtz1xtPHcGu61PQ7HV9GfSryHfZOioYwSOBjGCORjAqre+EtJv/D0OiT27fYYAgiVHKsm37pDDnIoA5nR9W17w14us/DWu3cWqW95C72t2q7ZV2AnDjvwOv60V0Gg+CNH8PXj3lpFNLeMuw3FzK0rhfQE9B9KKAOgooooAKKKKACiiigAooooAKKKKACiiigAooooA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7" descr="data:image/jpeg;base64,/9j/4AAQSkZJRgABAQEAYABgAAD/4QAyRXhpZgAATU0AKgAAAAgAAUACAAIAAAAQAAAAGgAAAABrbm93bmdhZGdldC5jb20A/9sAQwAKBwcJBwYKCQgJCwsKDA8ZEA8ODg8eFhcSGSQgJiUjICMiKC05MCgqNisiIzJEMjY7PUBAQCYwRktFPko5P0A9/9sAQwELCwsPDQ8dEBAdPSkjKT09PT09PT09PT09PT09PT09PT09PT09PT09PT09PT09PT09PT09PT09PT09PT09PT09/8AAEQgAZwB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9mooooAKKKKACiiigAopMj1pkk8UQzLIif7zAUASUUxJUkXdG6svqpyKdnNAC0UUUAFFFFABRRRQAUUUUAFFFIelAHnnxP8AE17pT2djpty8EkqtJKycNt6AZ7d68z8m6v5DJPJJKx6tIxY/rXR+LJ/7a8Z3sgO6OFhAn0Xg/rmrVjpg2jivCxuM5ZM+wwcKeFw8br3mrv5mHp8eoaXMJrG6mt3HOUbAP1HQ169oWvs+i2cusSJHczA5ZVwp9CfSuRXS92FC8nAFb19ANwhUfJAojH4DmsaGPnGlKqtbWX9fI8bO8VCUIuMVzHXq6uoZWDA8gjkUpIAyTgV5xOLi1Vja3E0PtG5UflXL6vc30+Vuby5mX+68rEfl0rso5vCovh1PmZ49QWsT2m3vba73/Zp45th2sUYNg+nFFc34DsTaaOvGAR0HQmivUpycoqT6nZTk5RUmdXRRRVlhRRRQAVBdvKlpM0CF5QhKKO7Y4FT1zHjm/a00hIY3KvcSBcqcHaOT/Srp03UmoLqZ1aqpQc30ON03wjcROXv7y1hlZizKW3Nk+wrpIPDsyqDa3lrKf7rKVz+OT/KsTTSox2rq7FxtFRiMkwyVpashcRYnESu0kuxBZW8iXyC6t5IfIBlfIypAHGGHB5/GpmjJiDP95vmP1PNabyCS1aKUFo5D5eA2DjGSc1QazuYhthuI7lOyznZIP+BAYP5CvDrYGNGPsaWvXz1Nq8510p2Mm7iHNcveWvmXiIBklhxXYXVpeMDmCFB6vcqB+lV9J0VbjVQz3cTvGN2yJCVH/Aj1/AV59DBVVWV1Zep508JUqPRaHV6RbC002GMdhRVtRtUAdBxRX1iVtD0kraDqKKKACiiigArzL4g6iJfEEVqp+W3j5+p5/wAK9Nrg7vwHcanrV1eXlxjzZCwCdAO3Wu3AVKdOrz1HsjkxkJ1KfJBbnPWFzjHNdHZ3u0DmrS/D60RMLdTI3qCD/SoI/C9/Y6hACy3FqXG6ReCo9x/hXZUxNCrez+88mOBxFKSdjcZ/L8pD1RMn/ebmopJAevNVZr5HuJGDDBY9PyqtLeqBwa/NsZj3Uqzt3Ps6GGaikSXUiqpO0A/SrXhqHzJXnPrwf8/X9K565uzI20HrXW6DJbwRLaGVPtOwOY8/Nj1/Otsloudd1JdEaY1eypKPc2KKWivqjySG0u4L61jubWVJoJVDpIhyGB7ioYtWsZ9Tm06K6ie9gUPLAGy6A4wSPxH51yHwovGj8KXGl3bYn0e6ltpN3ZQcg/Tk/lXHeGbqeHx3pviyZm+zeIby5tcHgKuQIv1H6UAew6hqtlpMKS6hdRW8cjiNGkbAZj0A96g0vxBputXV9bafciaWwl8m4UKRsbnjnr0PT0rkvGI/tv4i+F9EGGit2bUZx7L9zP4gj8a0LfxdaQ2vim7h0tYm0eZxNsKg3LKCd2QOvHfNAHX0mK4JPiJqt/pKapo3hW5u7ARh5ZXuFjOcfMEXGX28jOOSDitZ/H+lR+C4vEhMptpgFjhAzI0mSPLA9cg/lmgDf1G+g0vTbm+uiwgt42lkKjJCgZPFN0zULfV9Ltr+0LGC4jEkZYYO09OK8+8S+Ltbbwlqf9s+Frmwsrq1kjSdZ1lMZZSF8xAAVBJAz2zWhpPim18L/DXw7JPFLcXNzbRRW1tCMyTPgcD/ABoA6W+8PWt27SR7oJW5JToT7isqTwjcE8XKkeu3/wCvVCfx9q+jeXc+JfC89hp0jBTcxXKzeVnpvUDitzS/FUeo+KdQ0U25je1hjnil3hlnjYD5h6YyK5KmAw9SXNKCubwxNWGkZEFr4QjjcPNKWYHNbcOnW0NwLhYV88Js8zHzEVh2Xja0vvHN54ajhYS20e/zy3yuw2llA9Ru/Q1W1f4h2ej6hrFvNayvFpcURkljYEvLJ9yML6++exralRp0VamrGdSrOo7zdzsKK5TS/EfiK6udmo+FZbKF03xyC6WTHT5WAHBwf0orUg4jxlqEng7xN4mih3KNe09HtwvebPlnHvgsa3fGHhxtN+E9rDaj/SdEWG5Q/wC2n3z+rGut1nwrpOv3tjd6lbebNYvvgbcRg5B5x1GQODWlc20V5aTW1wu+KZDG6+qkYIoA4PwJcp4m8aa94mTmDZFZWx9AFDP+uPzrIj/5AfxP/wCvib/0E16NoPh7T/DOmiw0qEw2+8vgsWJY9Tk89qgHhPShb6tCIH8vVmZ7seY3zkjBxzx+FAEHgdQPAOigAAGxj7f7NeT6Y6WvhHwjd3XFhb69IZ2P3V+b5SfYYNe32Gn2+madBY2qlbeCMRRqSThQMDk1nW/g7Rbbw/Joi2YfTpGZmhkYtyTknJ5HP5UAVPiDfWtr4B1eS4kQJLavHHkj52YYUD15NcLYyx2OpfDa+vyFsfsLQrI/3UlZMDJ7ZyK7G0+GHhy0V1NvcTqY2iQT3DuIlYYOwE/Kcd+tbE3hbSbjw9FodxaLNp8SBEicklQOhB6gj1oAzfiRd21r8P8AV/tbKolt2jjBP3nPCgepzz+FcnKr+D73wXrmoExp/Z/9n3pbgj93uQH8QfyrqdP+Gnh7T72K68m4uXgOYRdTtKsR7YUnFbOveH9P8TaabDVYTNblw+0MVII6HI5oA80gtZNE0bwx4uuhsnm1F575vSO54yfYDZWp4c8O2ni3wjqtzqztH/b9+88UgYKyBWxFtz1xtPHcGu61PQ7HV9GfSryHfZOioYwSOBjGCORjAqre+EtJv/D0OiT27fYYAgiVHKsm37pDDnIoA5nR9W17w14us/DWu3cWqW95C72t2q7ZV2AnDjvwOv60V0Gg+CNH8PXj3lpFNLeMuw3FzK0rhfQE9B9KKAOgooooAKKKKACiiigAooooAKKKKACiiigAooooA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9" descr="data:image/jpeg;base64,/9j/4AAQSkZJRgABAQEAYABgAAD/4QAyRXhpZgAATU0AKgAAAAgAAUACAAIAAAAQAAAAGgAAAABrbm93bmdhZGdldC5jb20A/9sAQwAKBwcJBwYKCQgJCwsKDA8ZEA8ODg8eFhcSGSQgJiUjICMiKC05MCgqNisiIzJEMjY7PUBAQCYwRktFPko5P0A9/9sAQwELCwsPDQ8dEBAdPSkjKT09PT09PT09PT09PT09PT09PT09PT09PT09PT09PT09PT09PT09PT09PT09PT09PT09/8AAEQgAZwB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9mooooAKKKKACiiigAopMj1pkk8UQzLIif7zAUASUUxJUkXdG6svqpyKdnNAC0UUUAFFFFABRRRQAUUUUAFFFIelAHnnxP8AE17pT2djpty8EkqtJKycNt6AZ7d68z8m6v5DJPJJKx6tIxY/rXR+LJ/7a8Z3sgO6OFhAn0Xg/rmrVjpg2jivCxuM5ZM+wwcKeFw8br3mrv5mHp8eoaXMJrG6mt3HOUbAP1HQ169oWvs+i2cusSJHczA5ZVwp9CfSuRXS92FC8nAFb19ANwhUfJAojH4DmsaGPnGlKqtbWX9fI8bO8VCUIuMVzHXq6uoZWDA8gjkUpIAyTgV5xOLi1Vja3E0PtG5UflXL6vc30+Vuby5mX+68rEfl0rso5vCovh1PmZ49QWsT2m3vba73/Zp45th2sUYNg+nFFc34DsTaaOvGAR0HQmivUpycoqT6nZTk5RUmdXRRRVlhRRRQAVBdvKlpM0CF5QhKKO7Y4FT1zHjm/a00hIY3KvcSBcqcHaOT/Srp03UmoLqZ1aqpQc30ON03wjcROXv7y1hlZizKW3Nk+wrpIPDsyqDa3lrKf7rKVz+OT/KsTTSox2rq7FxtFRiMkwyVpashcRYnESu0kuxBZW8iXyC6t5IfIBlfIypAHGGHB5/GpmjJiDP95vmP1PNabyCS1aKUFo5D5eA2DjGSc1QazuYhthuI7lOyznZIP+BAYP5CvDrYGNGPsaWvXz1Nq8510p2Mm7iHNcveWvmXiIBklhxXYXVpeMDmCFB6vcqB+lV9J0VbjVQz3cTvGN2yJCVH/Aj1/AV59DBVVWV1Zep508JUqPRaHV6RbC002GMdhRVtRtUAdBxRX1iVtD0kraDqKKKACiiigArzL4g6iJfEEVqp+W3j5+p5/wAK9Nrg7vwHcanrV1eXlxjzZCwCdAO3Wu3AVKdOrz1HsjkxkJ1KfJBbnPWFzjHNdHZ3u0DmrS/D60RMLdTI3qCD/SoI/C9/Y6hACy3FqXG6ReCo9x/hXZUxNCrez+88mOBxFKSdjcZ/L8pD1RMn/ebmopJAevNVZr5HuJGDDBY9PyqtLeqBwa/NsZj3Uqzt3Ps6GGaikSXUiqpO0A/SrXhqHzJXnPrwf8/X9K565uzI20HrXW6DJbwRLaGVPtOwOY8/Nj1/Otsloudd1JdEaY1eypKPc2KKWivqjySG0u4L61jubWVJoJVDpIhyGB7ioYtWsZ9Tm06K6ie9gUPLAGy6A4wSPxH51yHwovGj8KXGl3bYn0e6ltpN3ZQcg/Tk/lXHeGbqeHx3pviyZm+zeIby5tcHgKuQIv1H6UAew6hqtlpMKS6hdRW8cjiNGkbAZj0A96g0vxBputXV9bafciaWwl8m4UKRsbnjnr0PT0rkvGI/tv4i+F9EGGit2bUZx7L9zP4gj8a0LfxdaQ2vim7h0tYm0eZxNsKg3LKCd2QOvHfNAHX0mK4JPiJqt/pKapo3hW5u7ARh5ZXuFjOcfMEXGX28jOOSDitZ/H+lR+C4vEhMptpgFjhAzI0mSPLA9cg/lmgDf1G+g0vTbm+uiwgt42lkKjJCgZPFN0zULfV9Ltr+0LGC4jEkZYYO09OK8+8S+Ltbbwlqf9s+Frmwsrq1kjSdZ1lMZZSF8xAAVBJAz2zWhpPim18L/DXw7JPFLcXNzbRRW1tCMyTPgcD/ABoA6W+8PWt27SR7oJW5JToT7isqTwjcE8XKkeu3/wCvVCfx9q+jeXc+JfC89hp0jBTcxXKzeVnpvUDitzS/FUeo+KdQ0U25je1hjnil3hlnjYD5h6YyK5KmAw9SXNKCubwxNWGkZEFr4QjjcPNKWYHNbcOnW0NwLhYV88Js8zHzEVh2Xja0vvHN54ajhYS20e/zy3yuw2llA9Ru/Q1W1f4h2ej6hrFvNayvFpcURkljYEvLJ9yML6++exralRp0VamrGdSrOo7zdzsKK5TS/EfiK6udmo+FZbKF03xyC6WTHT5WAHBwf0orUg4jxlqEng7xN4mih3KNe09HtwvebPlnHvgsa3fGHhxtN+E9rDaj/SdEWG5Q/wC2n3z+rGut1nwrpOv3tjd6lbebNYvvgbcRg5B5x1GQODWlc20V5aTW1wu+KZDG6+qkYIoA4PwJcp4m8aa94mTmDZFZWx9AFDP+uPzrIj/5AfxP/wCvib/0E16NoPh7T/DOmiw0qEw2+8vgsWJY9Tk89qgHhPShb6tCIH8vVmZ7seY3zkjBxzx+FAEHgdQPAOigAAGxj7f7NeT6Y6WvhHwjd3XFhb69IZ2P3V+b5SfYYNe32Gn2+madBY2qlbeCMRRqSThQMDk1nW/g7Rbbw/Joi2YfTpGZmhkYtyTknJ5HP5UAVPiDfWtr4B1eS4kQJLavHHkj52YYUD15NcLYyx2OpfDa+vyFsfsLQrI/3UlZMDJ7ZyK7G0+GHhy0V1NvcTqY2iQT3DuIlYYOwE/Kcd+tbE3hbSbjw9FodxaLNp8SBEicklQOhB6gj1oAzfiRd21r8P8AV/tbKolt2jjBP3nPCgepzz+FcnKr+D73wXrmoExp/Z/9n3pbgj93uQH8QfyrqdP+Gnh7T72K68m4uXgOYRdTtKsR7YUnFbOveH9P8TaabDVYTNblw+0MVII6HI5oA80gtZNE0bwx4uuhsnm1F575vSO54yfYDZWp4c8O2ni3wjqtzqztH/b9+88UgYKyBWxFtz1xtPHcGu61PQ7HV9GfSryHfZOioYwSOBjGCORjAqre+EtJv/D0OiT27fYYAgiVHKsm37pDDnIoA5nR9W17w14us/DWu3cWqW95C72t2q7ZV2AnDjvwOv60V0Gg+CNH8PXj3lpFNLeMuw3FzK0rhfQE9B9KKAOgooooAKKKKACiiigAooooAKKKKACiiigAooooA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windows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5166360"/>
            <a:ext cx="523875" cy="523875"/>
          </a:xfrm>
          <a:prstGeom prst="rect">
            <a:avLst/>
          </a:prstGeom>
        </p:spPr>
      </p:pic>
      <p:sp>
        <p:nvSpPr>
          <p:cNvPr id="13" name="laptop"/>
          <p:cNvSpPr>
            <a:spLocks noEditPoints="1" noChangeArrowheads="1"/>
          </p:cNvSpPr>
          <p:nvPr/>
        </p:nvSpPr>
        <p:spPr bwMode="auto">
          <a:xfrm>
            <a:off x="3630168" y="4937760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 descr="apple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39768" y="5090160"/>
            <a:ext cx="566737" cy="56673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666744" y="2005584"/>
            <a:ext cx="1676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Compiler for </a:t>
            </a: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66744" y="3072384"/>
            <a:ext cx="17373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“</a:t>
            </a:r>
            <a:r>
              <a:rPr lang="en-US" dirty="0" err="1" smtClean="0"/>
              <a:t>Bytecode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7" name="laptop"/>
          <p:cNvSpPr>
            <a:spLocks noEditPoints="1" noChangeArrowheads="1"/>
          </p:cNvSpPr>
          <p:nvPr/>
        </p:nvSpPr>
        <p:spPr bwMode="auto">
          <a:xfrm>
            <a:off x="5961888" y="4937760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7" descr="linux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71488" y="5090160"/>
            <a:ext cx="600075" cy="6000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28944" y="3072384"/>
            <a:ext cx="17708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“</a:t>
            </a:r>
            <a:r>
              <a:rPr lang="en-US" dirty="0" err="1" smtClean="0"/>
              <a:t>Bytecode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52744" y="2005584"/>
            <a:ext cx="184708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Compiler for other hardware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980944" y="1548384"/>
            <a:ext cx="68580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489704" y="1581912"/>
            <a:ext cx="3048" cy="45110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343144" y="1548384"/>
            <a:ext cx="68580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</p:cNvCxnSpPr>
          <p:nvPr/>
        </p:nvCxnSpPr>
        <p:spPr>
          <a:xfrm>
            <a:off x="2295144" y="2651915"/>
            <a:ext cx="0" cy="42046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2"/>
            <a:endCxn id="16" idx="0"/>
          </p:cNvCxnSpPr>
          <p:nvPr/>
        </p:nvCxnSpPr>
        <p:spPr>
          <a:xfrm>
            <a:off x="4504944" y="2651915"/>
            <a:ext cx="30480" cy="42046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48856" y="2642616"/>
            <a:ext cx="9144" cy="43891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270760" y="3479373"/>
            <a:ext cx="1588008" cy="80756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535424" y="3459635"/>
            <a:ext cx="9144" cy="74660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001501" y="3474076"/>
            <a:ext cx="1889760" cy="76794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8992" y="4251960"/>
            <a:ext cx="226771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Virtual Machine</a:t>
            </a:r>
          </a:p>
          <a:p>
            <a:pPr algn="ctr"/>
            <a:r>
              <a:rPr lang="en-US" dirty="0" smtClean="0"/>
              <a:t>“JVM”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389376" y="4267200"/>
            <a:ext cx="226771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Virtual Machine</a:t>
            </a:r>
          </a:p>
          <a:p>
            <a:pPr algn="ctr"/>
            <a:r>
              <a:rPr lang="en-US" dirty="0" smtClean="0"/>
              <a:t>“JVM”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745480" y="4273296"/>
            <a:ext cx="226771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Virtual Machine</a:t>
            </a:r>
          </a:p>
          <a:p>
            <a:pPr algn="ctr"/>
            <a:r>
              <a:rPr lang="en-US" dirty="0" smtClean="0"/>
              <a:t>“JVM”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56232" y="3459635"/>
            <a:ext cx="6096" cy="77098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676144" y="3465731"/>
            <a:ext cx="3267456" cy="68564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2075688" y="3471028"/>
            <a:ext cx="2014728" cy="74355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992624" y="3459635"/>
            <a:ext cx="1527048" cy="73746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549896" y="3456587"/>
            <a:ext cx="6096" cy="77098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2816352" y="3480172"/>
            <a:ext cx="3441192" cy="72526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JDK and the JRE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323" y="1360503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API – Application Program Interface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Class libraries (MATH, GUI, Database…)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JRE – Java Runtime Environment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JVM plus API (can </a:t>
            </a:r>
            <a:r>
              <a:rPr lang="en-US" sz="2400" i="1" dirty="0" smtClean="0"/>
              <a:t>run</a:t>
            </a:r>
            <a:r>
              <a:rPr lang="en-US" sz="2400" dirty="0" smtClean="0"/>
              <a:t> Java programs)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JDK- Java Development Kit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JRE plus compiler, </a:t>
            </a:r>
            <a:r>
              <a:rPr lang="en-US" sz="2400" dirty="0" err="1" smtClean="0"/>
              <a:t>javadoc</a:t>
            </a:r>
            <a:r>
              <a:rPr lang="en-US" sz="2400" dirty="0" smtClean="0"/>
              <a:t>, …</a:t>
            </a:r>
          </a:p>
          <a:p>
            <a:pPr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For CSCI 212 you need the JDK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65082" y="734597"/>
            <a:ext cx="1676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Source Code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76919" y="3267693"/>
            <a:ext cx="169240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“</a:t>
            </a:r>
            <a:r>
              <a:rPr lang="en-US" dirty="0" err="1" smtClean="0"/>
              <a:t>Bytecode</a:t>
            </a:r>
            <a:r>
              <a:rPr lang="en-US" dirty="0" smtClean="0"/>
              <a:t>”</a:t>
            </a:r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56944" y="2005584"/>
            <a:ext cx="1676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Compiler for Windows</a:t>
            </a:r>
            <a:endParaRPr lang="en-US" dirty="0"/>
          </a:p>
        </p:txBody>
      </p:sp>
      <p:sp>
        <p:nvSpPr>
          <p:cNvPr id="9" name="AutoShape 5" descr="data:image/jpeg;base64,/9j/4AAQSkZJRgABAQEAYABgAAD/4QAyRXhpZgAATU0AKgAAAAgAAUACAAIAAAAQAAAAGgAAAABrbm93bmdhZGdldC5jb20A/9sAQwAKBwcJBwYKCQgJCwsKDA8ZEA8ODg8eFhcSGSQgJiUjICMiKC05MCgqNisiIzJEMjY7PUBAQCYwRktFPko5P0A9/9sAQwELCwsPDQ8dEBAdPSkjKT09PT09PT09PT09PT09PT09PT09PT09PT09PT09PT09PT09PT09PT09PT09PT09PT09/8AAEQgAZwB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9mooooAKKKKACiiigAopMj1pkk8UQzLIif7zAUASUUxJUkXdG6svqpyKdnNAC0UUUAFFFFABRRRQAUUUUAFFFIelAHnnxP8AE17pT2djpty8EkqtJKycNt6AZ7d68z8m6v5DJPJJKx6tIxY/rXR+LJ/7a8Z3sgO6OFhAn0Xg/rmrVjpg2jivCxuM5ZM+wwcKeFw8br3mrv5mHp8eoaXMJrG6mt3HOUbAP1HQ169oWvs+i2cusSJHczA5ZVwp9CfSuRXS92FC8nAFb19ANwhUfJAojH4DmsaGPnGlKqtbWX9fI8bO8VCUIuMVzHXq6uoZWDA8gjkUpIAyTgV5xOLi1Vja3E0PtG5UflXL6vc30+Vuby5mX+68rEfl0rso5vCovh1PmZ49QWsT2m3vba73/Zp45th2sUYNg+nFFc34DsTaaOvGAR0HQmivUpycoqT6nZTk5RUmdXRRRVlhRRRQAVBdvKlpM0CF5QhKKO7Y4FT1zHjm/a00hIY3KvcSBcqcHaOT/Srp03UmoLqZ1aqpQc30ON03wjcROXv7y1hlZizKW3Nk+wrpIPDsyqDa3lrKf7rKVz+OT/KsTTSox2rq7FxtFRiMkwyVpashcRYnESu0kuxBZW8iXyC6t5IfIBlfIypAHGGHB5/GpmjJiDP95vmP1PNabyCS1aKUFo5D5eA2DjGSc1QazuYhthuI7lOyznZIP+BAYP5CvDrYGNGPsaWvXz1Nq8510p2Mm7iHNcveWvmXiIBklhxXYXVpeMDmCFB6vcqB+lV9J0VbjVQz3cTvGN2yJCVH/Aj1/AV59DBVVWV1Zep508JUqPRaHV6RbC002GMdhRVtRtUAdBxRX1iVtD0kraDqKKKACiiigArzL4g6iJfEEVqp+W3j5+p5/wAK9Nrg7vwHcanrV1eXlxjzZCwCdAO3Wu3AVKdOrz1HsjkxkJ1KfJBbnPWFzjHNdHZ3u0DmrS/D60RMLdTI3qCD/SoI/C9/Y6hACy3FqXG6ReCo9x/hXZUxNCrez+88mOBxFKSdjcZ/L8pD1RMn/ebmopJAevNVZr5HuJGDDBY9PyqtLeqBwa/NsZj3Uqzt3Ps6GGaikSXUiqpO0A/SrXhqHzJXnPrwf8/X9K565uzI20HrXW6DJbwRLaGVPtOwOY8/Nj1/Otsloudd1JdEaY1eypKPc2KKWivqjySG0u4L61jubWVJoJVDpIhyGB7ioYtWsZ9Tm06K6ie9gUPLAGy6A4wSPxH51yHwovGj8KXGl3bYn0e6ltpN3ZQcg/Tk/lXHeGbqeHx3pviyZm+zeIby5tcHgKuQIv1H6UAew6hqtlpMKS6hdRW8cjiNGkbAZj0A96g0vxBputXV9bafciaWwl8m4UKRsbnjnr0PT0rkvGI/tv4i+F9EGGit2bUZx7L9zP4gj8a0LfxdaQ2vim7h0tYm0eZxNsKg3LKCd2QOvHfNAHX0mK4JPiJqt/pKapo3hW5u7ARh5ZXuFjOcfMEXGX28jOOSDitZ/H+lR+C4vEhMptpgFjhAzI0mSPLA9cg/lmgDf1G+g0vTbm+uiwgt42lkKjJCgZPFN0zULfV9Ltr+0LGC4jEkZYYO09OK8+8S+Ltbbwlqf9s+Frmwsrq1kjSdZ1lMZZSF8xAAVBJAz2zWhpPim18L/DXw7JPFLcXNzbRRW1tCMyTPgcD/ABoA6W+8PWt27SR7oJW5JToT7isqTwjcE8XKkeu3/wCvVCfx9q+jeXc+JfC89hp0jBTcxXKzeVnpvUDitzS/FUeo+KdQ0U25je1hjnil3hlnjYD5h6YyK5KmAw9SXNKCubwxNWGkZEFr4QjjcPNKWYHNbcOnW0NwLhYV88Js8zHzEVh2Xja0vvHN54ajhYS20e/zy3yuw2llA9Ru/Q1W1f4h2ej6hrFvNayvFpcURkljYEvLJ9yML6++exralRp0VamrGdSrOo7zdzsKK5TS/EfiK6udmo+FZbKF03xyC6WTHT5WAHBwf0orUg4jxlqEng7xN4mih3KNe09HtwvebPlnHvgsa3fGHhxtN+E9rDaj/SdEWG5Q/wC2n3z+rGut1nwrpOv3tjd6lbebNYvvgbcRg5B5x1GQODWlc20V5aTW1wu+KZDG6+qkYIoA4PwJcp4m8aa94mTmDZFZWx9AFDP+uPzrIj/5AfxP/wCvib/0E16NoPh7T/DOmiw0qEw2+8vgsWJY9Tk89qgHhPShb6tCIH8vVmZ7seY3zkjBxzx+FAEHgdQPAOigAAGxj7f7NeT6Y6WvhHwjd3XFhb69IZ2P3V+b5SfYYNe32Gn2+madBY2qlbeCMRRqSThQMDk1nW/g7Rbbw/Joi2YfTpGZmhkYtyTknJ5HP5UAVPiDfWtr4B1eS4kQJLavHHkj52YYUD15NcLYyx2OpfDa+vyFsfsLQrI/3UlZMDJ7ZyK7G0+GHhy0V1NvcTqY2iQT3DuIlYYOwE/Kcd+tbE3hbSbjw9FodxaLNp8SBEicklQOhB6gj1oAzfiRd21r8P8AV/tbKolt2jjBP3nPCgepzz+FcnKr+D73wXrmoExp/Z/9n3pbgj93uQH8QfyrqdP+Gnh7T72K68m4uXgOYRdTtKsR7YUnFbOveH9P8TaabDVYTNblw+0MVII6HI5oA80gtZNE0bwx4uuhsnm1F575vSO54yfYDZWp4c8O2ni3wjqtzqztH/b9+88UgYKyBWxFtz1xtPHcGu61PQ7HV9GfSryHfZOioYwSOBjGCORjAqre+EtJv/D0OiT27fYYAgiVHKsm37pDDnIoA5nR9W17w14us/DWu3cWqW95C72t2q7ZV2AnDjvwOv60V0Gg+CNH8PXj3lpFNLeMuw3FzK0rhfQE9B9KKAOgooooAKKKKACiiigAooooAKKKKACiiigAooooA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7" descr="data:image/jpeg;base64,/9j/4AAQSkZJRgABAQEAYABgAAD/4QAyRXhpZgAATU0AKgAAAAgAAUACAAIAAAAQAAAAGgAAAABrbm93bmdhZGdldC5jb20A/9sAQwAKBwcJBwYKCQgJCwsKDA8ZEA8ODg8eFhcSGSQgJiUjICMiKC05MCgqNisiIzJEMjY7PUBAQCYwRktFPko5P0A9/9sAQwELCwsPDQ8dEBAdPSkjKT09PT09PT09PT09PT09PT09PT09PT09PT09PT09PT09PT09PT09PT09PT09PT09PT09/8AAEQgAZwB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9mooooAKKKKACiiigAopMj1pkk8UQzLIif7zAUASUUxJUkXdG6svqpyKdnNAC0UUUAFFFFABRRRQAUUUUAFFFIelAHnnxP8AE17pT2djpty8EkqtJKycNt6AZ7d68z8m6v5DJPJJKx6tIxY/rXR+LJ/7a8Z3sgO6OFhAn0Xg/rmrVjpg2jivCxuM5ZM+wwcKeFw8br3mrv5mHp8eoaXMJrG6mt3HOUbAP1HQ169oWvs+i2cusSJHczA5ZVwp9CfSuRXS92FC8nAFb19ANwhUfJAojH4DmsaGPnGlKqtbWX9fI8bO8VCUIuMVzHXq6uoZWDA8gjkUpIAyTgV5xOLi1Vja3E0PtG5UflXL6vc30+Vuby5mX+68rEfl0rso5vCovh1PmZ49QWsT2m3vba73/Zp45th2sUYNg+nFFc34DsTaaOvGAR0HQmivUpycoqT6nZTk5RUmdXRRRVlhRRRQAVBdvKlpM0CF5QhKKO7Y4FT1zHjm/a00hIY3KvcSBcqcHaOT/Srp03UmoLqZ1aqpQc30ON03wjcROXv7y1hlZizKW3Nk+wrpIPDsyqDa3lrKf7rKVz+OT/KsTTSox2rq7FxtFRiMkwyVpashcRYnESu0kuxBZW8iXyC6t5IfIBlfIypAHGGHB5/GpmjJiDP95vmP1PNabyCS1aKUFo5D5eA2DjGSc1QazuYhthuI7lOyznZIP+BAYP5CvDrYGNGPsaWvXz1Nq8510p2Mm7iHNcveWvmXiIBklhxXYXVpeMDmCFB6vcqB+lV9J0VbjVQz3cTvGN2yJCVH/Aj1/AV59DBVVWV1Zep508JUqPRaHV6RbC002GMdhRVtRtUAdBxRX1iVtD0kraDqKKKACiiigArzL4g6iJfEEVqp+W3j5+p5/wAK9Nrg7vwHcanrV1eXlxjzZCwCdAO3Wu3AVKdOrz1HsjkxkJ1KfJBbnPWFzjHNdHZ3u0DmrS/D60RMLdTI3qCD/SoI/C9/Y6hACy3FqXG6ReCo9x/hXZUxNCrez+88mOBxFKSdjcZ/L8pD1RMn/ebmopJAevNVZr5HuJGDDBY9PyqtLeqBwa/NsZj3Uqzt3Ps6GGaikSXUiqpO0A/SrXhqHzJXnPrwf8/X9K565uzI20HrXW6DJbwRLaGVPtOwOY8/Nj1/Otsloudd1JdEaY1eypKPc2KKWivqjySG0u4L61jubWVJoJVDpIhyGB7ioYtWsZ9Tm06K6ie9gUPLAGy6A4wSPxH51yHwovGj8KXGl3bYn0e6ltpN3ZQcg/Tk/lXHeGbqeHx3pviyZm+zeIby5tcHgKuQIv1H6UAew6hqtlpMKS6hdRW8cjiNGkbAZj0A96g0vxBputXV9bafciaWwl8m4UKRsbnjnr0PT0rkvGI/tv4i+F9EGGit2bUZx7L9zP4gj8a0LfxdaQ2vim7h0tYm0eZxNsKg3LKCd2QOvHfNAHX0mK4JPiJqt/pKapo3hW5u7ARh5ZXuFjOcfMEXGX28jOOSDitZ/H+lR+C4vEhMptpgFjhAzI0mSPLA9cg/lmgDf1G+g0vTbm+uiwgt42lkKjJCgZPFN0zULfV9Ltr+0LGC4jEkZYYO09OK8+8S+Ltbbwlqf9s+Frmwsrq1kjSdZ1lMZZSF8xAAVBJAz2zWhpPim18L/DXw7JPFLcXNzbRRW1tCMyTPgcD/ABoA6W+8PWt27SR7oJW5JToT7isqTwjcE8XKkeu3/wCvVCfx9q+jeXc+JfC89hp0jBTcxXKzeVnpvUDitzS/FUeo+KdQ0U25je1hjnil3hlnjYD5h6YyK5KmAw9SXNKCubwxNWGkZEFr4QjjcPNKWYHNbcOnW0NwLhYV88Js8zHzEVh2Xja0vvHN54ajhYS20e/zy3yuw2llA9Ru/Q1W1f4h2ej6hrFvNayvFpcURkljYEvLJ9yML6++exralRp0VamrGdSrOo7zdzsKK5TS/EfiK6udmo+FZbKF03xyC6WTHT5WAHBwf0orUg4jxlqEng7xN4mih3KNe09HtwvebPlnHvgsa3fGHhxtN+E9rDaj/SdEWG5Q/wC2n3z+rGut1nwrpOv3tjd6lbebNYvvgbcRg5B5x1GQODWlc20V5aTW1wu+KZDG6+qkYIoA4PwJcp4m8aa94mTmDZFZWx9AFDP+uPzrIj/5AfxP/wCvib/0E16NoPh7T/DOmiw0qEw2+8vgsWJY9Tk89qgHhPShb6tCIH8vVmZ7seY3zkjBxzx+FAEHgdQPAOigAAGxj7f7NeT6Y6WvhHwjd3XFhb69IZ2P3V+b5SfYYNe32Gn2+madBY2qlbeCMRRqSThQMDk1nW/g7Rbbw/Joi2YfTpGZmhkYtyTknJ5HP5UAVPiDfWtr4B1eS4kQJLavHHkj52YYUD15NcLYyx2OpfDa+vyFsfsLQrI/3UlZMDJ7ZyK7G0+GHhy0V1NvcTqY2iQT3DuIlYYOwE/Kcd+tbE3hbSbjw9FodxaLNp8SBEicklQOhB6gj1oAzfiRd21r8P8AV/tbKolt2jjBP3nPCgepzz+FcnKr+D73wXrmoExp/Z/9n3pbgj93uQH8QfyrqdP+Gnh7T72K68m4uXgOYRdTtKsR7YUnFbOveH9P8TaabDVYTNblw+0MVII6HI5oA80gtZNE0bwx4uuhsnm1F575vSO54yfYDZWp4c8O2ni3wjqtzqztH/b9+88UgYKyBWxFtz1xtPHcGu61PQ7HV9GfSryHfZOioYwSOBjGCORjAqre+EtJv/D0OiT27fYYAgiVHKsm37pDDnIoA5nR9W17w14us/DWu3cWqW95C72t2q7ZV2AnDjvwOv60V0Gg+CNH8PXj3lpFNLeMuw3FzK0rhfQE9B9KKAOgooooAKKKKACiiigAooooAKKKKACiiigAooooA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9" descr="data:image/jpeg;base64,/9j/4AAQSkZJRgABAQEAYABgAAD/4QAyRXhpZgAATU0AKgAAAAgAAUACAAIAAAAQAAAAGgAAAABrbm93bmdhZGdldC5jb20A/9sAQwAKBwcJBwYKCQgJCwsKDA8ZEA8ODg8eFhcSGSQgJiUjICMiKC05MCgqNisiIzJEMjY7PUBAQCYwRktFPko5P0A9/9sAQwELCwsPDQ8dEBAdPSkjKT09PT09PT09PT09PT09PT09PT09PT09PT09PT09PT09PT09PT09PT09PT09PT09PT09/8AAEQgAZwBn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9mooooAKKKKACiiigAopMj1pkk8UQzLIif7zAUASUUxJUkXdG6svqpyKdnNAC0UUUAFFFFABRRRQAUUUUAFFFIelAHnnxP8AE17pT2djpty8EkqtJKycNt6AZ7d68z8m6v5DJPJJKx6tIxY/rXR+LJ/7a8Z3sgO6OFhAn0Xg/rmrVjpg2jivCxuM5ZM+wwcKeFw8br3mrv5mHp8eoaXMJrG6mt3HOUbAP1HQ169oWvs+i2cusSJHczA5ZVwp9CfSuRXS92FC8nAFb19ANwhUfJAojH4DmsaGPnGlKqtbWX9fI8bO8VCUIuMVzHXq6uoZWDA8gjkUpIAyTgV5xOLi1Vja3E0PtG5UflXL6vc30+Vuby5mX+68rEfl0rso5vCovh1PmZ49QWsT2m3vba73/Zp45th2sUYNg+nFFc34DsTaaOvGAR0HQmivUpycoqT6nZTk5RUmdXRRRVlhRRRQAVBdvKlpM0CF5QhKKO7Y4FT1zHjm/a00hIY3KvcSBcqcHaOT/Srp03UmoLqZ1aqpQc30ON03wjcROXv7y1hlZizKW3Nk+wrpIPDsyqDa3lrKf7rKVz+OT/KsTTSox2rq7FxtFRiMkwyVpashcRYnESu0kuxBZW8iXyC6t5IfIBlfIypAHGGHB5/GpmjJiDP95vmP1PNabyCS1aKUFo5D5eA2DjGSc1QazuYhthuI7lOyznZIP+BAYP5CvDrYGNGPsaWvXz1Nq8510p2Mm7iHNcveWvmXiIBklhxXYXVpeMDmCFB6vcqB+lV9J0VbjVQz3cTvGN2yJCVH/Aj1/AV59DBVVWV1Zep508JUqPRaHV6RbC002GMdhRVtRtUAdBxRX1iVtD0kraDqKKKACiiigArzL4g6iJfEEVqp+W3j5+p5/wAK9Nrg7vwHcanrV1eXlxjzZCwCdAO3Wu3AVKdOrz1HsjkxkJ1KfJBbnPWFzjHNdHZ3u0DmrS/D60RMLdTI3qCD/SoI/C9/Y6hACy3FqXG6ReCo9x/hXZUxNCrez+88mOBxFKSdjcZ/L8pD1RMn/ebmopJAevNVZr5HuJGDDBY9PyqtLeqBwa/NsZj3Uqzt3Ps6GGaikSXUiqpO0A/SrXhqHzJXnPrwf8/X9K565uzI20HrXW6DJbwRLaGVPtOwOY8/Nj1/Otsloudd1JdEaY1eypKPc2KKWivqjySG0u4L61jubWVJoJVDpIhyGB7ioYtWsZ9Tm06K6ie9gUPLAGy6A4wSPxH51yHwovGj8KXGl3bYn0e6ltpN3ZQcg/Tk/lXHeGbqeHx3pviyZm+zeIby5tcHgKuQIv1H6UAew6hqtlpMKS6hdRW8cjiNGkbAZj0A96g0vxBputXV9bafciaWwl8m4UKRsbnjnr0PT0rkvGI/tv4i+F9EGGit2bUZx7L9zP4gj8a0LfxdaQ2vim7h0tYm0eZxNsKg3LKCd2QOvHfNAHX0mK4JPiJqt/pKapo3hW5u7ARh5ZXuFjOcfMEXGX28jOOSDitZ/H+lR+C4vEhMptpgFjhAzI0mSPLA9cg/lmgDf1G+g0vTbm+uiwgt42lkKjJCgZPFN0zULfV9Ltr+0LGC4jEkZYYO09OK8+8S+Ltbbwlqf9s+Frmwsrq1kjSdZ1lMZZSF8xAAVBJAz2zWhpPim18L/DXw7JPFLcXNzbRRW1tCMyTPgcD/ABoA6W+8PWt27SR7oJW5JToT7isqTwjcE8XKkeu3/wCvVCfx9q+jeXc+JfC89hp0jBTcxXKzeVnpvUDitzS/FUeo+KdQ0U25je1hjnil3hlnjYD5h6YyK5KmAw9SXNKCubwxNWGkZEFr4QjjcPNKWYHNbcOnW0NwLhYV88Js8zHzEVh2Xja0vvHN54ajhYS20e/zy3yuw2llA9Ru/Q1W1f4h2ej6hrFvNayvFpcURkljYEvLJ9yML6++exralRp0VamrGdSrOo7zdzsKK5TS/EfiK6udmo+FZbKF03xyC6WTHT5WAHBwf0orUg4jxlqEng7xN4mih3KNe09HtwvebPlnHvgsa3fGHhxtN+E9rDaj/SdEWG5Q/wC2n3z+rGut1nwrpOv3tjd6lbebNYvvgbcRg5B5x1GQODWlc20V5aTW1wu+KZDG6+qkYIoA4PwJcp4m8aa94mTmDZFZWx9AFDP+uPzrIj/5AfxP/wCvib/0E16NoPh7T/DOmiw0qEw2+8vgsWJY9Tk89qgHhPShb6tCIH8vVmZ7seY3zkjBxzx+FAEHgdQPAOigAAGxj7f7NeT6Y6WvhHwjd3XFhb69IZ2P3V+b5SfYYNe32Gn2+madBY2qlbeCMRRqSThQMDk1nW/g7Rbbw/Joi2YfTpGZmhkYtyTknJ5HP5UAVPiDfWtr4B1eS4kQJLavHHkj52YYUD15NcLYyx2OpfDa+vyFsfsLQrI/3UlZMDJ7ZyK7G0+GHhy0V1NvcTqY2iQT3DuIlYYOwE/Kcd+tbE3hbSbjw9FodxaLNp8SBEicklQOhB6gj1oAzfiRd21r8P8AV/tbKolt2jjBP3nPCgepzz+FcnKr+D73wXrmoExp/Z/9n3pbgj93uQH8QfyrqdP+Gnh7T72K68m4uXgOYRdTtKsR7YUnFbOveH9P8TaabDVYTNblw+0MVII6HI5oA80gtZNE0bwx4uuhsnm1F575vSO54yfYDZWp4c8O2ni3wjqtzqztH/b9+88UgYKyBWxFtz1xtPHcGu61PQ7HV9GfSryHfZOioYwSOBjGCORjAqre+EtJv/D0OiT27fYYAgiVHKsm37pDDnIoA5nR9W17w14us/DWu3cWqW95C72t2q7ZV2AnDjvwOv60V0Gg+CNH8PXj3lpFNLeMuw3FzK0rhfQE9B9KKAOgooooAKKKKACiiigAooooAKKKKACiiigAooooA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" name="Straight Arrow Connector 20"/>
          <p:cNvCxnSpPr>
            <a:stCxn id="5" idx="2"/>
            <a:endCxn id="7" idx="0"/>
          </p:cNvCxnSpPr>
          <p:nvPr/>
        </p:nvCxnSpPr>
        <p:spPr>
          <a:xfrm flipH="1">
            <a:off x="2295144" y="1380928"/>
            <a:ext cx="8138" cy="62465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</p:cNvCxnSpPr>
          <p:nvPr/>
        </p:nvCxnSpPr>
        <p:spPr>
          <a:xfrm>
            <a:off x="2295144" y="2651915"/>
            <a:ext cx="13050" cy="56180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68824" y="878890"/>
            <a:ext cx="186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HelloWorld.java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444536" y="2095131"/>
            <a:ext cx="352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HelloWorld.java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96937" y="3357239"/>
            <a:ext cx="186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HelloWorld.class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1433743" y="4618164"/>
            <a:ext cx="1809750" cy="1362075"/>
            <a:chOff x="1407110" y="4751329"/>
            <a:chExt cx="1809750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1407110" y="4751329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45" name="Picture 44" descr="java_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7434" y="4927195"/>
              <a:ext cx="731378" cy="457111"/>
            </a:xfrm>
            <a:prstGeom prst="rect">
              <a:avLst/>
            </a:prstGeom>
          </p:spPr>
        </p:pic>
      </p:grpSp>
      <p:cxnSp>
        <p:nvCxnSpPr>
          <p:cNvPr id="46" name="Straight Arrow Connector 45"/>
          <p:cNvCxnSpPr/>
          <p:nvPr/>
        </p:nvCxnSpPr>
        <p:spPr>
          <a:xfrm>
            <a:off x="2349757" y="3914024"/>
            <a:ext cx="11703" cy="70236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561425" y="4165108"/>
            <a:ext cx="352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&gt;java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HelloWorld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175030" y="5220070"/>
            <a:ext cx="381740" cy="276999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 JRE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2558" y="636943"/>
            <a:ext cx="1676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Ada</a:t>
            </a:r>
            <a:r>
              <a:rPr lang="en-US" dirty="0" smtClean="0"/>
              <a:t> Source 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4888" y="3303204"/>
            <a:ext cx="169240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“</a:t>
            </a:r>
            <a:r>
              <a:rPr lang="en-US" dirty="0" err="1" smtClean="0"/>
              <a:t>Bytecode</a:t>
            </a:r>
            <a:r>
              <a:rPr lang="en-US" dirty="0" smtClean="0"/>
              <a:t>”</a:t>
            </a:r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54420" y="1907930"/>
            <a:ext cx="1676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Ada</a:t>
            </a:r>
            <a:r>
              <a:rPr lang="en-US" dirty="0" smtClean="0"/>
              <a:t> Compiler for Windows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  <a:endCxn id="6" idx="0"/>
          </p:cNvCxnSpPr>
          <p:nvPr/>
        </p:nvCxnSpPr>
        <p:spPr>
          <a:xfrm flipH="1">
            <a:off x="4292620" y="1283274"/>
            <a:ext cx="8138" cy="62465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3595456" y="2554261"/>
            <a:ext cx="697164" cy="70384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152834" y="4715819"/>
            <a:ext cx="1809750" cy="1362075"/>
            <a:chOff x="1407110" y="4751329"/>
            <a:chExt cx="1809750" cy="1362075"/>
          </a:xfrm>
        </p:grpSpPr>
        <p:sp>
          <p:nvSpPr>
            <p:cNvPr id="13" name="laptop"/>
            <p:cNvSpPr>
              <a:spLocks noEditPoints="1" noChangeArrowheads="1"/>
            </p:cNvSpPr>
            <p:nvPr/>
          </p:nvSpPr>
          <p:spPr bwMode="auto">
            <a:xfrm>
              <a:off x="1407110" y="4751329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4" name="Picture 13" descr="java_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7434" y="4927195"/>
              <a:ext cx="731378" cy="457111"/>
            </a:xfrm>
            <a:prstGeom prst="rect">
              <a:avLst/>
            </a:prstGeom>
          </p:spPr>
        </p:pic>
      </p:grpSp>
      <p:cxnSp>
        <p:nvCxnSpPr>
          <p:cNvPr id="15" name="Straight Arrow Connector 14"/>
          <p:cNvCxnSpPr/>
          <p:nvPr/>
        </p:nvCxnSpPr>
        <p:spPr>
          <a:xfrm>
            <a:off x="3077726" y="3949535"/>
            <a:ext cx="11703" cy="70236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90369" y="3284738"/>
            <a:ext cx="19050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Executable Binary Code for Windows hardware</a:t>
            </a:r>
            <a:endParaRPr lang="en-US" dirty="0"/>
          </a:p>
        </p:txBody>
      </p:sp>
      <p:sp>
        <p:nvSpPr>
          <p:cNvPr id="17" name="laptop"/>
          <p:cNvSpPr>
            <a:spLocks noEditPoints="1" noChangeArrowheads="1"/>
          </p:cNvSpPr>
          <p:nvPr/>
        </p:nvSpPr>
        <p:spPr bwMode="auto">
          <a:xfrm>
            <a:off x="4842769" y="4656338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7" descr="windows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28569" y="4884938"/>
            <a:ext cx="523875" cy="523875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5760217" y="4223677"/>
            <a:ext cx="0" cy="42046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00979" y="2565647"/>
            <a:ext cx="843378" cy="6835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76366" y="5273336"/>
            <a:ext cx="381740" cy="276999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 JRE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1336" y="363984"/>
            <a:ext cx="7812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Java Virtual Machine ensures a program will run 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same way on any computer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laptop"/>
          <p:cNvSpPr>
            <a:spLocks noEditPoints="1" noChangeArrowheads="1"/>
          </p:cNvSpPr>
          <p:nvPr/>
        </p:nvSpPr>
        <p:spPr bwMode="auto">
          <a:xfrm>
            <a:off x="945472" y="1513643"/>
            <a:ext cx="3431219" cy="258244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aptop"/>
          <p:cNvSpPr>
            <a:spLocks noEditPoints="1" noChangeArrowheads="1"/>
          </p:cNvSpPr>
          <p:nvPr/>
        </p:nvSpPr>
        <p:spPr bwMode="auto">
          <a:xfrm>
            <a:off x="5772015" y="1922015"/>
            <a:ext cx="2070112" cy="1558032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C:\Users\Ken\AppData\Local\Microsoft\Windows\Temporary Internet Files\Content.IE5\DM14LRCL\MC90044188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8563" y="1954381"/>
            <a:ext cx="1558016" cy="917765"/>
          </a:xfrm>
          <a:prstGeom prst="rect">
            <a:avLst/>
          </a:prstGeom>
          <a:noFill/>
        </p:spPr>
      </p:pic>
      <p:pic>
        <p:nvPicPr>
          <p:cNvPr id="1027" name="Picture 3" descr="C:\Users\Ken\AppData\Local\Microsoft\Windows\Temporary Internet Files\Content.IE5\DM14LRCL\MC900078752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2963" y="2043521"/>
            <a:ext cx="860965" cy="82396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98990" y="4163627"/>
            <a:ext cx="40482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My biggest integer is 999,999,999,999,999,999!</a:t>
            </a:r>
            <a:endParaRPr lang="en-US" sz="28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470124" y="3552547"/>
            <a:ext cx="284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My biggest integer is 999,999,999!</a:t>
            </a:r>
            <a:endParaRPr lang="en-US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1336" y="363984"/>
            <a:ext cx="7812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When running on Native Hardware you are 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dependent on the machine's architecture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laptop"/>
          <p:cNvSpPr>
            <a:spLocks noEditPoints="1" noChangeArrowheads="1"/>
          </p:cNvSpPr>
          <p:nvPr/>
        </p:nvSpPr>
        <p:spPr bwMode="auto">
          <a:xfrm>
            <a:off x="945472" y="1513643"/>
            <a:ext cx="3431219" cy="258244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aptop"/>
          <p:cNvSpPr>
            <a:spLocks noEditPoints="1" noChangeArrowheads="1"/>
          </p:cNvSpPr>
          <p:nvPr/>
        </p:nvSpPr>
        <p:spPr bwMode="auto">
          <a:xfrm>
            <a:off x="5772015" y="1922015"/>
            <a:ext cx="2070112" cy="1558032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2" descr="C:\Users\Ken\AppData\Local\Microsoft\Windows\Temporary Internet Files\Content.IE5\DM14LRCL\MC90044188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8563" y="1954381"/>
            <a:ext cx="1558016" cy="917765"/>
          </a:xfrm>
          <a:prstGeom prst="rect">
            <a:avLst/>
          </a:prstGeom>
          <a:noFill/>
        </p:spPr>
      </p:pic>
      <p:pic>
        <p:nvPicPr>
          <p:cNvPr id="8" name="Picture 3" descr="C:\Users\Ken\AppData\Local\Microsoft\Windows\Temporary Internet Files\Content.IE5\DM14LRCL\MC900078752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87736" y="2277888"/>
            <a:ext cx="606798" cy="58072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98990" y="4163627"/>
            <a:ext cx="40482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My biggest integer is 999,999,999,999,999,999!</a:t>
            </a:r>
            <a:endParaRPr lang="en-US" sz="28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470124" y="3552547"/>
            <a:ext cx="284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My biggest integer is 999,999,999!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843379" y="5548543"/>
            <a:ext cx="767030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salary = 999,999,999,999,999,999;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1" name="Picture 3" descr="C:\Users\Ken\AppData\Local\Microsoft\Windows\Temporary Internet Files\Content.IE5\E3NOCY0M\MM900336554[1]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6070" y="1936997"/>
            <a:ext cx="714375" cy="800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4468</TotalTime>
  <Words>267</Words>
  <Application>Microsoft Office PowerPoint</Application>
  <PresentationFormat>On-screen Show (4:3)</PresentationFormat>
  <Paragraphs>67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CSCI 212 Object-Oriented Programming  in Java</vt:lpstr>
      <vt:lpstr>Prerequisite: CSCI 111</vt:lpstr>
      <vt:lpstr>Why Java? Write Once; Run Anywhere?</vt:lpstr>
      <vt:lpstr>Write Once; Run Anywhere!</vt:lpstr>
      <vt:lpstr>The JDK and the JRE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Kenneth Lord</dc:creator>
  <cp:lastModifiedBy>Ken</cp:lastModifiedBy>
  <cp:revision>20</cp:revision>
  <dcterms:created xsi:type="dcterms:W3CDTF">2012-08-08T16:07:49Z</dcterms:created>
  <dcterms:modified xsi:type="dcterms:W3CDTF">2012-08-24T15:03:00Z</dcterms:modified>
</cp:coreProperties>
</file>