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71" r:id="rId10"/>
    <p:sldId id="272" r:id="rId11"/>
    <p:sldId id="264" r:id="rId12"/>
    <p:sldId id="265" r:id="rId13"/>
    <p:sldId id="268" r:id="rId14"/>
    <p:sldId id="269" r:id="rId15"/>
    <p:sldId id="273" r:id="rId16"/>
    <p:sldId id="270" r:id="rId17"/>
    <p:sldId id="274" r:id="rId18"/>
    <p:sldId id="275" r:id="rId19"/>
    <p:sldId id="276" r:id="rId20"/>
    <p:sldId id="277" r:id="rId21"/>
    <p:sldId id="278"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8" d="100"/>
          <a:sy n="118" d="100"/>
        </p:scale>
        <p:origin x="-1434"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D81ADF4-B988-4690-A367-CD4B1010C96D}" type="slidenum">
              <a:rPr lang="en-US"/>
              <a:pPr/>
              <a:t>‹#›</a:t>
            </a:fld>
            <a:endParaRPr lang="en-US"/>
          </a:p>
        </p:txBody>
      </p:sp>
    </p:spTree>
    <p:extLst>
      <p:ext uri="{BB962C8B-B14F-4D97-AF65-F5344CB8AC3E}">
        <p14:creationId xmlns:p14="http://schemas.microsoft.com/office/powerpoint/2010/main" val="2427451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025792B-34C1-4F85-8C86-27E01F609F82}" type="slidenum">
              <a:rPr lang="en-US"/>
              <a:pPr/>
              <a:t>‹#›</a:t>
            </a:fld>
            <a:endParaRPr lang="en-US"/>
          </a:p>
        </p:txBody>
      </p:sp>
    </p:spTree>
    <p:extLst>
      <p:ext uri="{BB962C8B-B14F-4D97-AF65-F5344CB8AC3E}">
        <p14:creationId xmlns:p14="http://schemas.microsoft.com/office/powerpoint/2010/main" val="3741126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0C7A4D6-833E-453A-AFA3-1B21738AA332}" type="slidenum">
              <a:rPr lang="en-US"/>
              <a:pPr/>
              <a:t>‹#›</a:t>
            </a:fld>
            <a:endParaRPr lang="en-US"/>
          </a:p>
        </p:txBody>
      </p:sp>
    </p:spTree>
    <p:extLst>
      <p:ext uri="{BB962C8B-B14F-4D97-AF65-F5344CB8AC3E}">
        <p14:creationId xmlns:p14="http://schemas.microsoft.com/office/powerpoint/2010/main" val="3730231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F661231-42C9-40BF-9E41-23D5D8C04B02}" type="slidenum">
              <a:rPr lang="en-US"/>
              <a:pPr/>
              <a:t>‹#›</a:t>
            </a:fld>
            <a:endParaRPr lang="en-US"/>
          </a:p>
        </p:txBody>
      </p:sp>
    </p:spTree>
    <p:extLst>
      <p:ext uri="{BB962C8B-B14F-4D97-AF65-F5344CB8AC3E}">
        <p14:creationId xmlns:p14="http://schemas.microsoft.com/office/powerpoint/2010/main" val="907175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0CD709-0256-4831-BC3A-E004C6BBCBE5}" type="slidenum">
              <a:rPr lang="en-US"/>
              <a:pPr/>
              <a:t>‹#›</a:t>
            </a:fld>
            <a:endParaRPr lang="en-US"/>
          </a:p>
        </p:txBody>
      </p:sp>
    </p:spTree>
    <p:extLst>
      <p:ext uri="{BB962C8B-B14F-4D97-AF65-F5344CB8AC3E}">
        <p14:creationId xmlns:p14="http://schemas.microsoft.com/office/powerpoint/2010/main" val="3489409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7A0D0F8-DB1E-463B-AF92-0A1C508951B6}" type="slidenum">
              <a:rPr lang="en-US"/>
              <a:pPr/>
              <a:t>‹#›</a:t>
            </a:fld>
            <a:endParaRPr lang="en-US"/>
          </a:p>
        </p:txBody>
      </p:sp>
    </p:spTree>
    <p:extLst>
      <p:ext uri="{BB962C8B-B14F-4D97-AF65-F5344CB8AC3E}">
        <p14:creationId xmlns:p14="http://schemas.microsoft.com/office/powerpoint/2010/main" val="2994233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7C51F58-75D1-439D-8DAE-0AA218A80A33}" type="slidenum">
              <a:rPr lang="en-US"/>
              <a:pPr/>
              <a:t>‹#›</a:t>
            </a:fld>
            <a:endParaRPr lang="en-US"/>
          </a:p>
        </p:txBody>
      </p:sp>
    </p:spTree>
    <p:extLst>
      <p:ext uri="{BB962C8B-B14F-4D97-AF65-F5344CB8AC3E}">
        <p14:creationId xmlns:p14="http://schemas.microsoft.com/office/powerpoint/2010/main" val="1275319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C3D68DE-1571-4C34-8F15-01663CD8C073}" type="slidenum">
              <a:rPr lang="en-US"/>
              <a:pPr/>
              <a:t>‹#›</a:t>
            </a:fld>
            <a:endParaRPr lang="en-US"/>
          </a:p>
        </p:txBody>
      </p:sp>
    </p:spTree>
    <p:extLst>
      <p:ext uri="{BB962C8B-B14F-4D97-AF65-F5344CB8AC3E}">
        <p14:creationId xmlns:p14="http://schemas.microsoft.com/office/powerpoint/2010/main" val="2811093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74D4709-0A2C-4C9E-9A38-E56B0EC7BF8C}" type="slidenum">
              <a:rPr lang="en-US"/>
              <a:pPr/>
              <a:t>‹#›</a:t>
            </a:fld>
            <a:endParaRPr lang="en-US"/>
          </a:p>
        </p:txBody>
      </p:sp>
    </p:spTree>
    <p:extLst>
      <p:ext uri="{BB962C8B-B14F-4D97-AF65-F5344CB8AC3E}">
        <p14:creationId xmlns:p14="http://schemas.microsoft.com/office/powerpoint/2010/main" val="2971958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35F6349-E18E-49A5-80FD-681B3F072170}" type="slidenum">
              <a:rPr lang="en-US"/>
              <a:pPr/>
              <a:t>‹#›</a:t>
            </a:fld>
            <a:endParaRPr lang="en-US"/>
          </a:p>
        </p:txBody>
      </p:sp>
    </p:spTree>
    <p:extLst>
      <p:ext uri="{BB962C8B-B14F-4D97-AF65-F5344CB8AC3E}">
        <p14:creationId xmlns:p14="http://schemas.microsoft.com/office/powerpoint/2010/main" val="144404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194C7EA-585A-459B-A3DF-32DBEA5A5320}" type="slidenum">
              <a:rPr lang="en-US"/>
              <a:pPr/>
              <a:t>‹#›</a:t>
            </a:fld>
            <a:endParaRPr lang="en-US"/>
          </a:p>
        </p:txBody>
      </p:sp>
    </p:spTree>
    <p:extLst>
      <p:ext uri="{BB962C8B-B14F-4D97-AF65-F5344CB8AC3E}">
        <p14:creationId xmlns:p14="http://schemas.microsoft.com/office/powerpoint/2010/main" val="3422859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B7A6657-E9BB-473B-8435-A84ED17B72E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java.sun.com/j2se/1.5.0/docs/api/java/io/FileNotFoundException.html" TargetMode="External"/><Relationship Id="rId2" Type="http://schemas.openxmlformats.org/officeDocument/2006/relationships/hyperlink" Target="http://java.sun.com/j2se/1.5.0/docs/api/java/lang/String.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java.sun.com/j2se/1.5.0/docs/api/java/io/InputStream.html" TargetMode="External"/><Relationship Id="rId2" Type="http://schemas.openxmlformats.org/officeDocument/2006/relationships/hyperlink" Target="http://java.sun.com/j2se/1.5.0/docs/api/java/lang/Object.html" TargetMode="External"/><Relationship Id="rId1" Type="http://schemas.openxmlformats.org/officeDocument/2006/relationships/slideLayout" Target="../slideLayouts/slideLayout7.xml"/><Relationship Id="rId4" Type="http://schemas.openxmlformats.org/officeDocument/2006/relationships/hyperlink" Target="http://java.sun.com/j2se/1.5.0/docs/api/java/io/IOException.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java.sun.com/j2se/1.5.0/docs/api/java/io/Reader.html" TargetMode="External"/><Relationship Id="rId2" Type="http://schemas.openxmlformats.org/officeDocument/2006/relationships/hyperlink" Target="http://java.sun.com/j2se/1.5.0/docs/api/java/lang/Object.html" TargetMode="External"/><Relationship Id="rId1" Type="http://schemas.openxmlformats.org/officeDocument/2006/relationships/slideLayout" Target="../slideLayouts/slideLayout7.xml"/><Relationship Id="rId4" Type="http://schemas.openxmlformats.org/officeDocument/2006/relationships/hyperlink" Target="http://java.sun.com/j2se/1.5.0/docs/api/java/nio/charset/Charset.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java.sun.com/j2se/1.5.0/docs/api/java/io/Reader.html" TargetMode="External"/><Relationship Id="rId2" Type="http://schemas.openxmlformats.org/officeDocument/2006/relationships/hyperlink" Target="http://java.sun.com/j2se/1.5.0/docs/api/java/lang/Object.html" TargetMode="External"/><Relationship Id="rId1" Type="http://schemas.openxmlformats.org/officeDocument/2006/relationships/slideLayout" Target="../slideLayouts/slideLayout7.xml"/><Relationship Id="rId5" Type="http://schemas.openxmlformats.org/officeDocument/2006/relationships/hyperlink" Target="http://java.sun.com/j2se/1.5.0/docs/api/java/io/IOException.html" TargetMode="External"/><Relationship Id="rId4" Type="http://schemas.openxmlformats.org/officeDocument/2006/relationships/hyperlink" Target="http://java.sun.com/j2se/1.5.0/docs/api/java/lang/String.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java.sun.com/j2se/1.5.0/docs/api/java/lang/Object.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File Input and Output</a:t>
            </a:r>
          </a:p>
        </p:txBody>
      </p:sp>
      <p:sp>
        <p:nvSpPr>
          <p:cNvPr id="2051" name="Rectangle 3"/>
          <p:cNvSpPr>
            <a:spLocks noGrp="1" noChangeArrowheads="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3" descr="ascii-d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1588" y="1054100"/>
            <a:ext cx="5700712" cy="4506913"/>
          </a:xfrm>
          <a:prstGeom prst="rect">
            <a:avLst/>
          </a:prstGeom>
          <a:noFill/>
          <a:extLst>
            <a:ext uri="{909E8E84-426E-40DD-AFC4-6F175D3DCCD1}">
              <a14:hiddenFill xmlns:a14="http://schemas.microsoft.com/office/drawing/2010/main">
                <a:solidFill>
                  <a:srgbClr val="FFFFFF"/>
                </a:solidFill>
              </a14:hiddenFill>
            </a:ext>
          </a:extLst>
        </p:spPr>
      </p:pic>
      <p:sp>
        <p:nvSpPr>
          <p:cNvPr id="18436" name="Rectangle 4"/>
          <p:cNvSpPr>
            <a:spLocks noChangeArrowheads="1"/>
          </p:cNvSpPr>
          <p:nvPr/>
        </p:nvSpPr>
        <p:spPr bwMode="auto">
          <a:xfrm>
            <a:off x="2395538" y="3397250"/>
            <a:ext cx="5761037" cy="1958975"/>
          </a:xfrm>
          <a:prstGeom prst="rect">
            <a:avLst/>
          </a:prstGeom>
          <a:noFill/>
          <a:ln w="25400" cap="rnd">
            <a:solidFill>
              <a:srgbClr val="FF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7" name="Text Box 5"/>
          <p:cNvSpPr txBox="1">
            <a:spLocks noChangeArrowheads="1"/>
          </p:cNvSpPr>
          <p:nvPr/>
        </p:nvSpPr>
        <p:spPr bwMode="auto">
          <a:xfrm>
            <a:off x="1387475" y="514350"/>
            <a:ext cx="6419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ASCII</a:t>
            </a:r>
            <a:r>
              <a:rPr lang="en-US"/>
              <a:t> – American Standard Code for Information Interchange</a:t>
            </a:r>
          </a:p>
        </p:txBody>
      </p:sp>
      <p:sp>
        <p:nvSpPr>
          <p:cNvPr id="18438" name="Text Box 6"/>
          <p:cNvSpPr txBox="1">
            <a:spLocks noChangeArrowheads="1"/>
          </p:cNvSpPr>
          <p:nvPr/>
        </p:nvSpPr>
        <p:spPr bwMode="auto">
          <a:xfrm>
            <a:off x="531813" y="1617663"/>
            <a:ext cx="1327150"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rgbClr val="0000FF"/>
                </a:solidFill>
              </a:rPr>
              <a:t>US-ASCII</a:t>
            </a:r>
          </a:p>
          <a:p>
            <a:r>
              <a:rPr lang="en-US">
                <a:solidFill>
                  <a:srgbClr val="0000FF"/>
                </a:solidFill>
              </a:rPr>
              <a:t>00x-7Fx</a:t>
            </a:r>
          </a:p>
          <a:p>
            <a:r>
              <a:rPr lang="en-US">
                <a:solidFill>
                  <a:srgbClr val="0000FF"/>
                </a:solidFill>
              </a:rPr>
              <a:t>0-127</a:t>
            </a:r>
          </a:p>
          <a:p>
            <a:r>
              <a:rPr lang="en-US">
                <a:solidFill>
                  <a:schemeClr val="bg2"/>
                </a:solidFill>
              </a:rPr>
              <a:t>0</a:t>
            </a:r>
            <a:r>
              <a:rPr lang="en-US">
                <a:solidFill>
                  <a:srgbClr val="0000FF"/>
                </a:solidFill>
              </a:rPr>
              <a:t>0000000</a:t>
            </a:r>
          </a:p>
          <a:p>
            <a:r>
              <a:rPr lang="en-US">
                <a:solidFill>
                  <a:schemeClr val="bg2"/>
                </a:solidFill>
              </a:rPr>
              <a:t>0</a:t>
            </a:r>
            <a:r>
              <a:rPr lang="en-US">
                <a:solidFill>
                  <a:srgbClr val="0000FF"/>
                </a:solidFill>
              </a:rPr>
              <a:t>1111111</a:t>
            </a:r>
          </a:p>
        </p:txBody>
      </p:sp>
      <p:sp>
        <p:nvSpPr>
          <p:cNvPr id="18439" name="Text Box 7"/>
          <p:cNvSpPr txBox="1">
            <a:spLocks noChangeArrowheads="1"/>
          </p:cNvSpPr>
          <p:nvPr/>
        </p:nvSpPr>
        <p:spPr bwMode="auto">
          <a:xfrm>
            <a:off x="633413" y="3578225"/>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18440" name="Text Box 8"/>
          <p:cNvSpPr txBox="1">
            <a:spLocks noChangeArrowheads="1"/>
          </p:cNvSpPr>
          <p:nvPr/>
        </p:nvSpPr>
        <p:spPr bwMode="auto">
          <a:xfrm>
            <a:off x="530225" y="3794125"/>
            <a:ext cx="150495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00FF"/>
                </a:solidFill>
              </a:rPr>
              <a:t>ISO-LATIN-1</a:t>
            </a:r>
          </a:p>
          <a:p>
            <a:r>
              <a:rPr lang="en-US">
                <a:solidFill>
                  <a:srgbClr val="0000FF"/>
                </a:solidFill>
              </a:rPr>
              <a:t>80x-FFx</a:t>
            </a:r>
          </a:p>
          <a:p>
            <a:r>
              <a:rPr lang="en-US">
                <a:solidFill>
                  <a:srgbClr val="0000FF"/>
                </a:solidFill>
              </a:rPr>
              <a:t>128-255</a:t>
            </a:r>
          </a:p>
          <a:p>
            <a:r>
              <a:rPr lang="en-US">
                <a:solidFill>
                  <a:srgbClr val="0000FF"/>
                </a:solidFill>
              </a:rPr>
              <a:t>10000000</a:t>
            </a:r>
          </a:p>
          <a:p>
            <a:r>
              <a:rPr lang="en-US">
                <a:solidFill>
                  <a:srgbClr val="0000FF"/>
                </a:solidFill>
              </a:rPr>
              <a:t>11111111</a:t>
            </a:r>
          </a:p>
        </p:txBody>
      </p:sp>
      <p:sp>
        <p:nvSpPr>
          <p:cNvPr id="18441" name="Oval 9"/>
          <p:cNvSpPr>
            <a:spLocks noChangeArrowheads="1"/>
          </p:cNvSpPr>
          <p:nvPr/>
        </p:nvSpPr>
        <p:spPr bwMode="auto">
          <a:xfrm>
            <a:off x="5108575" y="2365375"/>
            <a:ext cx="349250" cy="304800"/>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3" name="Text Box 11"/>
          <p:cNvSpPr txBox="1">
            <a:spLocks noChangeArrowheads="1"/>
          </p:cNvSpPr>
          <p:nvPr/>
        </p:nvSpPr>
        <p:spPr bwMode="auto">
          <a:xfrm>
            <a:off x="3913188" y="5827713"/>
            <a:ext cx="1092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 = 47x</a:t>
            </a:r>
          </a:p>
        </p:txBody>
      </p:sp>
      <p:sp>
        <p:nvSpPr>
          <p:cNvPr id="18444" name="Line 12"/>
          <p:cNvSpPr>
            <a:spLocks noChangeShapeType="1"/>
          </p:cNvSpPr>
          <p:nvPr/>
        </p:nvSpPr>
        <p:spPr bwMode="auto">
          <a:xfrm flipH="1">
            <a:off x="4411663" y="2655888"/>
            <a:ext cx="741362" cy="3121025"/>
          </a:xfrm>
          <a:prstGeom prst="line">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819150" y="2060575"/>
            <a:ext cx="7566025" cy="3122613"/>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urier New" pitchFamily="49" charset="0"/>
              </a:rPr>
              <a:t>public TextFileInput(String filename)</a:t>
            </a:r>
          </a:p>
          <a:p>
            <a:r>
              <a:rPr lang="en-US">
                <a:latin typeface="Courier New" pitchFamily="49" charset="0"/>
              </a:rPr>
              <a:t>   {</a:t>
            </a:r>
          </a:p>
          <a:p>
            <a:r>
              <a:rPr lang="en-US">
                <a:latin typeface="Courier New" pitchFamily="49" charset="0"/>
              </a:rPr>
              <a:t>      this.filename = filename;</a:t>
            </a:r>
          </a:p>
          <a:p>
            <a:r>
              <a:rPr lang="en-US">
                <a:latin typeface="Courier New" pitchFamily="49" charset="0"/>
              </a:rPr>
              <a:t>      try  {</a:t>
            </a:r>
          </a:p>
          <a:p>
            <a:r>
              <a:rPr lang="en-US">
                <a:latin typeface="Courier New" pitchFamily="49" charset="0"/>
              </a:rPr>
              <a:t>         br = new BufferedReader(</a:t>
            </a:r>
          </a:p>
          <a:p>
            <a:r>
              <a:rPr lang="en-US">
                <a:latin typeface="Courier New" pitchFamily="49" charset="0"/>
              </a:rPr>
              <a:t>                  new InputStreamReader(</a:t>
            </a:r>
          </a:p>
          <a:p>
            <a:r>
              <a:rPr lang="en-US">
                <a:latin typeface="Courier New" pitchFamily="49" charset="0"/>
              </a:rPr>
              <a:t>                      new </a:t>
            </a:r>
            <a:r>
              <a:rPr lang="en-US">
                <a:solidFill>
                  <a:srgbClr val="3333FF"/>
                </a:solidFill>
                <a:latin typeface="Courier New" pitchFamily="49" charset="0"/>
              </a:rPr>
              <a:t>FileInputStream</a:t>
            </a:r>
            <a:r>
              <a:rPr lang="en-US">
                <a:latin typeface="Courier New" pitchFamily="49" charset="0"/>
              </a:rPr>
              <a:t>(filename)));</a:t>
            </a:r>
          </a:p>
          <a:p>
            <a:r>
              <a:rPr lang="en-US">
                <a:latin typeface="Courier New" pitchFamily="49" charset="0"/>
              </a:rPr>
              <a:t>      } catch ( IOException ioe )  {</a:t>
            </a:r>
          </a:p>
          <a:p>
            <a:r>
              <a:rPr lang="en-US">
                <a:latin typeface="Courier New" pitchFamily="49" charset="0"/>
              </a:rPr>
              <a:t>         throw new RuntimeException(ioe);</a:t>
            </a:r>
          </a:p>
          <a:p>
            <a:r>
              <a:rPr lang="en-US">
                <a:latin typeface="Courier New" pitchFamily="49" charset="0"/>
              </a:rPr>
              <a:t>      }  // catch</a:t>
            </a:r>
          </a:p>
          <a:p>
            <a:r>
              <a:rPr lang="en-US">
                <a:latin typeface="Courier New" pitchFamily="49" charset="0"/>
              </a:rPr>
              <a:t>   }  // constructor</a:t>
            </a:r>
          </a:p>
        </p:txBody>
      </p:sp>
      <p:sp>
        <p:nvSpPr>
          <p:cNvPr id="10243" name="Text Box 3"/>
          <p:cNvSpPr txBox="1">
            <a:spLocks noChangeArrowheads="1"/>
          </p:cNvSpPr>
          <p:nvPr/>
        </p:nvSpPr>
        <p:spPr bwMode="auto">
          <a:xfrm>
            <a:off x="900113" y="698500"/>
            <a:ext cx="307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Constructor for </a:t>
            </a:r>
            <a:r>
              <a:rPr lang="en-US" i="1"/>
              <a:t>TextFileInput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08013" y="523875"/>
            <a:ext cx="7737475" cy="585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b="1"/>
              <a:t>FileInputStream</a:t>
            </a:r>
          </a:p>
          <a:p>
            <a:endParaRPr lang="en-US" b="1"/>
          </a:p>
          <a:p>
            <a:r>
              <a:rPr lang="en-US"/>
              <a:t>public </a:t>
            </a:r>
            <a:r>
              <a:rPr lang="en-US" b="1"/>
              <a:t>FileInputStream</a:t>
            </a:r>
            <a:r>
              <a:rPr lang="en-US"/>
              <a:t>(</a:t>
            </a:r>
            <a:r>
              <a:rPr lang="en-US">
                <a:hlinkClick r:id="rId2" tooltip="class in java.lang"/>
              </a:rPr>
              <a:t>String</a:t>
            </a:r>
            <a:r>
              <a:rPr lang="en-US"/>
              <a:t> name) throws </a:t>
            </a:r>
            <a:r>
              <a:rPr lang="en-US">
                <a:hlinkClick r:id="rId3" tooltip="class in java.io"/>
              </a:rPr>
              <a:t>FileNotFoundException</a:t>
            </a:r>
            <a:r>
              <a:rPr lang="en-US"/>
              <a:t> </a:t>
            </a:r>
          </a:p>
          <a:p>
            <a:pPr lvl="1"/>
            <a:endParaRPr lang="en-US"/>
          </a:p>
          <a:p>
            <a:pPr lvl="1"/>
            <a:r>
              <a:rPr lang="en-US"/>
              <a:t>Creates a FileInputStream by opening a connection to an actual file, </a:t>
            </a:r>
          </a:p>
          <a:p>
            <a:pPr lvl="1"/>
            <a:r>
              <a:rPr lang="en-US"/>
              <a:t>the file named by the path name name in the file system. A new FileDescriptor </a:t>
            </a:r>
          </a:p>
          <a:p>
            <a:pPr lvl="1"/>
            <a:r>
              <a:rPr lang="en-US"/>
              <a:t>object is created to represent this file connection. </a:t>
            </a:r>
          </a:p>
          <a:p>
            <a:pPr lvl="1"/>
            <a:r>
              <a:rPr lang="en-US"/>
              <a:t> </a:t>
            </a:r>
          </a:p>
          <a:p>
            <a:pPr lvl="1"/>
            <a:r>
              <a:rPr lang="en-US"/>
              <a:t>If the named file does not exist, is a directory rather than a regular file, </a:t>
            </a:r>
          </a:p>
          <a:p>
            <a:pPr lvl="1"/>
            <a:r>
              <a:rPr lang="en-US"/>
              <a:t>or for some other reason cannot be opened for reading then a </a:t>
            </a:r>
          </a:p>
          <a:p>
            <a:pPr lvl="1"/>
            <a:r>
              <a:rPr lang="en-US"/>
              <a:t>FileNotFoundException is thrown. </a:t>
            </a:r>
          </a:p>
          <a:p>
            <a:pPr lvl="1"/>
            <a:r>
              <a:rPr lang="en-US" b="1"/>
              <a:t>Parameters:</a:t>
            </a:r>
            <a:endParaRPr lang="en-US"/>
          </a:p>
          <a:p>
            <a:pPr lvl="2"/>
            <a:r>
              <a:rPr lang="en-US"/>
              <a:t>name - the system-dependent file name. </a:t>
            </a:r>
          </a:p>
          <a:p>
            <a:pPr lvl="1"/>
            <a:r>
              <a:rPr lang="en-US" b="1"/>
              <a:t>Throws:</a:t>
            </a:r>
            <a:r>
              <a:rPr lang="en-US"/>
              <a:t> </a:t>
            </a:r>
          </a:p>
          <a:p>
            <a:pPr lvl="2"/>
            <a:r>
              <a:rPr lang="en-US">
                <a:hlinkClick r:id="rId3" tooltip="class in java.io"/>
              </a:rPr>
              <a:t>FileNotFoundException</a:t>
            </a:r>
            <a:r>
              <a:rPr lang="en-US"/>
              <a:t> - if the file does not exist, is a directory rather than </a:t>
            </a:r>
          </a:p>
          <a:p>
            <a:pPr lvl="2"/>
            <a:r>
              <a:rPr lang="en-US"/>
              <a:t>a regular file, or for some other reason cannot be opened for reading. </a:t>
            </a:r>
          </a:p>
          <a:p>
            <a:pPr lvl="2"/>
            <a:endParaRPr lang="en-US"/>
          </a:p>
          <a:p>
            <a:pPr eaLnBrk="0" hangingPunct="0"/>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14363" y="419100"/>
            <a:ext cx="410527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600" b="1"/>
              <a:t>java.io</a:t>
            </a:r>
            <a:r>
              <a:rPr lang="en-US" sz="1600" b="1"/>
              <a:t> </a:t>
            </a:r>
            <a:br>
              <a:rPr lang="en-US" sz="1600" b="1"/>
            </a:br>
            <a:r>
              <a:rPr lang="en-US" sz="1600" b="1"/>
              <a:t>Class FileInputStream</a:t>
            </a:r>
          </a:p>
          <a:p>
            <a:pPr eaLnBrk="0" hangingPunct="0"/>
            <a:r>
              <a:rPr lang="en-US" sz="1000">
                <a:latin typeface="Arial Unicode MS" pitchFamily="34" charset="-128"/>
                <a:hlinkClick r:id="rId2" tooltip="class in java.lang"/>
              </a:rPr>
              <a:t>java.lang.Object</a:t>
            </a:r>
            <a:r>
              <a:rPr lang="en-US" sz="1000">
                <a:latin typeface="Arial Unicode MS" pitchFamily="34" charset="-128"/>
              </a:rPr>
              <a:t>   </a:t>
            </a:r>
            <a:r>
              <a:rPr lang="en-US" sz="800">
                <a:latin typeface="Arial Unicode MS" pitchFamily="34" charset="-128"/>
              </a:rPr>
              <a:t> </a:t>
            </a:r>
            <a:r>
              <a:rPr lang="en-US" sz="1000">
                <a:latin typeface="Arial Unicode MS" pitchFamily="34" charset="-128"/>
              </a:rPr>
              <a:t>   </a:t>
            </a:r>
            <a:r>
              <a:rPr lang="en-US" sz="1000">
                <a:latin typeface="Arial Unicode MS" pitchFamily="34" charset="-128"/>
                <a:hlinkClick r:id="rId3" tooltip="class in java.io"/>
              </a:rPr>
              <a:t>java.io.InputStream</a:t>
            </a:r>
            <a:r>
              <a:rPr lang="en-US" sz="1000">
                <a:latin typeface="Arial Unicode MS" pitchFamily="34" charset="-128"/>
              </a:rPr>
              <a:t>   </a:t>
            </a:r>
            <a:r>
              <a:rPr lang="en-US" sz="800">
                <a:latin typeface="Arial Unicode MS" pitchFamily="34" charset="-128"/>
              </a:rPr>
              <a:t> </a:t>
            </a:r>
            <a:r>
              <a:rPr lang="en-US" sz="1000">
                <a:latin typeface="Arial Unicode MS" pitchFamily="34" charset="-128"/>
              </a:rPr>
              <a:t>   </a:t>
            </a:r>
            <a:r>
              <a:rPr lang="en-US" sz="1000" b="1">
                <a:latin typeface="Arial Unicode MS" pitchFamily="34" charset="-128"/>
              </a:rPr>
              <a:t>java.io.FileInputStream</a:t>
            </a:r>
            <a:r>
              <a:rPr lang="en-US" sz="1000">
                <a:latin typeface="Arial Unicode MS" pitchFamily="34" charset="-128"/>
              </a:rPr>
              <a:t> </a:t>
            </a:r>
          </a:p>
        </p:txBody>
      </p:sp>
      <p:sp>
        <p:nvSpPr>
          <p:cNvPr id="14341" name="Rectangle 5"/>
          <p:cNvSpPr>
            <a:spLocks noChangeArrowheads="1"/>
          </p:cNvSpPr>
          <p:nvPr/>
        </p:nvSpPr>
        <p:spPr bwMode="auto">
          <a:xfrm>
            <a:off x="690563" y="1443038"/>
            <a:ext cx="6237287"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b="1"/>
              <a:t>read</a:t>
            </a:r>
          </a:p>
          <a:p>
            <a:r>
              <a:rPr lang="en-US"/>
              <a:t>public int </a:t>
            </a:r>
            <a:r>
              <a:rPr lang="en-US" b="1"/>
              <a:t>read</a:t>
            </a:r>
            <a:r>
              <a:rPr lang="en-US"/>
              <a:t>() throws </a:t>
            </a:r>
            <a:r>
              <a:rPr lang="en-US">
                <a:hlinkClick r:id="rId4" tooltip="class in java.io"/>
              </a:rPr>
              <a:t>IOException</a:t>
            </a:r>
            <a:r>
              <a:rPr lang="en-US"/>
              <a:t> </a:t>
            </a:r>
          </a:p>
          <a:p>
            <a:pPr lvl="1"/>
            <a:r>
              <a:rPr lang="en-US"/>
              <a:t>Reads a byte of data from this input stream. This method blocks if no input is yet available.</a:t>
            </a:r>
          </a:p>
          <a:p>
            <a:pPr eaLnBrk="0" hangingPunct="0"/>
            <a:endParaRPr lang="en-US"/>
          </a:p>
        </p:txBody>
      </p:sp>
      <p:sp>
        <p:nvSpPr>
          <p:cNvPr id="14342" name="Text Box 6"/>
          <p:cNvSpPr txBox="1">
            <a:spLocks noChangeArrowheads="1"/>
          </p:cNvSpPr>
          <p:nvPr/>
        </p:nvSpPr>
        <p:spPr bwMode="auto">
          <a:xfrm>
            <a:off x="750888" y="2824163"/>
            <a:ext cx="7577137" cy="2024062"/>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atin typeface="Courier New" pitchFamily="49" charset="0"/>
              </a:rPr>
              <a:t>FileInputStream fs = new FileInputStream(input.txt)</a:t>
            </a:r>
          </a:p>
          <a:p>
            <a:r>
              <a:rPr lang="en-US">
                <a:latin typeface="Courier New" pitchFamily="49" charset="0"/>
              </a:rPr>
              <a:t>try {</a:t>
            </a:r>
          </a:p>
          <a:p>
            <a:r>
              <a:rPr lang="en-US">
                <a:latin typeface="Courier New" pitchFamily="49" charset="0"/>
              </a:rPr>
              <a:t>   int myChar = fs.read()</a:t>
            </a:r>
          </a:p>
          <a:p>
            <a:r>
              <a:rPr lang="en-US">
                <a:latin typeface="Courier New" pitchFamily="49" charset="0"/>
              </a:rPr>
              <a:t>}</a:t>
            </a:r>
          </a:p>
          <a:p>
            <a:r>
              <a:rPr lang="en-US">
                <a:latin typeface="Courier New" pitchFamily="49" charset="0"/>
              </a:rPr>
              <a:t>catch (IOException ioe) {</a:t>
            </a:r>
          </a:p>
          <a:p>
            <a:r>
              <a:rPr lang="en-US">
                <a:latin typeface="Courier New" pitchFamily="49" charset="0"/>
              </a:rPr>
              <a:t>…</a:t>
            </a:r>
          </a:p>
          <a:p>
            <a:r>
              <a:rPr lang="en-US">
                <a:latin typeface="Courier New" pitchFamily="49" charset="0"/>
              </a:rPr>
              <a:t>}</a:t>
            </a:r>
          </a:p>
        </p:txBody>
      </p:sp>
      <p:graphicFrame>
        <p:nvGraphicFramePr>
          <p:cNvPr id="14343" name="Group 7"/>
          <p:cNvGraphicFramePr>
            <a:graphicFrameLocks noGrp="1"/>
          </p:cNvGraphicFramePr>
          <p:nvPr/>
        </p:nvGraphicFramePr>
        <p:xfrm>
          <a:off x="985838" y="5475288"/>
          <a:ext cx="7170737" cy="812800"/>
        </p:xfrm>
        <a:graphic>
          <a:graphicData uri="http://schemas.openxmlformats.org/drawingml/2006/table">
            <a:tbl>
              <a:tblPr/>
              <a:tblGrid>
                <a:gridCol w="398462"/>
                <a:gridCol w="371475"/>
                <a:gridCol w="361950"/>
                <a:gridCol w="328613"/>
                <a:gridCol w="309562"/>
                <a:gridCol w="377825"/>
                <a:gridCol w="334963"/>
                <a:gridCol w="333375"/>
                <a:gridCol w="319087"/>
                <a:gridCol w="349250"/>
                <a:gridCol w="347663"/>
                <a:gridCol w="347662"/>
                <a:gridCol w="349250"/>
                <a:gridCol w="420688"/>
                <a:gridCol w="363537"/>
                <a:gridCol w="333375"/>
                <a:gridCol w="333375"/>
                <a:gridCol w="377825"/>
                <a:gridCol w="420688"/>
                <a:gridCol w="392112"/>
              </a:tblGrid>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70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75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69</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20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73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73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20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50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72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6A</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74</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p</a:t>
                      </a:r>
                    </a:p>
                  </a:txBody>
                  <a:tcPr marL="0" marR="0" marT="0" marB="0"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u</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b</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l</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i</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c</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 </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c</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l</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a</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s</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s</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P</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r</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o</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j</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e</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c</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t</a:t>
                      </a:r>
                    </a:p>
                  </a:txBody>
                  <a:tcPr marL="0" marR="0" marT="0" marB="0"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4429" name="Text Box 93"/>
          <p:cNvSpPr txBox="1">
            <a:spLocks noChangeArrowheads="1"/>
          </p:cNvSpPr>
          <p:nvPr/>
        </p:nvSpPr>
        <p:spPr bwMode="auto">
          <a:xfrm>
            <a:off x="633413" y="5029200"/>
            <a:ext cx="1047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input.txt:</a:t>
            </a:r>
          </a:p>
        </p:txBody>
      </p:sp>
      <p:sp>
        <p:nvSpPr>
          <p:cNvPr id="14430" name="Text Box 94"/>
          <p:cNvSpPr txBox="1">
            <a:spLocks noChangeArrowheads="1"/>
          </p:cNvSpPr>
          <p:nvPr/>
        </p:nvSpPr>
        <p:spPr bwMode="auto">
          <a:xfrm>
            <a:off x="6729413" y="3694113"/>
            <a:ext cx="984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myChar</a:t>
            </a:r>
          </a:p>
        </p:txBody>
      </p:sp>
      <p:sp>
        <p:nvSpPr>
          <p:cNvPr id="14431" name="Text Box 95"/>
          <p:cNvSpPr txBox="1">
            <a:spLocks noChangeArrowheads="1"/>
          </p:cNvSpPr>
          <p:nvPr/>
        </p:nvSpPr>
        <p:spPr bwMode="auto">
          <a:xfrm>
            <a:off x="6759575" y="4106863"/>
            <a:ext cx="1431925" cy="376237"/>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00000070X</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542925" y="309563"/>
            <a:ext cx="404495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600" b="1"/>
              <a:t>java.io</a:t>
            </a:r>
            <a:r>
              <a:rPr lang="en-US" sz="1600" b="1"/>
              <a:t> </a:t>
            </a:r>
            <a:br>
              <a:rPr lang="en-US" sz="1600" b="1"/>
            </a:br>
            <a:r>
              <a:rPr lang="en-US" sz="1600" b="1"/>
              <a:t>Class InputStreamReader</a:t>
            </a:r>
          </a:p>
          <a:p>
            <a:pPr eaLnBrk="0" hangingPunct="0"/>
            <a:r>
              <a:rPr lang="en-US" sz="1000">
                <a:latin typeface="Arial Unicode MS" pitchFamily="34" charset="-128"/>
                <a:hlinkClick r:id="rId2" tooltip="class in java.lang"/>
              </a:rPr>
              <a:t>java.lang.Object</a:t>
            </a:r>
            <a:r>
              <a:rPr lang="en-US" sz="1000">
                <a:latin typeface="Arial Unicode MS" pitchFamily="34" charset="-128"/>
              </a:rPr>
              <a:t>   </a:t>
            </a:r>
            <a:r>
              <a:rPr lang="en-US" sz="800">
                <a:latin typeface="Arial Unicode MS" pitchFamily="34" charset="-128"/>
              </a:rPr>
              <a:t> </a:t>
            </a:r>
            <a:r>
              <a:rPr lang="en-US" sz="1000">
                <a:latin typeface="Arial Unicode MS" pitchFamily="34" charset="-128"/>
              </a:rPr>
              <a:t>   </a:t>
            </a:r>
            <a:r>
              <a:rPr lang="en-US" sz="1000">
                <a:latin typeface="Arial Unicode MS" pitchFamily="34" charset="-128"/>
                <a:hlinkClick r:id="rId3" tooltip="class in java.io"/>
              </a:rPr>
              <a:t>java.io.Reader</a:t>
            </a:r>
            <a:r>
              <a:rPr lang="en-US" sz="1000">
                <a:latin typeface="Arial Unicode MS" pitchFamily="34" charset="-128"/>
              </a:rPr>
              <a:t>   </a:t>
            </a:r>
            <a:r>
              <a:rPr lang="en-US" sz="800">
                <a:latin typeface="Arial Unicode MS" pitchFamily="34" charset="-128"/>
              </a:rPr>
              <a:t> </a:t>
            </a:r>
            <a:r>
              <a:rPr lang="en-US" sz="1000">
                <a:latin typeface="Arial Unicode MS" pitchFamily="34" charset="-128"/>
              </a:rPr>
              <a:t>   </a:t>
            </a:r>
            <a:r>
              <a:rPr lang="en-US" sz="1000" b="1">
                <a:latin typeface="Arial Unicode MS" pitchFamily="34" charset="-128"/>
              </a:rPr>
              <a:t>java.io.InputStreamReader</a:t>
            </a:r>
            <a:r>
              <a:rPr lang="en-US" sz="1000">
                <a:latin typeface="Arial Unicode MS" pitchFamily="34" charset="-128"/>
              </a:rPr>
              <a:t> </a:t>
            </a:r>
          </a:p>
        </p:txBody>
      </p:sp>
      <p:sp>
        <p:nvSpPr>
          <p:cNvPr id="15365" name="Rectangle 5"/>
          <p:cNvSpPr>
            <a:spLocks noChangeArrowheads="1"/>
          </p:cNvSpPr>
          <p:nvPr/>
        </p:nvSpPr>
        <p:spPr bwMode="auto">
          <a:xfrm>
            <a:off x="582613" y="1298575"/>
            <a:ext cx="78359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t>An InputStreamReader is a bridge from byte streams to character streams: It reads bytes and decodes them into characters using a specified </a:t>
            </a:r>
            <a:r>
              <a:rPr lang="en-US">
                <a:hlinkClick r:id="rId4" tooltip="class in java.nio.charset"/>
              </a:rPr>
              <a:t>charset</a:t>
            </a:r>
            <a:r>
              <a:rPr lang="en-US"/>
              <a:t>. The charset that it uses may be specified by name or may be given explicitly, or the platform's default charset may be accepted. </a:t>
            </a:r>
          </a:p>
        </p:txBody>
      </p:sp>
      <p:sp>
        <p:nvSpPr>
          <p:cNvPr id="15452" name="Text Box 92"/>
          <p:cNvSpPr txBox="1">
            <a:spLocks noChangeArrowheads="1"/>
          </p:cNvSpPr>
          <p:nvPr/>
        </p:nvSpPr>
        <p:spPr bwMode="auto">
          <a:xfrm>
            <a:off x="749300" y="2779713"/>
            <a:ext cx="7556500" cy="311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urier New" pitchFamily="49" charset="0"/>
              </a:rPr>
              <a:t>public TextFileInput(String filename)</a:t>
            </a:r>
          </a:p>
          <a:p>
            <a:r>
              <a:rPr lang="en-US">
                <a:latin typeface="Courier New" pitchFamily="49" charset="0"/>
              </a:rPr>
              <a:t>   {</a:t>
            </a:r>
          </a:p>
          <a:p>
            <a:r>
              <a:rPr lang="en-US">
                <a:latin typeface="Courier New" pitchFamily="49" charset="0"/>
              </a:rPr>
              <a:t>      this.filename = filename;</a:t>
            </a:r>
          </a:p>
          <a:p>
            <a:r>
              <a:rPr lang="en-US">
                <a:latin typeface="Courier New" pitchFamily="49" charset="0"/>
              </a:rPr>
              <a:t>      try  {</a:t>
            </a:r>
          </a:p>
          <a:p>
            <a:r>
              <a:rPr lang="en-US">
                <a:latin typeface="Courier New" pitchFamily="49" charset="0"/>
              </a:rPr>
              <a:t>         br = new BufferedReader(</a:t>
            </a:r>
          </a:p>
          <a:p>
            <a:r>
              <a:rPr lang="en-US">
                <a:latin typeface="Courier New" pitchFamily="49" charset="0"/>
              </a:rPr>
              <a:t>                  new </a:t>
            </a:r>
            <a:r>
              <a:rPr lang="en-US">
                <a:solidFill>
                  <a:srgbClr val="0000FF"/>
                </a:solidFill>
                <a:latin typeface="Courier New" pitchFamily="49" charset="0"/>
              </a:rPr>
              <a:t>InputStreamReader</a:t>
            </a:r>
            <a:r>
              <a:rPr lang="en-US">
                <a:latin typeface="Courier New" pitchFamily="49" charset="0"/>
              </a:rPr>
              <a:t>(</a:t>
            </a:r>
          </a:p>
          <a:p>
            <a:r>
              <a:rPr lang="en-US">
                <a:latin typeface="Courier New" pitchFamily="49" charset="0"/>
              </a:rPr>
              <a:t>                      new FileInputStream(filename)));</a:t>
            </a:r>
          </a:p>
          <a:p>
            <a:r>
              <a:rPr lang="en-US">
                <a:latin typeface="Courier New" pitchFamily="49" charset="0"/>
              </a:rPr>
              <a:t>      } catch ( IOException ioe )  {</a:t>
            </a:r>
          </a:p>
          <a:p>
            <a:r>
              <a:rPr lang="en-US">
                <a:latin typeface="Courier New" pitchFamily="49" charset="0"/>
              </a:rPr>
              <a:t>         throw new RuntimeException(ioe);</a:t>
            </a:r>
          </a:p>
          <a:p>
            <a:r>
              <a:rPr lang="en-US">
                <a:latin typeface="Courier New" pitchFamily="49" charset="0"/>
              </a:rPr>
              <a:t>      }  // catch</a:t>
            </a:r>
          </a:p>
          <a:p>
            <a:r>
              <a:rPr lang="en-US">
                <a:latin typeface="Courier New" pitchFamily="49" charset="0"/>
              </a:rPr>
              <a:t>   }  // constructor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553" name="Group 97"/>
          <p:cNvGraphicFramePr>
            <a:graphicFrameLocks noGrp="1"/>
          </p:cNvGraphicFramePr>
          <p:nvPr/>
        </p:nvGraphicFramePr>
        <p:xfrm>
          <a:off x="985838" y="5475288"/>
          <a:ext cx="7170737" cy="812800"/>
        </p:xfrm>
        <a:graphic>
          <a:graphicData uri="http://schemas.openxmlformats.org/drawingml/2006/table">
            <a:tbl>
              <a:tblPr/>
              <a:tblGrid>
                <a:gridCol w="398462"/>
                <a:gridCol w="371475"/>
                <a:gridCol w="361950"/>
                <a:gridCol w="328613"/>
                <a:gridCol w="309562"/>
                <a:gridCol w="377825"/>
                <a:gridCol w="334963"/>
                <a:gridCol w="333375"/>
                <a:gridCol w="319087"/>
                <a:gridCol w="349250"/>
                <a:gridCol w="347663"/>
                <a:gridCol w="347662"/>
                <a:gridCol w="349250"/>
                <a:gridCol w="420688"/>
                <a:gridCol w="363537"/>
                <a:gridCol w="333375"/>
                <a:gridCol w="333375"/>
                <a:gridCol w="377825"/>
                <a:gridCol w="420688"/>
                <a:gridCol w="392112"/>
              </a:tblGrid>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70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75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69</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20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73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73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20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50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72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20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7B</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20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20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p</a:t>
                      </a:r>
                    </a:p>
                  </a:txBody>
                  <a:tcPr marL="0" marR="0" marT="0" marB="0"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u</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b</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l</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i</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c</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 </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c</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l</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a</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s</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s</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P</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r</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9544" name="Text Box 88"/>
          <p:cNvSpPr txBox="1">
            <a:spLocks noChangeArrowheads="1"/>
          </p:cNvSpPr>
          <p:nvPr/>
        </p:nvSpPr>
        <p:spPr bwMode="auto">
          <a:xfrm>
            <a:off x="1011238" y="4275138"/>
            <a:ext cx="7318375" cy="376237"/>
          </a:xfrm>
          <a:prstGeom prst="rect">
            <a:avLst/>
          </a:prstGeom>
          <a:noFill/>
          <a:ln w="952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00000070 00000075 00000062 0000006C 00000069 …  0000007B …</a:t>
            </a:r>
          </a:p>
        </p:txBody>
      </p:sp>
      <p:sp>
        <p:nvSpPr>
          <p:cNvPr id="19545" name="Text Box 89"/>
          <p:cNvSpPr txBox="1">
            <a:spLocks noChangeArrowheads="1"/>
          </p:cNvSpPr>
          <p:nvPr/>
        </p:nvSpPr>
        <p:spPr bwMode="auto">
          <a:xfrm>
            <a:off x="982663" y="4795838"/>
            <a:ext cx="1797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FileInputStream</a:t>
            </a:r>
          </a:p>
        </p:txBody>
      </p:sp>
      <p:sp>
        <p:nvSpPr>
          <p:cNvPr id="19546" name="Text Box 90"/>
          <p:cNvSpPr txBox="1">
            <a:spLocks noChangeArrowheads="1"/>
          </p:cNvSpPr>
          <p:nvPr/>
        </p:nvSpPr>
        <p:spPr bwMode="auto">
          <a:xfrm>
            <a:off x="1017588" y="3571875"/>
            <a:ext cx="2178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InputStreamReader</a:t>
            </a:r>
          </a:p>
        </p:txBody>
      </p:sp>
      <p:sp>
        <p:nvSpPr>
          <p:cNvPr id="19550" name="Line 94"/>
          <p:cNvSpPr>
            <a:spLocks noChangeShapeType="1"/>
          </p:cNvSpPr>
          <p:nvPr/>
        </p:nvSpPr>
        <p:spPr bwMode="auto">
          <a:xfrm flipV="1">
            <a:off x="3221038" y="4718050"/>
            <a:ext cx="0" cy="638175"/>
          </a:xfrm>
          <a:prstGeom prst="line">
            <a:avLst/>
          </a:prstGeom>
          <a:noFill/>
          <a:ln w="76200">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51" name="Text Box 95"/>
          <p:cNvSpPr txBox="1">
            <a:spLocks noChangeArrowheads="1"/>
          </p:cNvSpPr>
          <p:nvPr/>
        </p:nvSpPr>
        <p:spPr bwMode="auto">
          <a:xfrm>
            <a:off x="946150" y="3048000"/>
            <a:ext cx="5349875" cy="376238"/>
          </a:xfrm>
          <a:prstGeom prst="rect">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0070 0075 0062 006C 0069 0063 …..007B 0020…</a:t>
            </a:r>
          </a:p>
        </p:txBody>
      </p:sp>
      <p:sp>
        <p:nvSpPr>
          <p:cNvPr id="19554" name="Line 98"/>
          <p:cNvSpPr>
            <a:spLocks noChangeShapeType="1"/>
          </p:cNvSpPr>
          <p:nvPr/>
        </p:nvSpPr>
        <p:spPr bwMode="auto">
          <a:xfrm flipV="1">
            <a:off x="3243263" y="3506788"/>
            <a:ext cx="0" cy="638175"/>
          </a:xfrm>
          <a:prstGeom prst="line">
            <a:avLst/>
          </a:prstGeom>
          <a:noFill/>
          <a:ln w="76200">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55" name="Text Box 99"/>
          <p:cNvSpPr txBox="1">
            <a:spLocks noChangeArrowheads="1"/>
          </p:cNvSpPr>
          <p:nvPr/>
        </p:nvSpPr>
        <p:spPr bwMode="auto">
          <a:xfrm>
            <a:off x="4000500" y="4797425"/>
            <a:ext cx="2305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sequence of integers</a:t>
            </a:r>
          </a:p>
        </p:txBody>
      </p:sp>
      <p:sp>
        <p:nvSpPr>
          <p:cNvPr id="19556" name="Text Box 100"/>
          <p:cNvSpPr txBox="1">
            <a:spLocks noChangeArrowheads="1"/>
          </p:cNvSpPr>
          <p:nvPr/>
        </p:nvSpPr>
        <p:spPr bwMode="auto">
          <a:xfrm>
            <a:off x="3803650" y="3600450"/>
            <a:ext cx="2089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convert to Unicode</a:t>
            </a:r>
          </a:p>
        </p:txBody>
      </p:sp>
      <p:sp>
        <p:nvSpPr>
          <p:cNvPr id="19557" name="Text Box 101"/>
          <p:cNvSpPr txBox="1">
            <a:spLocks noChangeArrowheads="1"/>
          </p:cNvSpPr>
          <p:nvPr/>
        </p:nvSpPr>
        <p:spPr bwMode="auto">
          <a:xfrm>
            <a:off x="887413" y="920750"/>
            <a:ext cx="691515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The </a:t>
            </a:r>
            <a:r>
              <a:rPr lang="en-US" i="1"/>
              <a:t>FileInputStream</a:t>
            </a:r>
            <a:r>
              <a:rPr lang="en-US"/>
              <a:t> reads ASCII bytes from the file and delivers a stream of 32-bit </a:t>
            </a:r>
            <a:r>
              <a:rPr lang="en-US" i="1"/>
              <a:t>int</a:t>
            </a:r>
            <a:r>
              <a:rPr lang="en-US"/>
              <a:t> valules.</a:t>
            </a:r>
          </a:p>
          <a:p>
            <a:endParaRPr lang="en-US"/>
          </a:p>
          <a:p>
            <a:r>
              <a:rPr lang="en-US"/>
              <a:t>The </a:t>
            </a:r>
            <a:r>
              <a:rPr lang="en-US" i="1"/>
              <a:t>InputStreamReader</a:t>
            </a:r>
            <a:r>
              <a:rPr lang="en-US"/>
              <a:t> converts the </a:t>
            </a:r>
            <a:r>
              <a:rPr lang="en-US" i="1"/>
              <a:t>int</a:t>
            </a:r>
            <a:r>
              <a:rPr lang="en-US"/>
              <a:t>s to a stream of Unicode characters (the default character set).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31788" y="0"/>
            <a:ext cx="382746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600" b="1"/>
              <a:t>java.io</a:t>
            </a:r>
            <a:r>
              <a:rPr lang="en-US" sz="1600" b="1"/>
              <a:t> </a:t>
            </a:r>
            <a:br>
              <a:rPr lang="en-US" sz="1600" b="1"/>
            </a:br>
            <a:r>
              <a:rPr lang="en-US" sz="1600" b="1"/>
              <a:t>Class BufferedReader</a:t>
            </a:r>
          </a:p>
          <a:p>
            <a:pPr eaLnBrk="0" hangingPunct="0"/>
            <a:r>
              <a:rPr lang="en-US" sz="1000">
                <a:latin typeface="Arial Unicode MS" pitchFamily="34" charset="-128"/>
                <a:hlinkClick r:id="rId2" tooltip="class in java.lang"/>
              </a:rPr>
              <a:t>java.lang.Object</a:t>
            </a:r>
            <a:r>
              <a:rPr lang="en-US" sz="1000">
                <a:latin typeface="Arial Unicode MS" pitchFamily="34" charset="-128"/>
              </a:rPr>
              <a:t>   </a:t>
            </a:r>
            <a:r>
              <a:rPr lang="en-US" sz="800">
                <a:latin typeface="Arial Unicode MS" pitchFamily="34" charset="-128"/>
              </a:rPr>
              <a:t> </a:t>
            </a:r>
            <a:r>
              <a:rPr lang="en-US" sz="1000">
                <a:latin typeface="Arial Unicode MS" pitchFamily="34" charset="-128"/>
              </a:rPr>
              <a:t>   </a:t>
            </a:r>
            <a:r>
              <a:rPr lang="en-US" sz="1000">
                <a:latin typeface="Arial Unicode MS" pitchFamily="34" charset="-128"/>
                <a:hlinkClick r:id="rId3" tooltip="class in java.io"/>
              </a:rPr>
              <a:t>java.io.Reader</a:t>
            </a:r>
            <a:r>
              <a:rPr lang="en-US" sz="1000">
                <a:latin typeface="Arial Unicode MS" pitchFamily="34" charset="-128"/>
              </a:rPr>
              <a:t>   </a:t>
            </a:r>
            <a:r>
              <a:rPr lang="en-US" sz="800">
                <a:latin typeface="Arial Unicode MS" pitchFamily="34" charset="-128"/>
              </a:rPr>
              <a:t> </a:t>
            </a:r>
            <a:r>
              <a:rPr lang="en-US" sz="1000">
                <a:latin typeface="Arial Unicode MS" pitchFamily="34" charset="-128"/>
              </a:rPr>
              <a:t>   </a:t>
            </a:r>
            <a:r>
              <a:rPr lang="en-US" sz="1000" b="1">
                <a:latin typeface="Arial Unicode MS" pitchFamily="34" charset="-128"/>
              </a:rPr>
              <a:t>java.io.BufferedReader</a:t>
            </a:r>
            <a:r>
              <a:rPr lang="en-US" sz="1000">
                <a:latin typeface="Arial Unicode MS" pitchFamily="34" charset="-128"/>
              </a:rPr>
              <a:t> </a:t>
            </a:r>
          </a:p>
        </p:txBody>
      </p:sp>
      <p:sp>
        <p:nvSpPr>
          <p:cNvPr id="16389" name="Rectangle 5"/>
          <p:cNvSpPr>
            <a:spLocks noChangeArrowheads="1"/>
          </p:cNvSpPr>
          <p:nvPr/>
        </p:nvSpPr>
        <p:spPr bwMode="auto">
          <a:xfrm>
            <a:off x="411163" y="941388"/>
            <a:ext cx="81407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b="1"/>
              <a:t>readLine</a:t>
            </a:r>
          </a:p>
          <a:p>
            <a:r>
              <a:rPr lang="en-US"/>
              <a:t>public </a:t>
            </a:r>
            <a:r>
              <a:rPr lang="en-US">
                <a:hlinkClick r:id="rId4" tooltip="class in java.lang"/>
              </a:rPr>
              <a:t>String</a:t>
            </a:r>
            <a:r>
              <a:rPr lang="en-US"/>
              <a:t> </a:t>
            </a:r>
            <a:r>
              <a:rPr lang="en-US" b="1"/>
              <a:t>readLine</a:t>
            </a:r>
            <a:r>
              <a:rPr lang="en-US"/>
              <a:t>() throws </a:t>
            </a:r>
            <a:r>
              <a:rPr lang="en-US">
                <a:hlinkClick r:id="rId5" tooltip="class in java.io"/>
              </a:rPr>
              <a:t>IOException</a:t>
            </a:r>
            <a:r>
              <a:rPr lang="en-US"/>
              <a:t> </a:t>
            </a:r>
          </a:p>
          <a:p>
            <a:pPr lvl="1"/>
            <a:r>
              <a:rPr lang="en-US"/>
              <a:t>Read a line of text. A line is considered to be terminated by any one of a line feed ('\n'), a carriage return ('\r'), or a carriage return followed immediately by a linefeed. </a:t>
            </a:r>
          </a:p>
          <a:p>
            <a:pPr lvl="1"/>
            <a:r>
              <a:rPr lang="en-US" b="1"/>
              <a:t>Returns:</a:t>
            </a:r>
            <a:endParaRPr lang="en-US"/>
          </a:p>
          <a:p>
            <a:pPr lvl="2"/>
            <a:r>
              <a:rPr lang="en-US"/>
              <a:t>A String containing the contents of the line, not including any line-termination characters, or null if the end of the stream has been reached </a:t>
            </a:r>
          </a:p>
          <a:p>
            <a:pPr lvl="1"/>
            <a:r>
              <a:rPr lang="en-US" b="1"/>
              <a:t>Throws:</a:t>
            </a:r>
            <a:r>
              <a:rPr lang="en-US"/>
              <a:t> </a:t>
            </a:r>
          </a:p>
          <a:p>
            <a:pPr lvl="2"/>
            <a:r>
              <a:rPr lang="en-US">
                <a:hlinkClick r:id="rId5" tooltip="class in java.io"/>
              </a:rPr>
              <a:t>IOException</a:t>
            </a:r>
            <a:r>
              <a:rPr lang="en-US"/>
              <a:t> - If an I/O error occurs</a:t>
            </a:r>
          </a:p>
          <a:p>
            <a:pPr eaLnBrk="0" hangingPunct="0"/>
            <a:endParaRPr lang="en-US"/>
          </a:p>
        </p:txBody>
      </p:sp>
      <p:sp>
        <p:nvSpPr>
          <p:cNvPr id="16390" name="Text Box 6"/>
          <p:cNvSpPr txBox="1">
            <a:spLocks noChangeArrowheads="1"/>
          </p:cNvSpPr>
          <p:nvPr/>
        </p:nvSpPr>
        <p:spPr bwMode="auto">
          <a:xfrm>
            <a:off x="923925" y="4078288"/>
            <a:ext cx="75565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urier New" pitchFamily="49" charset="0"/>
              </a:rPr>
              <a:t>      try  {</a:t>
            </a:r>
          </a:p>
          <a:p>
            <a:r>
              <a:rPr lang="en-US">
                <a:latin typeface="Courier New" pitchFamily="49" charset="0"/>
              </a:rPr>
              <a:t>         br = new </a:t>
            </a:r>
            <a:r>
              <a:rPr lang="en-US">
                <a:solidFill>
                  <a:srgbClr val="0000FF"/>
                </a:solidFill>
                <a:latin typeface="Courier New" pitchFamily="49" charset="0"/>
              </a:rPr>
              <a:t>BufferedReader</a:t>
            </a:r>
            <a:r>
              <a:rPr lang="en-US">
                <a:latin typeface="Courier New" pitchFamily="49" charset="0"/>
              </a:rPr>
              <a:t>(</a:t>
            </a:r>
          </a:p>
          <a:p>
            <a:r>
              <a:rPr lang="en-US">
                <a:latin typeface="Courier New" pitchFamily="49" charset="0"/>
              </a:rPr>
              <a:t>                  new InputStreamReader(</a:t>
            </a:r>
          </a:p>
          <a:p>
            <a:r>
              <a:rPr lang="en-US">
                <a:latin typeface="Courier New" pitchFamily="49" charset="0"/>
              </a:rPr>
              <a:t>                      new FileInputStream(filename)));</a:t>
            </a:r>
          </a:p>
          <a:p>
            <a:r>
              <a:rPr lang="en-US">
                <a:latin typeface="Courier New" pitchFamily="49" charset="0"/>
              </a:rPr>
              <a:t>      } catch ( IOException ioe )  {</a:t>
            </a:r>
          </a:p>
          <a:p>
            <a:r>
              <a:rPr lang="en-US">
                <a:latin typeface="Courier New" pitchFamily="49" charset="0"/>
              </a:rPr>
              <a:t>         throw new RuntimeException(ioe);</a:t>
            </a:r>
          </a:p>
          <a:p>
            <a:r>
              <a:rPr lang="en-US">
                <a:latin typeface="Courier New" pitchFamily="49" charset="0"/>
              </a:rPr>
              <a:t>      }  // catch</a:t>
            </a:r>
          </a:p>
          <a:p>
            <a:r>
              <a:rPr lang="en-US">
                <a:latin typeface="Courier New" pitchFamily="49" charset="0"/>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Group 2"/>
          <p:cNvGraphicFramePr>
            <a:graphicFrameLocks noGrp="1"/>
          </p:cNvGraphicFramePr>
          <p:nvPr/>
        </p:nvGraphicFramePr>
        <p:xfrm>
          <a:off x="1138238" y="5627688"/>
          <a:ext cx="7170737" cy="812800"/>
        </p:xfrm>
        <a:graphic>
          <a:graphicData uri="http://schemas.openxmlformats.org/drawingml/2006/table">
            <a:tbl>
              <a:tblPr/>
              <a:tblGrid>
                <a:gridCol w="398462"/>
                <a:gridCol w="371475"/>
                <a:gridCol w="361950"/>
                <a:gridCol w="328613"/>
                <a:gridCol w="309562"/>
                <a:gridCol w="377825"/>
                <a:gridCol w="334963"/>
                <a:gridCol w="333375"/>
                <a:gridCol w="319087"/>
                <a:gridCol w="349250"/>
                <a:gridCol w="347663"/>
                <a:gridCol w="347662"/>
                <a:gridCol w="349250"/>
                <a:gridCol w="420688"/>
                <a:gridCol w="363537"/>
                <a:gridCol w="333375"/>
                <a:gridCol w="333375"/>
                <a:gridCol w="377825"/>
                <a:gridCol w="420688"/>
                <a:gridCol w="392112"/>
              </a:tblGrid>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70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75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69</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20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73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73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20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50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72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20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7B</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20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20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p</a:t>
                      </a:r>
                    </a:p>
                  </a:txBody>
                  <a:tcPr marL="0" marR="0" marT="0" marB="0"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u</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b</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l</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i</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c</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 </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c</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l</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a</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s</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s</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P</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r</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0568" name="Text Box 88"/>
          <p:cNvSpPr txBox="1">
            <a:spLocks noChangeArrowheads="1"/>
          </p:cNvSpPr>
          <p:nvPr/>
        </p:nvSpPr>
        <p:spPr bwMode="auto">
          <a:xfrm>
            <a:off x="1163638" y="4427538"/>
            <a:ext cx="7318375" cy="376237"/>
          </a:xfrm>
          <a:prstGeom prst="rect">
            <a:avLst/>
          </a:prstGeom>
          <a:noFill/>
          <a:ln w="952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00000070 00000075 00000062 0000006C 00000069 …  0000007B …</a:t>
            </a:r>
          </a:p>
        </p:txBody>
      </p:sp>
      <p:sp>
        <p:nvSpPr>
          <p:cNvPr id="20569" name="Text Box 89"/>
          <p:cNvSpPr txBox="1">
            <a:spLocks noChangeArrowheads="1"/>
          </p:cNvSpPr>
          <p:nvPr/>
        </p:nvSpPr>
        <p:spPr bwMode="auto">
          <a:xfrm>
            <a:off x="1090613" y="5021263"/>
            <a:ext cx="1797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FileInputStream</a:t>
            </a:r>
          </a:p>
        </p:txBody>
      </p:sp>
      <p:sp>
        <p:nvSpPr>
          <p:cNvPr id="20570" name="Text Box 90"/>
          <p:cNvSpPr txBox="1">
            <a:spLocks noChangeArrowheads="1"/>
          </p:cNvSpPr>
          <p:nvPr/>
        </p:nvSpPr>
        <p:spPr bwMode="auto">
          <a:xfrm>
            <a:off x="1039813" y="3840163"/>
            <a:ext cx="2178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InputStreamReader</a:t>
            </a:r>
          </a:p>
        </p:txBody>
      </p:sp>
      <p:sp>
        <p:nvSpPr>
          <p:cNvPr id="20571" name="Line 91"/>
          <p:cNvSpPr>
            <a:spLocks noChangeShapeType="1"/>
          </p:cNvSpPr>
          <p:nvPr/>
        </p:nvSpPr>
        <p:spPr bwMode="auto">
          <a:xfrm flipV="1">
            <a:off x="3373438" y="4870450"/>
            <a:ext cx="0" cy="638175"/>
          </a:xfrm>
          <a:prstGeom prst="line">
            <a:avLst/>
          </a:prstGeom>
          <a:noFill/>
          <a:ln w="76200">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72" name="Text Box 92"/>
          <p:cNvSpPr txBox="1">
            <a:spLocks noChangeArrowheads="1"/>
          </p:cNvSpPr>
          <p:nvPr/>
        </p:nvSpPr>
        <p:spPr bwMode="auto">
          <a:xfrm>
            <a:off x="1098550" y="3200400"/>
            <a:ext cx="5349875" cy="376238"/>
          </a:xfrm>
          <a:prstGeom prst="rect">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0070 0075 0062 006C 0069 0063 …..007B 0020…</a:t>
            </a:r>
          </a:p>
        </p:txBody>
      </p:sp>
      <p:sp>
        <p:nvSpPr>
          <p:cNvPr id="20573" name="Line 93"/>
          <p:cNvSpPr>
            <a:spLocks noChangeShapeType="1"/>
          </p:cNvSpPr>
          <p:nvPr/>
        </p:nvSpPr>
        <p:spPr bwMode="auto">
          <a:xfrm flipV="1">
            <a:off x="3395663" y="3659188"/>
            <a:ext cx="0" cy="638175"/>
          </a:xfrm>
          <a:prstGeom prst="line">
            <a:avLst/>
          </a:prstGeom>
          <a:noFill/>
          <a:ln w="76200">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74" name="Text Box 94"/>
          <p:cNvSpPr txBox="1">
            <a:spLocks noChangeArrowheads="1"/>
          </p:cNvSpPr>
          <p:nvPr/>
        </p:nvSpPr>
        <p:spPr bwMode="auto">
          <a:xfrm>
            <a:off x="4152900" y="4949825"/>
            <a:ext cx="2305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sequence of integers</a:t>
            </a:r>
          </a:p>
        </p:txBody>
      </p:sp>
      <p:sp>
        <p:nvSpPr>
          <p:cNvPr id="20575" name="Text Box 95"/>
          <p:cNvSpPr txBox="1">
            <a:spLocks noChangeArrowheads="1"/>
          </p:cNvSpPr>
          <p:nvPr/>
        </p:nvSpPr>
        <p:spPr bwMode="auto">
          <a:xfrm>
            <a:off x="3956050" y="3752850"/>
            <a:ext cx="2089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convert to Unicode</a:t>
            </a:r>
          </a:p>
        </p:txBody>
      </p:sp>
      <p:sp>
        <p:nvSpPr>
          <p:cNvPr id="20576" name="Text Box 96"/>
          <p:cNvSpPr txBox="1">
            <a:spLocks noChangeArrowheads="1"/>
          </p:cNvSpPr>
          <p:nvPr/>
        </p:nvSpPr>
        <p:spPr bwMode="auto">
          <a:xfrm>
            <a:off x="1058863" y="2366963"/>
            <a:ext cx="1797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BufferedReader</a:t>
            </a:r>
          </a:p>
        </p:txBody>
      </p:sp>
      <p:sp>
        <p:nvSpPr>
          <p:cNvPr id="20577" name="Text Box 97"/>
          <p:cNvSpPr txBox="1">
            <a:spLocks noChangeArrowheads="1"/>
          </p:cNvSpPr>
          <p:nvPr/>
        </p:nvSpPr>
        <p:spPr bwMode="auto">
          <a:xfrm>
            <a:off x="1090613" y="1812925"/>
            <a:ext cx="4016375" cy="376238"/>
          </a:xfrm>
          <a:prstGeom prst="rect">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0070 0075 0062 006C 0069 0063 …..</a:t>
            </a:r>
          </a:p>
        </p:txBody>
      </p:sp>
      <p:sp>
        <p:nvSpPr>
          <p:cNvPr id="20578" name="Line 98"/>
          <p:cNvSpPr>
            <a:spLocks noChangeShapeType="1"/>
          </p:cNvSpPr>
          <p:nvPr/>
        </p:nvSpPr>
        <p:spPr bwMode="auto">
          <a:xfrm flipV="1">
            <a:off x="3082925" y="2171700"/>
            <a:ext cx="0" cy="638175"/>
          </a:xfrm>
          <a:prstGeom prst="line">
            <a:avLst/>
          </a:prstGeom>
          <a:noFill/>
          <a:ln w="76200">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79" name="AutoShape 99"/>
          <p:cNvSpPr>
            <a:spLocks/>
          </p:cNvSpPr>
          <p:nvPr/>
        </p:nvSpPr>
        <p:spPr bwMode="auto">
          <a:xfrm rot="5400000">
            <a:off x="2903538" y="1074738"/>
            <a:ext cx="288925" cy="3819525"/>
          </a:xfrm>
          <a:prstGeom prst="leftBrace">
            <a:avLst>
              <a:gd name="adj1" fmla="val 110165"/>
              <a:gd name="adj2" fmla="val 48852"/>
            </a:avLst>
          </a:prstGeom>
          <a:noFill/>
          <a:ln w="9525">
            <a:solidFill>
              <a:srgbClr val="99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1" name="Text Box 101"/>
          <p:cNvSpPr txBox="1">
            <a:spLocks noChangeArrowheads="1"/>
          </p:cNvSpPr>
          <p:nvPr/>
        </p:nvSpPr>
        <p:spPr bwMode="auto">
          <a:xfrm>
            <a:off x="3614738" y="2308225"/>
            <a:ext cx="2127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one “line” of the file</a:t>
            </a:r>
          </a:p>
        </p:txBody>
      </p:sp>
      <p:sp>
        <p:nvSpPr>
          <p:cNvPr id="20582" name="Text Box 102"/>
          <p:cNvSpPr txBox="1">
            <a:spLocks noChangeArrowheads="1"/>
          </p:cNvSpPr>
          <p:nvPr/>
        </p:nvSpPr>
        <p:spPr bwMode="auto">
          <a:xfrm>
            <a:off x="1084263" y="476250"/>
            <a:ext cx="743902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The </a:t>
            </a:r>
            <a:r>
              <a:rPr lang="en-US" i="1"/>
              <a:t>BufferedReader</a:t>
            </a:r>
            <a:r>
              <a:rPr lang="en-US"/>
              <a:t> separates the stream of Unicode characters into</a:t>
            </a:r>
          </a:p>
          <a:p>
            <a:r>
              <a:rPr lang="en-US"/>
              <a:t>"lines" of the file ( a line is terminated with </a:t>
            </a:r>
            <a:r>
              <a:rPr lang="en-US" i="1"/>
              <a:t>lineFeed \n, carriageReturn \r or \n\r.</a:t>
            </a:r>
            <a:endParaRPr lang="en-US"/>
          </a:p>
        </p:txBody>
      </p:sp>
      <p:sp>
        <p:nvSpPr>
          <p:cNvPr id="20583" name="Text Box 103"/>
          <p:cNvSpPr txBox="1">
            <a:spLocks noChangeArrowheads="1"/>
          </p:cNvSpPr>
          <p:nvPr/>
        </p:nvSpPr>
        <p:spPr bwMode="auto">
          <a:xfrm>
            <a:off x="5199063" y="1854200"/>
            <a:ext cx="209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urier New" pitchFamily="49" charset="0"/>
              </a:rPr>
              <a:t>= "public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 Box 4"/>
          <p:cNvSpPr txBox="1">
            <a:spLocks noChangeArrowheads="1"/>
          </p:cNvSpPr>
          <p:nvPr/>
        </p:nvSpPr>
        <p:spPr bwMode="auto">
          <a:xfrm>
            <a:off x="717550" y="501650"/>
            <a:ext cx="80327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class </a:t>
            </a:r>
            <a:r>
              <a:rPr lang="en-US" i="1"/>
              <a:t>File</a:t>
            </a:r>
          </a:p>
          <a:p>
            <a:endParaRPr lang="en-US" i="1"/>
          </a:p>
          <a:p>
            <a:r>
              <a:rPr lang="en-US"/>
              <a:t>An abstract representation of file and directory pathnames. </a:t>
            </a:r>
          </a:p>
          <a:p>
            <a:endParaRPr lang="en-US"/>
          </a:p>
        </p:txBody>
      </p:sp>
      <p:grpSp>
        <p:nvGrpSpPr>
          <p:cNvPr id="21510" name="Group 6"/>
          <p:cNvGrpSpPr>
            <a:grpSpLocks/>
          </p:cNvGrpSpPr>
          <p:nvPr/>
        </p:nvGrpSpPr>
        <p:grpSpPr bwMode="auto">
          <a:xfrm>
            <a:off x="606425" y="1743075"/>
            <a:ext cx="4017963" cy="3378200"/>
            <a:chOff x="373" y="670"/>
            <a:chExt cx="2531" cy="2128"/>
          </a:xfrm>
        </p:grpSpPr>
        <p:sp>
          <p:nvSpPr>
            <p:cNvPr id="21511" name="Text Box 7"/>
            <p:cNvSpPr txBox="1">
              <a:spLocks noChangeArrowheads="1"/>
            </p:cNvSpPr>
            <p:nvPr/>
          </p:nvSpPr>
          <p:spPr bwMode="auto">
            <a:xfrm>
              <a:off x="373" y="670"/>
              <a:ext cx="2531" cy="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Courier New" pitchFamily="49" charset="0"/>
                </a:rPr>
                <a:t>       </a:t>
              </a:r>
              <a:r>
                <a:rPr lang="en-US" sz="2400">
                  <a:solidFill>
                    <a:srgbClr val="0000FF"/>
                  </a:solidFill>
                  <a:latin typeface="Courier New" pitchFamily="49" charset="0"/>
                </a:rPr>
                <a:t>/</a:t>
              </a:r>
            </a:p>
            <a:p>
              <a:endParaRPr lang="en-US" sz="2400">
                <a:solidFill>
                  <a:srgbClr val="0000FF"/>
                </a:solidFill>
                <a:latin typeface="Courier New" pitchFamily="49" charset="0"/>
              </a:endParaRPr>
            </a:p>
            <a:p>
              <a:r>
                <a:rPr lang="en-US" sz="2400">
                  <a:solidFill>
                    <a:srgbClr val="0000FF"/>
                  </a:solidFill>
                  <a:latin typeface="Courier New" pitchFamily="49" charset="0"/>
                </a:rPr>
                <a:t>bin   etc   usr</a:t>
              </a:r>
            </a:p>
            <a:p>
              <a:endParaRPr lang="en-US" sz="2400">
                <a:solidFill>
                  <a:srgbClr val="0000FF"/>
                </a:solidFill>
                <a:latin typeface="Courier New" pitchFamily="49" charset="0"/>
              </a:endParaRPr>
            </a:p>
            <a:p>
              <a:r>
                <a:rPr lang="en-US" sz="2400">
                  <a:solidFill>
                    <a:srgbClr val="0000FF"/>
                  </a:solidFill>
                  <a:latin typeface="Courier New" pitchFamily="49" charset="0"/>
                </a:rPr>
                <a:t>         smith  jones</a:t>
              </a:r>
            </a:p>
            <a:p>
              <a:endParaRPr lang="en-US" sz="2400">
                <a:solidFill>
                  <a:srgbClr val="0000FF"/>
                </a:solidFill>
                <a:latin typeface="Courier New" pitchFamily="49" charset="0"/>
              </a:endParaRPr>
            </a:p>
            <a:p>
              <a:r>
                <a:rPr lang="en-US" sz="2400">
                  <a:solidFill>
                    <a:srgbClr val="0000FF"/>
                  </a:solidFill>
                  <a:latin typeface="Courier New" pitchFamily="49" charset="0"/>
                </a:rPr>
                <a:t>      java   cpp</a:t>
              </a:r>
            </a:p>
            <a:p>
              <a:endParaRPr lang="en-US" sz="2400">
                <a:solidFill>
                  <a:srgbClr val="0000FF"/>
                </a:solidFill>
                <a:latin typeface="Courier New" pitchFamily="49" charset="0"/>
              </a:endParaRPr>
            </a:p>
            <a:p>
              <a:r>
                <a:rPr lang="en-US" sz="2400">
                  <a:solidFill>
                    <a:srgbClr val="0000FF"/>
                  </a:solidFill>
                  <a:latin typeface="Courier New" pitchFamily="49" charset="0"/>
                </a:rPr>
                <a:t>   </a:t>
              </a:r>
              <a:r>
                <a:rPr lang="en-US" sz="2400">
                  <a:solidFill>
                    <a:srgbClr val="006600"/>
                  </a:solidFill>
                  <a:latin typeface="Courier New" pitchFamily="49" charset="0"/>
                </a:rPr>
                <a:t>Project1.java </a:t>
              </a:r>
            </a:p>
          </p:txBody>
        </p:sp>
        <p:sp>
          <p:nvSpPr>
            <p:cNvPr id="21512" name="Line 8"/>
            <p:cNvSpPr>
              <a:spLocks noChangeShapeType="1"/>
            </p:cNvSpPr>
            <p:nvPr/>
          </p:nvSpPr>
          <p:spPr bwMode="auto">
            <a:xfrm flipH="1">
              <a:off x="714" y="912"/>
              <a:ext cx="465" cy="239"/>
            </a:xfrm>
            <a:prstGeom prst="line">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3" name="Line 9"/>
            <p:cNvSpPr>
              <a:spLocks noChangeShapeType="1"/>
            </p:cNvSpPr>
            <p:nvPr/>
          </p:nvSpPr>
          <p:spPr bwMode="auto">
            <a:xfrm flipV="1">
              <a:off x="1288" y="932"/>
              <a:ext cx="1" cy="237"/>
            </a:xfrm>
            <a:prstGeom prst="line">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4" name="Line 10"/>
            <p:cNvSpPr>
              <a:spLocks noChangeShapeType="1"/>
            </p:cNvSpPr>
            <p:nvPr/>
          </p:nvSpPr>
          <p:spPr bwMode="auto">
            <a:xfrm>
              <a:off x="1399" y="914"/>
              <a:ext cx="558" cy="284"/>
            </a:xfrm>
            <a:prstGeom prst="line">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5" name="Line 11"/>
            <p:cNvSpPr>
              <a:spLocks noChangeShapeType="1"/>
            </p:cNvSpPr>
            <p:nvPr/>
          </p:nvSpPr>
          <p:spPr bwMode="auto">
            <a:xfrm flipH="1">
              <a:off x="1719" y="1381"/>
              <a:ext cx="183" cy="274"/>
            </a:xfrm>
            <a:prstGeom prst="line">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6" name="Line 12"/>
            <p:cNvSpPr>
              <a:spLocks noChangeShapeType="1"/>
            </p:cNvSpPr>
            <p:nvPr/>
          </p:nvSpPr>
          <p:spPr bwMode="auto">
            <a:xfrm>
              <a:off x="2075" y="1362"/>
              <a:ext cx="330" cy="284"/>
            </a:xfrm>
            <a:prstGeom prst="line">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7" name="Line 13"/>
            <p:cNvSpPr>
              <a:spLocks noChangeShapeType="1"/>
            </p:cNvSpPr>
            <p:nvPr/>
          </p:nvSpPr>
          <p:spPr bwMode="auto">
            <a:xfrm flipH="1">
              <a:off x="1381" y="1810"/>
              <a:ext cx="301" cy="293"/>
            </a:xfrm>
            <a:prstGeom prst="line">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8" name="Line 14"/>
            <p:cNvSpPr>
              <a:spLocks noChangeShapeType="1"/>
            </p:cNvSpPr>
            <p:nvPr/>
          </p:nvSpPr>
          <p:spPr bwMode="auto">
            <a:xfrm>
              <a:off x="1755" y="1792"/>
              <a:ext cx="293" cy="320"/>
            </a:xfrm>
            <a:prstGeom prst="line">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9" name="Line 15"/>
            <p:cNvSpPr>
              <a:spLocks noChangeShapeType="1"/>
            </p:cNvSpPr>
            <p:nvPr/>
          </p:nvSpPr>
          <p:spPr bwMode="auto">
            <a:xfrm flipH="1">
              <a:off x="1253" y="2267"/>
              <a:ext cx="73" cy="320"/>
            </a:xfrm>
            <a:prstGeom prst="line">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0" name="AutoShape 16"/>
            <p:cNvSpPr>
              <a:spLocks noChangeArrowheads="1"/>
            </p:cNvSpPr>
            <p:nvPr/>
          </p:nvSpPr>
          <p:spPr bwMode="auto">
            <a:xfrm>
              <a:off x="402" y="1390"/>
              <a:ext cx="411" cy="402"/>
            </a:xfrm>
            <a:prstGeom prst="triangle">
              <a:avLst>
                <a:gd name="adj" fmla="val 50000"/>
              </a:avLst>
            </a:prstGeom>
            <a:solidFill>
              <a:schemeClr val="accent1"/>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1" name="AutoShape 17"/>
            <p:cNvSpPr>
              <a:spLocks noChangeArrowheads="1"/>
            </p:cNvSpPr>
            <p:nvPr/>
          </p:nvSpPr>
          <p:spPr bwMode="auto">
            <a:xfrm>
              <a:off x="1028" y="1376"/>
              <a:ext cx="411" cy="402"/>
            </a:xfrm>
            <a:prstGeom prst="triangle">
              <a:avLst>
                <a:gd name="adj" fmla="val 50000"/>
              </a:avLst>
            </a:prstGeom>
            <a:solidFill>
              <a:schemeClr val="accent1"/>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522" name="Text Box 18"/>
          <p:cNvSpPr txBox="1">
            <a:spLocks noChangeArrowheads="1"/>
          </p:cNvSpPr>
          <p:nvPr/>
        </p:nvSpPr>
        <p:spPr bwMode="auto">
          <a:xfrm>
            <a:off x="612775" y="5553075"/>
            <a:ext cx="7829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urier New" pitchFamily="49" charset="0"/>
              </a:rPr>
              <a:t>File myFile = new File("/usr/smith/java/Project1.java</a:t>
            </a:r>
            <a:r>
              <a:rPr lang="en-US">
                <a:latin typeface="Courier New" pitchFamily="49" charset="0"/>
                <a:sym typeface="Wingdings" pitchFamily="2" charset="2"/>
              </a:rPr>
              <a:t>");</a:t>
            </a:r>
            <a:endParaRPr lang="en-US">
              <a:latin typeface="Courier New"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627063" y="628650"/>
            <a:ext cx="7829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urier New" pitchFamily="49" charset="0"/>
              </a:rPr>
              <a:t>File myFile = new File("/usr/smith/java/Project1.java</a:t>
            </a:r>
            <a:r>
              <a:rPr lang="en-US">
                <a:latin typeface="Courier New" pitchFamily="49" charset="0"/>
                <a:sym typeface="Wingdings" pitchFamily="2" charset="2"/>
              </a:rPr>
              <a:t>");</a:t>
            </a:r>
            <a:endParaRPr lang="en-US">
              <a:latin typeface="Courier New" pitchFamily="49" charset="0"/>
            </a:endParaRPr>
          </a:p>
        </p:txBody>
      </p:sp>
      <p:sp>
        <p:nvSpPr>
          <p:cNvPr id="22531" name="Text Box 3"/>
          <p:cNvSpPr txBox="1">
            <a:spLocks noChangeArrowheads="1"/>
          </p:cNvSpPr>
          <p:nvPr/>
        </p:nvSpPr>
        <p:spPr bwMode="auto">
          <a:xfrm>
            <a:off x="677863" y="1403350"/>
            <a:ext cx="6437312"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The object </a:t>
            </a:r>
            <a:r>
              <a:rPr lang="en-US" i="1"/>
              <a:t>myFile</a:t>
            </a:r>
            <a:r>
              <a:rPr lang="en-US"/>
              <a:t> refers to the operating system's file on disk.</a:t>
            </a:r>
          </a:p>
          <a:p>
            <a:endParaRPr lang="en-US"/>
          </a:p>
          <a:p>
            <a:r>
              <a:rPr lang="en-US"/>
              <a:t>What can we do with this </a:t>
            </a:r>
            <a:r>
              <a:rPr lang="en-US" i="1"/>
              <a:t>File</a:t>
            </a:r>
            <a:r>
              <a:rPr lang="en-US"/>
              <a:t> object?</a:t>
            </a: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457200"/>
            <a:ext cx="8229600" cy="563563"/>
          </a:xfrm>
        </p:spPr>
        <p:txBody>
          <a:bodyPr/>
          <a:lstStyle/>
          <a:p>
            <a:r>
              <a:rPr lang="en-US" sz="2400"/>
              <a:t>File I/O is done through the Operating System</a:t>
            </a:r>
          </a:p>
        </p:txBody>
      </p:sp>
      <p:sp>
        <p:nvSpPr>
          <p:cNvPr id="3076" name="Text Box 4"/>
          <p:cNvSpPr txBox="1">
            <a:spLocks noChangeArrowheads="1"/>
          </p:cNvSpPr>
          <p:nvPr/>
        </p:nvSpPr>
        <p:spPr bwMode="auto">
          <a:xfrm>
            <a:off x="838200" y="1676400"/>
            <a:ext cx="1377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File System</a:t>
            </a:r>
          </a:p>
        </p:txBody>
      </p:sp>
      <p:sp>
        <p:nvSpPr>
          <p:cNvPr id="3077" name="Text Box 5"/>
          <p:cNvSpPr txBox="1">
            <a:spLocks noChangeArrowheads="1"/>
          </p:cNvSpPr>
          <p:nvPr/>
        </p:nvSpPr>
        <p:spPr bwMode="auto">
          <a:xfrm>
            <a:off x="3276600" y="1676400"/>
            <a:ext cx="201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Operating System</a:t>
            </a:r>
          </a:p>
        </p:txBody>
      </p:sp>
      <p:sp>
        <p:nvSpPr>
          <p:cNvPr id="3078" name="Text Box 6"/>
          <p:cNvSpPr txBox="1">
            <a:spLocks noChangeArrowheads="1"/>
          </p:cNvSpPr>
          <p:nvPr/>
        </p:nvSpPr>
        <p:spPr bwMode="auto">
          <a:xfrm>
            <a:off x="6858000" y="1676400"/>
            <a:ext cx="1060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Program</a:t>
            </a:r>
          </a:p>
        </p:txBody>
      </p:sp>
      <p:sp>
        <p:nvSpPr>
          <p:cNvPr id="3079" name="AutoShape 7"/>
          <p:cNvSpPr>
            <a:spLocks noChangeArrowheads="1"/>
          </p:cNvSpPr>
          <p:nvPr/>
        </p:nvSpPr>
        <p:spPr bwMode="auto">
          <a:xfrm>
            <a:off x="914400" y="2667000"/>
            <a:ext cx="1066800" cy="1295400"/>
          </a:xfrm>
          <a:prstGeom prst="can">
            <a:avLst>
              <a:gd name="adj" fmla="val 3035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0" name="Rectangle 8"/>
          <p:cNvSpPr>
            <a:spLocks noChangeArrowheads="1"/>
          </p:cNvSpPr>
          <p:nvPr/>
        </p:nvSpPr>
        <p:spPr bwMode="auto">
          <a:xfrm>
            <a:off x="3657600" y="2590800"/>
            <a:ext cx="1371600" cy="1524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1" name="Rectangle 9"/>
          <p:cNvSpPr>
            <a:spLocks noChangeArrowheads="1"/>
          </p:cNvSpPr>
          <p:nvPr/>
        </p:nvSpPr>
        <p:spPr bwMode="auto">
          <a:xfrm>
            <a:off x="6858000" y="2590800"/>
            <a:ext cx="1295400" cy="1600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 name="Line 10"/>
          <p:cNvSpPr>
            <a:spLocks noChangeShapeType="1"/>
          </p:cNvSpPr>
          <p:nvPr/>
        </p:nvSpPr>
        <p:spPr bwMode="auto">
          <a:xfrm>
            <a:off x="2209800" y="3276600"/>
            <a:ext cx="1143000" cy="0"/>
          </a:xfrm>
          <a:prstGeom prst="line">
            <a:avLst/>
          </a:prstGeom>
          <a:noFill/>
          <a:ln w="50800">
            <a:solidFill>
              <a:srgbClr val="8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3" name="Line 11"/>
          <p:cNvSpPr>
            <a:spLocks noChangeShapeType="1"/>
          </p:cNvSpPr>
          <p:nvPr/>
        </p:nvSpPr>
        <p:spPr bwMode="auto">
          <a:xfrm>
            <a:off x="5334000" y="3276600"/>
            <a:ext cx="1143000" cy="0"/>
          </a:xfrm>
          <a:prstGeom prst="line">
            <a:avLst/>
          </a:prstGeom>
          <a:noFill/>
          <a:ln w="50800">
            <a:solidFill>
              <a:srgbClr val="8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914400" y="744538"/>
            <a:ext cx="7602538" cy="4781550"/>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Courier New" pitchFamily="49" charset="0"/>
              </a:rPr>
              <a:t>import java.io.File;</a:t>
            </a:r>
          </a:p>
          <a:p>
            <a:pPr>
              <a:spcBef>
                <a:spcPct val="50000"/>
              </a:spcBef>
            </a:pPr>
            <a:r>
              <a:rPr lang="en-US" sz="1400">
                <a:latin typeface="Courier New" pitchFamily="49" charset="0"/>
              </a:rPr>
              <a:t>import javax.swing.*;</a:t>
            </a:r>
          </a:p>
          <a:p>
            <a:pPr>
              <a:spcBef>
                <a:spcPct val="50000"/>
              </a:spcBef>
            </a:pPr>
            <a:endParaRPr lang="en-US" sz="1400">
              <a:latin typeface="Courier New" pitchFamily="49" charset="0"/>
            </a:endParaRPr>
          </a:p>
          <a:p>
            <a:pPr>
              <a:spcBef>
                <a:spcPct val="50000"/>
              </a:spcBef>
            </a:pPr>
            <a:r>
              <a:rPr lang="en-US" sz="1400">
                <a:latin typeface="Courier New" pitchFamily="49" charset="0"/>
              </a:rPr>
              <a:t>public class SingleFile {</a:t>
            </a:r>
          </a:p>
          <a:p>
            <a:pPr>
              <a:spcBef>
                <a:spcPct val="50000"/>
              </a:spcBef>
            </a:pPr>
            <a:r>
              <a:rPr lang="en-US" sz="1400">
                <a:latin typeface="Courier New" pitchFamily="49" charset="0"/>
              </a:rPr>
              <a:t>   public static void main (String args[]){</a:t>
            </a:r>
          </a:p>
          <a:p>
            <a:pPr>
              <a:spcBef>
                <a:spcPct val="50000"/>
              </a:spcBef>
            </a:pPr>
            <a:r>
              <a:rPr lang="en-US" sz="1400">
                <a:latin typeface="Courier New" pitchFamily="49" charset="0"/>
              </a:rPr>
              <a:t>   JFileChooser fileChooser = new JFileChooser();</a:t>
            </a:r>
          </a:p>
          <a:p>
            <a:pPr>
              <a:spcBef>
                <a:spcPct val="50000"/>
              </a:spcBef>
            </a:pPr>
            <a:r>
              <a:rPr lang="en-US" sz="1400">
                <a:latin typeface="Courier New" pitchFamily="49" charset="0"/>
              </a:rPr>
              <a:t>   fileChooser.showOpenDialog(null);</a:t>
            </a:r>
          </a:p>
          <a:p>
            <a:pPr>
              <a:spcBef>
                <a:spcPct val="50000"/>
              </a:spcBef>
            </a:pPr>
            <a:r>
              <a:rPr lang="en-US" sz="1400">
                <a:latin typeface="Courier New" pitchFamily="49" charset="0"/>
              </a:rPr>
              <a:t>   File myFile = fileChooser.getSelectedFile();</a:t>
            </a:r>
          </a:p>
          <a:p>
            <a:pPr>
              <a:spcBef>
                <a:spcPct val="50000"/>
              </a:spcBef>
            </a:pPr>
            <a:r>
              <a:rPr lang="en-US" sz="1400">
                <a:latin typeface="Courier New" pitchFamily="49" charset="0"/>
              </a:rPr>
              <a:t>   System.out.println("getName(): "+myFile.getName());</a:t>
            </a:r>
          </a:p>
          <a:p>
            <a:pPr>
              <a:spcBef>
                <a:spcPct val="50000"/>
              </a:spcBef>
            </a:pPr>
            <a:r>
              <a:rPr lang="en-US" sz="1400">
                <a:latin typeface="Courier New" pitchFamily="49" charset="0"/>
              </a:rPr>
              <a:t>   System.out.println("getParent(): "+myFile.getParent());</a:t>
            </a:r>
          </a:p>
          <a:p>
            <a:pPr>
              <a:spcBef>
                <a:spcPct val="50000"/>
              </a:spcBef>
            </a:pPr>
            <a:r>
              <a:rPr lang="en-US" sz="1400">
                <a:latin typeface="Courier New" pitchFamily="49" charset="0"/>
              </a:rPr>
              <a:t>   System.out.println("getPath(): "+myFile.getPath());</a:t>
            </a:r>
          </a:p>
          <a:p>
            <a:pPr>
              <a:spcBef>
                <a:spcPct val="50000"/>
              </a:spcBef>
            </a:pPr>
            <a:r>
              <a:rPr lang="en-US" sz="1400">
                <a:latin typeface="Courier New" pitchFamily="49" charset="0"/>
              </a:rPr>
              <a:t>   System.out.println("lastModified(): "+myFile.lastModified());</a:t>
            </a:r>
          </a:p>
          <a:p>
            <a:pPr>
              <a:spcBef>
                <a:spcPct val="50000"/>
              </a:spcBef>
            </a:pPr>
            <a:r>
              <a:rPr lang="en-US" sz="1400">
                <a:latin typeface="Courier New" pitchFamily="49" charset="0"/>
              </a:rPr>
              <a:t>   System.out.println("length(): "+myFile.length());</a:t>
            </a:r>
          </a:p>
          <a:p>
            <a:pPr>
              <a:spcBef>
                <a:spcPct val="50000"/>
              </a:spcBef>
            </a:pPr>
            <a:r>
              <a:rPr lang="en-US" sz="1400">
                <a:latin typeface="Courier New" pitchFamily="49" charset="0"/>
              </a:rPr>
              <a:t>   }</a:t>
            </a:r>
          </a:p>
          <a:p>
            <a:pPr>
              <a:spcBef>
                <a:spcPct val="50000"/>
              </a:spcBef>
            </a:pPr>
            <a:r>
              <a:rPr lang="en-US" sz="1400">
                <a:latin typeface="Courier New" pitchFamily="49"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455613" y="303213"/>
            <a:ext cx="8216900" cy="6270625"/>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latin typeface="Courier New" pitchFamily="49" charset="0"/>
              </a:rPr>
              <a:t>import java.io.File;</a:t>
            </a:r>
          </a:p>
          <a:p>
            <a:r>
              <a:rPr lang="en-US" sz="1400">
                <a:latin typeface="Courier New" pitchFamily="49" charset="0"/>
              </a:rPr>
              <a:t>import javax.swing.*;</a:t>
            </a:r>
          </a:p>
          <a:p>
            <a:r>
              <a:rPr lang="en-US" sz="1400">
                <a:latin typeface="Courier New" pitchFamily="49" charset="0"/>
              </a:rPr>
              <a:t>public class ListFiles {</a:t>
            </a:r>
          </a:p>
          <a:p>
            <a:endParaRPr lang="en-US" sz="1400">
              <a:latin typeface="Courier New" pitchFamily="49" charset="0"/>
            </a:endParaRPr>
          </a:p>
          <a:p>
            <a:r>
              <a:rPr lang="en-US" sz="1400">
                <a:latin typeface="Courier New" pitchFamily="49" charset="0"/>
              </a:rPr>
              <a:t>	public static void main(String[] args) {</a:t>
            </a:r>
          </a:p>
          <a:p>
            <a:r>
              <a:rPr lang="en-US" sz="1400">
                <a:latin typeface="Courier New" pitchFamily="49" charset="0"/>
              </a:rPr>
              <a:t>        JFileChooser fd = new JFileChooser();</a:t>
            </a:r>
          </a:p>
          <a:p>
            <a:r>
              <a:rPr lang="en-US" sz="1400">
                <a:latin typeface="Courier New" pitchFamily="49" charset="0"/>
              </a:rPr>
              <a:t>//        mode - the type of files to be displayed:</a:t>
            </a:r>
          </a:p>
          <a:p>
            <a:r>
              <a:rPr lang="en-US" sz="1400">
                <a:latin typeface="Courier New" pitchFamily="49" charset="0"/>
              </a:rPr>
              <a:t>//            * JFileChooser.FILES_ONLY</a:t>
            </a:r>
          </a:p>
          <a:p>
            <a:r>
              <a:rPr lang="en-US" sz="1400">
                <a:latin typeface="Courier New" pitchFamily="49" charset="0"/>
              </a:rPr>
              <a:t>//            * JFileChooser.DIRECTORIES_ONLY</a:t>
            </a:r>
          </a:p>
          <a:p>
            <a:r>
              <a:rPr lang="en-US" sz="1400">
                <a:latin typeface="Courier New" pitchFamily="49" charset="0"/>
              </a:rPr>
              <a:t>//            * JFileChooser.FILES_AND_DIRECTORIES </a:t>
            </a:r>
          </a:p>
          <a:p>
            <a:r>
              <a:rPr lang="en-US" sz="1400">
                <a:latin typeface="Courier New" pitchFamily="49" charset="0"/>
              </a:rPr>
              <a:t>        fd.setFileSelectionMode(JFileChooser.DIRECTORIES_ONLY);</a:t>
            </a:r>
          </a:p>
          <a:p>
            <a:r>
              <a:rPr lang="en-US" sz="1400">
                <a:latin typeface="Courier New" pitchFamily="49" charset="0"/>
              </a:rPr>
              <a:t>        fd.showOpenDialog(null);</a:t>
            </a:r>
          </a:p>
          <a:p>
            <a:r>
              <a:rPr lang="en-US" sz="1400">
                <a:latin typeface="Courier New" pitchFamily="49" charset="0"/>
              </a:rPr>
              <a:t>		File f = fd.getSelectedFile();</a:t>
            </a:r>
          </a:p>
          <a:p>
            <a:r>
              <a:rPr lang="en-US" sz="1400">
                <a:latin typeface="Courier New" pitchFamily="49" charset="0"/>
              </a:rPr>
              <a:t>		listFiles(f,"");</a:t>
            </a:r>
          </a:p>
          <a:p>
            <a:r>
              <a:rPr lang="en-US" sz="1400">
                <a:latin typeface="Courier New" pitchFamily="49" charset="0"/>
              </a:rPr>
              <a:t>	}</a:t>
            </a:r>
          </a:p>
          <a:p>
            <a:r>
              <a:rPr lang="en-US" sz="1400">
                <a:latin typeface="Courier New" pitchFamily="49" charset="0"/>
              </a:rPr>
              <a:t>	public static void listFiles(File f, String indent) {</a:t>
            </a:r>
          </a:p>
          <a:p>
            <a:r>
              <a:rPr lang="en-US" sz="1400">
                <a:latin typeface="Courier New" pitchFamily="49" charset="0"/>
              </a:rPr>
              <a:t>		File files[] = f.listFiles();</a:t>
            </a:r>
          </a:p>
          <a:p>
            <a:r>
              <a:rPr lang="en-US" sz="1400">
                <a:latin typeface="Courier New" pitchFamily="49" charset="0"/>
              </a:rPr>
              <a:t>		</a:t>
            </a:r>
          </a:p>
          <a:p>
            <a:r>
              <a:rPr lang="en-US" sz="1400">
                <a:latin typeface="Courier New" pitchFamily="49" charset="0"/>
              </a:rPr>
              <a:t>		for (int i = 0; i&lt;files.length; i++) {</a:t>
            </a:r>
          </a:p>
          <a:p>
            <a:r>
              <a:rPr lang="en-US" sz="1400">
                <a:latin typeface="Courier New" pitchFamily="49" charset="0"/>
              </a:rPr>
              <a:t>			File f2 = files[i];</a:t>
            </a:r>
          </a:p>
          <a:p>
            <a:r>
              <a:rPr lang="en-US" sz="1400">
                <a:latin typeface="Courier New" pitchFamily="49" charset="0"/>
              </a:rPr>
              <a:t>			System.out.print(f2.getName());</a:t>
            </a:r>
          </a:p>
          <a:p>
            <a:r>
              <a:rPr lang="en-US" sz="1400">
                <a:latin typeface="Courier New" pitchFamily="49" charset="0"/>
              </a:rPr>
              <a:t>			if (f2.isDirectory())</a:t>
            </a:r>
          </a:p>
          <a:p>
            <a:r>
              <a:rPr lang="en-US" sz="1400">
                <a:latin typeface="Courier New" pitchFamily="49" charset="0"/>
              </a:rPr>
              <a:t>				listFiles(f2, indent+"   ");</a:t>
            </a:r>
          </a:p>
          <a:p>
            <a:r>
              <a:rPr lang="en-US" sz="1400">
                <a:latin typeface="Courier New" pitchFamily="49" charset="0"/>
              </a:rPr>
              <a:t>			System.out.print("...");</a:t>
            </a:r>
          </a:p>
          <a:p>
            <a:r>
              <a:rPr lang="en-US" sz="1400">
                <a:latin typeface="Courier New" pitchFamily="49" charset="0"/>
              </a:rPr>
              <a:t>			System.out.print(f2.length());</a:t>
            </a:r>
          </a:p>
          <a:p>
            <a:r>
              <a:rPr lang="en-US" sz="1400">
                <a:latin typeface="Courier New" pitchFamily="49" charset="0"/>
              </a:rPr>
              <a:t>			System.out.println();</a:t>
            </a:r>
          </a:p>
          <a:p>
            <a:r>
              <a:rPr lang="en-US" sz="1400">
                <a:latin typeface="Courier New" pitchFamily="49" charset="0"/>
              </a:rPr>
              <a:t>		}</a:t>
            </a:r>
          </a:p>
          <a:p>
            <a:r>
              <a:rPr lang="en-US" sz="1400">
                <a:latin typeface="Courier New" pitchFamily="49" charset="0"/>
              </a:rPr>
              <a:t>	}</a:t>
            </a:r>
          </a:p>
          <a:p>
            <a:r>
              <a:rPr lang="en-US" sz="1400">
                <a:latin typeface="Courier New" pitchFamily="49"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ChangeArrowheads="1"/>
          </p:cNvSpPr>
          <p:nvPr/>
        </p:nvSpPr>
        <p:spPr bwMode="auto">
          <a:xfrm>
            <a:off x="457200" y="457200"/>
            <a:ext cx="8229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400">
                <a:solidFill>
                  <a:schemeClr val="tx2"/>
                </a:solidFill>
              </a:rPr>
              <a:t>Files can be stored on a variety of devices</a:t>
            </a:r>
          </a:p>
        </p:txBody>
      </p:sp>
      <p:sp>
        <p:nvSpPr>
          <p:cNvPr id="4101" name="Text Box 5"/>
          <p:cNvSpPr txBox="1">
            <a:spLocks noChangeArrowheads="1"/>
          </p:cNvSpPr>
          <p:nvPr/>
        </p:nvSpPr>
        <p:spPr bwMode="auto">
          <a:xfrm>
            <a:off x="838200" y="1676400"/>
            <a:ext cx="1377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File System</a:t>
            </a:r>
          </a:p>
        </p:txBody>
      </p:sp>
      <p:sp>
        <p:nvSpPr>
          <p:cNvPr id="4102" name="Text Box 6"/>
          <p:cNvSpPr txBox="1">
            <a:spLocks noChangeArrowheads="1"/>
          </p:cNvSpPr>
          <p:nvPr/>
        </p:nvSpPr>
        <p:spPr bwMode="auto">
          <a:xfrm>
            <a:off x="3276600" y="1676400"/>
            <a:ext cx="201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Operating System</a:t>
            </a:r>
          </a:p>
        </p:txBody>
      </p:sp>
      <p:sp>
        <p:nvSpPr>
          <p:cNvPr id="4103" name="Text Box 7"/>
          <p:cNvSpPr txBox="1">
            <a:spLocks noChangeArrowheads="1"/>
          </p:cNvSpPr>
          <p:nvPr/>
        </p:nvSpPr>
        <p:spPr bwMode="auto">
          <a:xfrm>
            <a:off x="6858000" y="1676400"/>
            <a:ext cx="1060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Program</a:t>
            </a:r>
          </a:p>
        </p:txBody>
      </p:sp>
      <p:sp>
        <p:nvSpPr>
          <p:cNvPr id="4104" name="AutoShape 8"/>
          <p:cNvSpPr>
            <a:spLocks noChangeArrowheads="1"/>
          </p:cNvSpPr>
          <p:nvPr/>
        </p:nvSpPr>
        <p:spPr bwMode="auto">
          <a:xfrm>
            <a:off x="914400" y="2667000"/>
            <a:ext cx="1066800" cy="1295400"/>
          </a:xfrm>
          <a:prstGeom prst="can">
            <a:avLst>
              <a:gd name="adj" fmla="val 3035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5" name="Rectangle 9"/>
          <p:cNvSpPr>
            <a:spLocks noChangeArrowheads="1"/>
          </p:cNvSpPr>
          <p:nvPr/>
        </p:nvSpPr>
        <p:spPr bwMode="auto">
          <a:xfrm>
            <a:off x="3657600" y="2590800"/>
            <a:ext cx="1371600" cy="1524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 name="Rectangle 10"/>
          <p:cNvSpPr>
            <a:spLocks noChangeArrowheads="1"/>
          </p:cNvSpPr>
          <p:nvPr/>
        </p:nvSpPr>
        <p:spPr bwMode="auto">
          <a:xfrm>
            <a:off x="6858000" y="2590800"/>
            <a:ext cx="1295400" cy="1600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7" name="Line 11"/>
          <p:cNvSpPr>
            <a:spLocks noChangeShapeType="1"/>
          </p:cNvSpPr>
          <p:nvPr/>
        </p:nvSpPr>
        <p:spPr bwMode="auto">
          <a:xfrm>
            <a:off x="2209800" y="3276600"/>
            <a:ext cx="1143000" cy="0"/>
          </a:xfrm>
          <a:prstGeom prst="line">
            <a:avLst/>
          </a:prstGeom>
          <a:noFill/>
          <a:ln w="50800">
            <a:solidFill>
              <a:srgbClr val="8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8" name="Line 12"/>
          <p:cNvSpPr>
            <a:spLocks noChangeShapeType="1"/>
          </p:cNvSpPr>
          <p:nvPr/>
        </p:nvSpPr>
        <p:spPr bwMode="auto">
          <a:xfrm>
            <a:off x="5334000" y="3276600"/>
            <a:ext cx="1143000" cy="0"/>
          </a:xfrm>
          <a:prstGeom prst="line">
            <a:avLst/>
          </a:prstGeom>
          <a:noFill/>
          <a:ln w="50800">
            <a:solidFill>
              <a:srgbClr val="8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9" name="Text Box 13"/>
          <p:cNvSpPr txBox="1">
            <a:spLocks noChangeArrowheads="1"/>
          </p:cNvSpPr>
          <p:nvPr/>
        </p:nvSpPr>
        <p:spPr bwMode="auto">
          <a:xfrm>
            <a:off x="822325" y="4456113"/>
            <a:ext cx="13017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0000FF"/>
                </a:solidFill>
              </a:rPr>
              <a:t>Hard drive</a:t>
            </a:r>
          </a:p>
          <a:p>
            <a:pPr algn="ctr"/>
            <a:r>
              <a:rPr lang="en-US">
                <a:solidFill>
                  <a:srgbClr val="0000FF"/>
                </a:solidFill>
              </a:rPr>
              <a:t>Jump drive</a:t>
            </a:r>
          </a:p>
          <a:p>
            <a:pPr algn="ctr"/>
            <a:r>
              <a:rPr lang="en-US">
                <a:solidFill>
                  <a:srgbClr val="0000FF"/>
                </a:solidFill>
              </a:rPr>
              <a:t>CD/DVD</a:t>
            </a:r>
          </a:p>
          <a:p>
            <a:pPr algn="ctr"/>
            <a:r>
              <a:rPr lang="en-US">
                <a:solidFill>
                  <a:srgbClr val="0000FF"/>
                </a:solidFill>
              </a:rPr>
              <a:t>Tape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57200" y="457200"/>
            <a:ext cx="8229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400">
                <a:solidFill>
                  <a:schemeClr val="tx2"/>
                </a:solidFill>
              </a:rPr>
              <a:t>Files can be read/written by many operating systems</a:t>
            </a:r>
          </a:p>
        </p:txBody>
      </p:sp>
      <p:sp>
        <p:nvSpPr>
          <p:cNvPr id="5123" name="Text Box 3"/>
          <p:cNvSpPr txBox="1">
            <a:spLocks noChangeArrowheads="1"/>
          </p:cNvSpPr>
          <p:nvPr/>
        </p:nvSpPr>
        <p:spPr bwMode="auto">
          <a:xfrm>
            <a:off x="838200" y="1676400"/>
            <a:ext cx="1377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File System</a:t>
            </a:r>
          </a:p>
        </p:txBody>
      </p:sp>
      <p:sp>
        <p:nvSpPr>
          <p:cNvPr id="5124" name="Text Box 4"/>
          <p:cNvSpPr txBox="1">
            <a:spLocks noChangeArrowheads="1"/>
          </p:cNvSpPr>
          <p:nvPr/>
        </p:nvSpPr>
        <p:spPr bwMode="auto">
          <a:xfrm>
            <a:off x="3276600" y="1676400"/>
            <a:ext cx="201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Operating System</a:t>
            </a:r>
          </a:p>
        </p:txBody>
      </p:sp>
      <p:sp>
        <p:nvSpPr>
          <p:cNvPr id="5125" name="Text Box 5"/>
          <p:cNvSpPr txBox="1">
            <a:spLocks noChangeArrowheads="1"/>
          </p:cNvSpPr>
          <p:nvPr/>
        </p:nvSpPr>
        <p:spPr bwMode="auto">
          <a:xfrm>
            <a:off x="6858000" y="1676400"/>
            <a:ext cx="1060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Program</a:t>
            </a:r>
          </a:p>
        </p:txBody>
      </p:sp>
      <p:sp>
        <p:nvSpPr>
          <p:cNvPr id="5126" name="AutoShape 6"/>
          <p:cNvSpPr>
            <a:spLocks noChangeArrowheads="1"/>
          </p:cNvSpPr>
          <p:nvPr/>
        </p:nvSpPr>
        <p:spPr bwMode="auto">
          <a:xfrm>
            <a:off x="914400" y="2667000"/>
            <a:ext cx="1066800" cy="1295400"/>
          </a:xfrm>
          <a:prstGeom prst="can">
            <a:avLst>
              <a:gd name="adj" fmla="val 3035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7" name="Rectangle 7"/>
          <p:cNvSpPr>
            <a:spLocks noChangeArrowheads="1"/>
          </p:cNvSpPr>
          <p:nvPr/>
        </p:nvSpPr>
        <p:spPr bwMode="auto">
          <a:xfrm>
            <a:off x="3657600" y="2590800"/>
            <a:ext cx="1371600" cy="1524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8" name="Rectangle 8"/>
          <p:cNvSpPr>
            <a:spLocks noChangeArrowheads="1"/>
          </p:cNvSpPr>
          <p:nvPr/>
        </p:nvSpPr>
        <p:spPr bwMode="auto">
          <a:xfrm>
            <a:off x="6858000" y="2590800"/>
            <a:ext cx="1295400" cy="1600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9" name="Line 9"/>
          <p:cNvSpPr>
            <a:spLocks noChangeShapeType="1"/>
          </p:cNvSpPr>
          <p:nvPr/>
        </p:nvSpPr>
        <p:spPr bwMode="auto">
          <a:xfrm>
            <a:off x="2209800" y="3276600"/>
            <a:ext cx="1143000" cy="0"/>
          </a:xfrm>
          <a:prstGeom prst="line">
            <a:avLst/>
          </a:prstGeom>
          <a:noFill/>
          <a:ln w="50800">
            <a:solidFill>
              <a:srgbClr val="8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0" name="Line 10"/>
          <p:cNvSpPr>
            <a:spLocks noChangeShapeType="1"/>
          </p:cNvSpPr>
          <p:nvPr/>
        </p:nvSpPr>
        <p:spPr bwMode="auto">
          <a:xfrm>
            <a:off x="5334000" y="3276600"/>
            <a:ext cx="1143000" cy="0"/>
          </a:xfrm>
          <a:prstGeom prst="line">
            <a:avLst/>
          </a:prstGeom>
          <a:noFill/>
          <a:ln w="50800">
            <a:solidFill>
              <a:srgbClr val="8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1" name="Text Box 11"/>
          <p:cNvSpPr txBox="1">
            <a:spLocks noChangeArrowheads="1"/>
          </p:cNvSpPr>
          <p:nvPr/>
        </p:nvSpPr>
        <p:spPr bwMode="auto">
          <a:xfrm>
            <a:off x="822325" y="4456113"/>
            <a:ext cx="13017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0000FF"/>
                </a:solidFill>
              </a:rPr>
              <a:t>Hard drive</a:t>
            </a:r>
          </a:p>
          <a:p>
            <a:pPr algn="ctr"/>
            <a:r>
              <a:rPr lang="en-US">
                <a:solidFill>
                  <a:srgbClr val="0000FF"/>
                </a:solidFill>
              </a:rPr>
              <a:t>Jump drive</a:t>
            </a:r>
          </a:p>
          <a:p>
            <a:pPr algn="ctr"/>
            <a:r>
              <a:rPr lang="en-US">
                <a:solidFill>
                  <a:srgbClr val="0000FF"/>
                </a:solidFill>
              </a:rPr>
              <a:t>CD/DVD</a:t>
            </a:r>
          </a:p>
          <a:p>
            <a:pPr algn="ctr"/>
            <a:r>
              <a:rPr lang="en-US">
                <a:solidFill>
                  <a:srgbClr val="0000FF"/>
                </a:solidFill>
              </a:rPr>
              <a:t>Tape</a:t>
            </a:r>
          </a:p>
        </p:txBody>
      </p:sp>
      <p:sp>
        <p:nvSpPr>
          <p:cNvPr id="5132" name="Text Box 12"/>
          <p:cNvSpPr txBox="1">
            <a:spLocks noChangeArrowheads="1"/>
          </p:cNvSpPr>
          <p:nvPr/>
        </p:nvSpPr>
        <p:spPr bwMode="auto">
          <a:xfrm>
            <a:off x="3200400" y="4495800"/>
            <a:ext cx="21018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0000FF"/>
                </a:solidFill>
              </a:rPr>
              <a:t>Microsoft Windows</a:t>
            </a:r>
          </a:p>
          <a:p>
            <a:pPr algn="ctr"/>
            <a:r>
              <a:rPr lang="en-US">
                <a:solidFill>
                  <a:srgbClr val="0000FF"/>
                </a:solidFill>
              </a:rPr>
              <a:t>(XP, Vista…)</a:t>
            </a:r>
          </a:p>
          <a:p>
            <a:pPr algn="ctr"/>
            <a:r>
              <a:rPr lang="en-US">
                <a:solidFill>
                  <a:srgbClr val="0000FF"/>
                </a:solidFill>
              </a:rPr>
              <a:t>Apple OSX</a:t>
            </a:r>
          </a:p>
          <a:p>
            <a:pPr algn="ctr"/>
            <a:r>
              <a:rPr lang="en-US">
                <a:solidFill>
                  <a:srgbClr val="0000FF"/>
                </a:solidFill>
              </a:rPr>
              <a:t>Linux</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57200" y="457200"/>
            <a:ext cx="8229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400">
                <a:solidFill>
                  <a:schemeClr val="tx2"/>
                </a:solidFill>
              </a:rPr>
              <a:t>The OC can serve many programming languages</a:t>
            </a:r>
          </a:p>
        </p:txBody>
      </p:sp>
      <p:sp>
        <p:nvSpPr>
          <p:cNvPr id="6147" name="Text Box 3"/>
          <p:cNvSpPr txBox="1">
            <a:spLocks noChangeArrowheads="1"/>
          </p:cNvSpPr>
          <p:nvPr/>
        </p:nvSpPr>
        <p:spPr bwMode="auto">
          <a:xfrm>
            <a:off x="838200" y="1676400"/>
            <a:ext cx="1377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File System</a:t>
            </a:r>
          </a:p>
        </p:txBody>
      </p:sp>
      <p:sp>
        <p:nvSpPr>
          <p:cNvPr id="6148" name="Text Box 4"/>
          <p:cNvSpPr txBox="1">
            <a:spLocks noChangeArrowheads="1"/>
          </p:cNvSpPr>
          <p:nvPr/>
        </p:nvSpPr>
        <p:spPr bwMode="auto">
          <a:xfrm>
            <a:off x="3276600" y="1676400"/>
            <a:ext cx="201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Operating System</a:t>
            </a:r>
          </a:p>
        </p:txBody>
      </p:sp>
      <p:sp>
        <p:nvSpPr>
          <p:cNvPr id="6149" name="Text Box 5"/>
          <p:cNvSpPr txBox="1">
            <a:spLocks noChangeArrowheads="1"/>
          </p:cNvSpPr>
          <p:nvPr/>
        </p:nvSpPr>
        <p:spPr bwMode="auto">
          <a:xfrm>
            <a:off x="6858000" y="1676400"/>
            <a:ext cx="1060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Program</a:t>
            </a:r>
          </a:p>
        </p:txBody>
      </p:sp>
      <p:sp>
        <p:nvSpPr>
          <p:cNvPr id="6150" name="AutoShape 6"/>
          <p:cNvSpPr>
            <a:spLocks noChangeArrowheads="1"/>
          </p:cNvSpPr>
          <p:nvPr/>
        </p:nvSpPr>
        <p:spPr bwMode="auto">
          <a:xfrm>
            <a:off x="914400" y="2667000"/>
            <a:ext cx="1066800" cy="1295400"/>
          </a:xfrm>
          <a:prstGeom prst="can">
            <a:avLst>
              <a:gd name="adj" fmla="val 3035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1" name="Rectangle 7"/>
          <p:cNvSpPr>
            <a:spLocks noChangeArrowheads="1"/>
          </p:cNvSpPr>
          <p:nvPr/>
        </p:nvSpPr>
        <p:spPr bwMode="auto">
          <a:xfrm>
            <a:off x="3657600" y="2590800"/>
            <a:ext cx="1371600" cy="1524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2" name="Rectangle 8"/>
          <p:cNvSpPr>
            <a:spLocks noChangeArrowheads="1"/>
          </p:cNvSpPr>
          <p:nvPr/>
        </p:nvSpPr>
        <p:spPr bwMode="auto">
          <a:xfrm>
            <a:off x="6858000" y="2590800"/>
            <a:ext cx="1295400" cy="1600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 name="Line 9"/>
          <p:cNvSpPr>
            <a:spLocks noChangeShapeType="1"/>
          </p:cNvSpPr>
          <p:nvPr/>
        </p:nvSpPr>
        <p:spPr bwMode="auto">
          <a:xfrm>
            <a:off x="2209800" y="3276600"/>
            <a:ext cx="1143000" cy="0"/>
          </a:xfrm>
          <a:prstGeom prst="line">
            <a:avLst/>
          </a:prstGeom>
          <a:noFill/>
          <a:ln w="50800">
            <a:solidFill>
              <a:srgbClr val="8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 name="Line 10"/>
          <p:cNvSpPr>
            <a:spLocks noChangeShapeType="1"/>
          </p:cNvSpPr>
          <p:nvPr/>
        </p:nvSpPr>
        <p:spPr bwMode="auto">
          <a:xfrm>
            <a:off x="5334000" y="3276600"/>
            <a:ext cx="1143000" cy="0"/>
          </a:xfrm>
          <a:prstGeom prst="line">
            <a:avLst/>
          </a:prstGeom>
          <a:noFill/>
          <a:ln w="50800">
            <a:solidFill>
              <a:srgbClr val="8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 name="Text Box 11"/>
          <p:cNvSpPr txBox="1">
            <a:spLocks noChangeArrowheads="1"/>
          </p:cNvSpPr>
          <p:nvPr/>
        </p:nvSpPr>
        <p:spPr bwMode="auto">
          <a:xfrm>
            <a:off x="822325" y="4456113"/>
            <a:ext cx="13017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0000FF"/>
                </a:solidFill>
              </a:rPr>
              <a:t>Hard drive</a:t>
            </a:r>
          </a:p>
          <a:p>
            <a:pPr algn="ctr"/>
            <a:r>
              <a:rPr lang="en-US">
                <a:solidFill>
                  <a:srgbClr val="0000FF"/>
                </a:solidFill>
              </a:rPr>
              <a:t>Jump drive</a:t>
            </a:r>
          </a:p>
          <a:p>
            <a:pPr algn="ctr"/>
            <a:r>
              <a:rPr lang="en-US">
                <a:solidFill>
                  <a:srgbClr val="0000FF"/>
                </a:solidFill>
              </a:rPr>
              <a:t>CD/DVD</a:t>
            </a:r>
          </a:p>
          <a:p>
            <a:pPr algn="ctr"/>
            <a:r>
              <a:rPr lang="en-US">
                <a:solidFill>
                  <a:srgbClr val="0000FF"/>
                </a:solidFill>
              </a:rPr>
              <a:t>Tape</a:t>
            </a:r>
          </a:p>
        </p:txBody>
      </p:sp>
      <p:sp>
        <p:nvSpPr>
          <p:cNvPr id="6156" name="Text Box 12"/>
          <p:cNvSpPr txBox="1">
            <a:spLocks noChangeArrowheads="1"/>
          </p:cNvSpPr>
          <p:nvPr/>
        </p:nvSpPr>
        <p:spPr bwMode="auto">
          <a:xfrm>
            <a:off x="3200400" y="4495800"/>
            <a:ext cx="21018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0000FF"/>
                </a:solidFill>
              </a:rPr>
              <a:t>Microsoft Windows</a:t>
            </a:r>
          </a:p>
          <a:p>
            <a:pPr algn="ctr"/>
            <a:r>
              <a:rPr lang="en-US">
                <a:solidFill>
                  <a:srgbClr val="0000FF"/>
                </a:solidFill>
              </a:rPr>
              <a:t>(XP, Vista…)</a:t>
            </a:r>
          </a:p>
          <a:p>
            <a:pPr algn="ctr"/>
            <a:r>
              <a:rPr lang="en-US">
                <a:solidFill>
                  <a:srgbClr val="0000FF"/>
                </a:solidFill>
              </a:rPr>
              <a:t>Apple OSX</a:t>
            </a:r>
          </a:p>
          <a:p>
            <a:pPr algn="ctr"/>
            <a:r>
              <a:rPr lang="en-US">
                <a:solidFill>
                  <a:srgbClr val="0000FF"/>
                </a:solidFill>
              </a:rPr>
              <a:t>Linux</a:t>
            </a:r>
          </a:p>
        </p:txBody>
      </p:sp>
      <p:sp>
        <p:nvSpPr>
          <p:cNvPr id="6168" name="Text Box 24"/>
          <p:cNvSpPr txBox="1">
            <a:spLocks noChangeArrowheads="1"/>
          </p:cNvSpPr>
          <p:nvPr/>
        </p:nvSpPr>
        <p:spPr bwMode="auto">
          <a:xfrm>
            <a:off x="6915150" y="4572000"/>
            <a:ext cx="9207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0000FF"/>
                </a:solidFill>
              </a:rPr>
              <a:t>C++</a:t>
            </a:r>
          </a:p>
          <a:p>
            <a:pPr algn="ctr"/>
            <a:r>
              <a:rPr lang="en-US">
                <a:solidFill>
                  <a:srgbClr val="0000FF"/>
                </a:solidFill>
              </a:rPr>
              <a:t>Fortran</a:t>
            </a:r>
          </a:p>
          <a:p>
            <a:pPr algn="ctr"/>
            <a:r>
              <a:rPr lang="en-US">
                <a:solidFill>
                  <a:srgbClr val="0000FF"/>
                </a:solidFill>
              </a:rPr>
              <a:t>Ada</a:t>
            </a:r>
          </a:p>
          <a:p>
            <a:pPr algn="ctr"/>
            <a:r>
              <a:rPr lang="en-US">
                <a:solidFill>
                  <a:srgbClr val="0000FF"/>
                </a:solidFill>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57200" y="457200"/>
            <a:ext cx="8229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400">
                <a:solidFill>
                  <a:schemeClr val="tx2"/>
                </a:solidFill>
              </a:rPr>
              <a:t>Including Java</a:t>
            </a:r>
          </a:p>
        </p:txBody>
      </p:sp>
      <p:sp>
        <p:nvSpPr>
          <p:cNvPr id="7171" name="Text Box 3"/>
          <p:cNvSpPr txBox="1">
            <a:spLocks noChangeArrowheads="1"/>
          </p:cNvSpPr>
          <p:nvPr/>
        </p:nvSpPr>
        <p:spPr bwMode="auto">
          <a:xfrm>
            <a:off x="838200" y="1676400"/>
            <a:ext cx="1377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File System</a:t>
            </a:r>
          </a:p>
        </p:txBody>
      </p:sp>
      <p:sp>
        <p:nvSpPr>
          <p:cNvPr id="7172" name="Text Box 4"/>
          <p:cNvSpPr txBox="1">
            <a:spLocks noChangeArrowheads="1"/>
          </p:cNvSpPr>
          <p:nvPr/>
        </p:nvSpPr>
        <p:spPr bwMode="auto">
          <a:xfrm>
            <a:off x="3276600" y="1676400"/>
            <a:ext cx="201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Operating System</a:t>
            </a:r>
          </a:p>
        </p:txBody>
      </p:sp>
      <p:sp>
        <p:nvSpPr>
          <p:cNvPr id="7173" name="Text Box 5"/>
          <p:cNvSpPr txBox="1">
            <a:spLocks noChangeArrowheads="1"/>
          </p:cNvSpPr>
          <p:nvPr/>
        </p:nvSpPr>
        <p:spPr bwMode="auto">
          <a:xfrm>
            <a:off x="6858000" y="1676400"/>
            <a:ext cx="1060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Program</a:t>
            </a:r>
          </a:p>
        </p:txBody>
      </p:sp>
      <p:sp>
        <p:nvSpPr>
          <p:cNvPr id="7174" name="AutoShape 6"/>
          <p:cNvSpPr>
            <a:spLocks noChangeArrowheads="1"/>
          </p:cNvSpPr>
          <p:nvPr/>
        </p:nvSpPr>
        <p:spPr bwMode="auto">
          <a:xfrm>
            <a:off x="914400" y="2667000"/>
            <a:ext cx="1066800" cy="1295400"/>
          </a:xfrm>
          <a:prstGeom prst="can">
            <a:avLst>
              <a:gd name="adj" fmla="val 3035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5" name="Rectangle 7"/>
          <p:cNvSpPr>
            <a:spLocks noChangeArrowheads="1"/>
          </p:cNvSpPr>
          <p:nvPr/>
        </p:nvSpPr>
        <p:spPr bwMode="auto">
          <a:xfrm>
            <a:off x="3657600" y="2590800"/>
            <a:ext cx="1371600" cy="1524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6" name="Rectangle 8"/>
          <p:cNvSpPr>
            <a:spLocks noChangeArrowheads="1"/>
          </p:cNvSpPr>
          <p:nvPr/>
        </p:nvSpPr>
        <p:spPr bwMode="auto">
          <a:xfrm>
            <a:off x="6858000" y="2590800"/>
            <a:ext cx="1295400" cy="1600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7" name="Line 9"/>
          <p:cNvSpPr>
            <a:spLocks noChangeShapeType="1"/>
          </p:cNvSpPr>
          <p:nvPr/>
        </p:nvSpPr>
        <p:spPr bwMode="auto">
          <a:xfrm>
            <a:off x="2209800" y="3276600"/>
            <a:ext cx="1143000" cy="0"/>
          </a:xfrm>
          <a:prstGeom prst="line">
            <a:avLst/>
          </a:prstGeom>
          <a:noFill/>
          <a:ln w="50800">
            <a:solidFill>
              <a:srgbClr val="8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8" name="Line 10"/>
          <p:cNvSpPr>
            <a:spLocks noChangeShapeType="1"/>
          </p:cNvSpPr>
          <p:nvPr/>
        </p:nvSpPr>
        <p:spPr bwMode="auto">
          <a:xfrm>
            <a:off x="5029200" y="3276600"/>
            <a:ext cx="609600" cy="0"/>
          </a:xfrm>
          <a:prstGeom prst="line">
            <a:avLst/>
          </a:prstGeom>
          <a:noFill/>
          <a:ln w="50800">
            <a:solidFill>
              <a:srgbClr val="8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9" name="Text Box 11"/>
          <p:cNvSpPr txBox="1">
            <a:spLocks noChangeArrowheads="1"/>
          </p:cNvSpPr>
          <p:nvPr/>
        </p:nvSpPr>
        <p:spPr bwMode="auto">
          <a:xfrm>
            <a:off x="822325" y="4456113"/>
            <a:ext cx="13017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0000FF"/>
                </a:solidFill>
              </a:rPr>
              <a:t>Hard drive</a:t>
            </a:r>
          </a:p>
          <a:p>
            <a:pPr algn="ctr"/>
            <a:r>
              <a:rPr lang="en-US">
                <a:solidFill>
                  <a:srgbClr val="0000FF"/>
                </a:solidFill>
              </a:rPr>
              <a:t>Jump drive</a:t>
            </a:r>
          </a:p>
          <a:p>
            <a:pPr algn="ctr"/>
            <a:r>
              <a:rPr lang="en-US">
                <a:solidFill>
                  <a:srgbClr val="0000FF"/>
                </a:solidFill>
              </a:rPr>
              <a:t>CD/DVD</a:t>
            </a:r>
          </a:p>
          <a:p>
            <a:pPr algn="ctr"/>
            <a:r>
              <a:rPr lang="en-US">
                <a:solidFill>
                  <a:srgbClr val="0000FF"/>
                </a:solidFill>
              </a:rPr>
              <a:t>Tape</a:t>
            </a:r>
          </a:p>
        </p:txBody>
      </p:sp>
      <p:sp>
        <p:nvSpPr>
          <p:cNvPr id="7180" name="Text Box 12"/>
          <p:cNvSpPr txBox="1">
            <a:spLocks noChangeArrowheads="1"/>
          </p:cNvSpPr>
          <p:nvPr/>
        </p:nvSpPr>
        <p:spPr bwMode="auto">
          <a:xfrm>
            <a:off x="3200400" y="4495800"/>
            <a:ext cx="21018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rgbClr val="0000FF"/>
                </a:solidFill>
              </a:rPr>
              <a:t>Microsoft Windows</a:t>
            </a:r>
          </a:p>
          <a:p>
            <a:pPr algn="ctr"/>
            <a:r>
              <a:rPr lang="en-US">
                <a:solidFill>
                  <a:srgbClr val="0000FF"/>
                </a:solidFill>
              </a:rPr>
              <a:t>(XP, Vista…)</a:t>
            </a:r>
          </a:p>
          <a:p>
            <a:pPr algn="ctr"/>
            <a:r>
              <a:rPr lang="en-US">
                <a:solidFill>
                  <a:srgbClr val="0000FF"/>
                </a:solidFill>
              </a:rPr>
              <a:t>Apple OSX</a:t>
            </a:r>
          </a:p>
          <a:p>
            <a:pPr algn="ctr"/>
            <a:r>
              <a:rPr lang="en-US">
                <a:solidFill>
                  <a:srgbClr val="0000FF"/>
                </a:solidFill>
              </a:rPr>
              <a:t>Linux</a:t>
            </a:r>
          </a:p>
        </p:txBody>
      </p:sp>
      <p:sp>
        <p:nvSpPr>
          <p:cNvPr id="7181" name="Text Box 13"/>
          <p:cNvSpPr txBox="1">
            <a:spLocks noChangeArrowheads="1"/>
          </p:cNvSpPr>
          <p:nvPr/>
        </p:nvSpPr>
        <p:spPr bwMode="auto">
          <a:xfrm>
            <a:off x="7029450" y="4572000"/>
            <a:ext cx="692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a:solidFill>
                  <a:srgbClr val="0000FF"/>
                </a:solidFill>
              </a:rPr>
              <a:t>Java</a:t>
            </a:r>
          </a:p>
          <a:p>
            <a:pPr algn="ctr"/>
            <a:endParaRPr lang="en-US">
              <a:solidFill>
                <a:srgbClr val="0000FF"/>
              </a:solidFill>
            </a:endParaRPr>
          </a:p>
        </p:txBody>
      </p:sp>
      <p:sp>
        <p:nvSpPr>
          <p:cNvPr id="7182" name="Line 14"/>
          <p:cNvSpPr>
            <a:spLocks noChangeShapeType="1"/>
          </p:cNvSpPr>
          <p:nvPr/>
        </p:nvSpPr>
        <p:spPr bwMode="auto">
          <a:xfrm>
            <a:off x="6248400" y="3276600"/>
            <a:ext cx="609600" cy="0"/>
          </a:xfrm>
          <a:prstGeom prst="line">
            <a:avLst/>
          </a:prstGeom>
          <a:noFill/>
          <a:ln w="50800">
            <a:solidFill>
              <a:srgbClr val="8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3" name="Text Box 15"/>
          <p:cNvSpPr txBox="1">
            <a:spLocks noChangeArrowheads="1"/>
          </p:cNvSpPr>
          <p:nvPr/>
        </p:nvSpPr>
        <p:spPr bwMode="auto">
          <a:xfrm>
            <a:off x="5638800" y="3124200"/>
            <a:ext cx="609600" cy="284163"/>
          </a:xfrm>
          <a:prstGeom prst="rect">
            <a:avLst/>
          </a:prstGeom>
          <a:noFill/>
          <a:ln w="9525">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solidFill>
                  <a:srgbClr val="0000FF"/>
                </a:solidFill>
              </a:rPr>
              <a:t>JVM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42900" y="444500"/>
            <a:ext cx="423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Operating System Logical View of a File</a:t>
            </a:r>
          </a:p>
        </p:txBody>
      </p:sp>
      <p:grpSp>
        <p:nvGrpSpPr>
          <p:cNvPr id="9231" name="Group 15"/>
          <p:cNvGrpSpPr>
            <a:grpSpLocks/>
          </p:cNvGrpSpPr>
          <p:nvPr/>
        </p:nvGrpSpPr>
        <p:grpSpPr bwMode="auto">
          <a:xfrm>
            <a:off x="592138" y="1063625"/>
            <a:ext cx="4017962" cy="3378200"/>
            <a:chOff x="373" y="670"/>
            <a:chExt cx="2531" cy="2128"/>
          </a:xfrm>
        </p:grpSpPr>
        <p:sp>
          <p:nvSpPr>
            <p:cNvPr id="9219" name="Text Box 3"/>
            <p:cNvSpPr txBox="1">
              <a:spLocks noChangeArrowheads="1"/>
            </p:cNvSpPr>
            <p:nvPr/>
          </p:nvSpPr>
          <p:spPr bwMode="auto">
            <a:xfrm>
              <a:off x="373" y="670"/>
              <a:ext cx="2531" cy="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Courier New" pitchFamily="49" charset="0"/>
                </a:rPr>
                <a:t>       </a:t>
              </a:r>
              <a:r>
                <a:rPr lang="en-US" sz="2400">
                  <a:solidFill>
                    <a:srgbClr val="0000FF"/>
                  </a:solidFill>
                  <a:latin typeface="Courier New" pitchFamily="49" charset="0"/>
                </a:rPr>
                <a:t>/</a:t>
              </a:r>
            </a:p>
            <a:p>
              <a:endParaRPr lang="en-US" sz="2400">
                <a:solidFill>
                  <a:srgbClr val="0000FF"/>
                </a:solidFill>
                <a:latin typeface="Courier New" pitchFamily="49" charset="0"/>
              </a:endParaRPr>
            </a:p>
            <a:p>
              <a:r>
                <a:rPr lang="en-US" sz="2400">
                  <a:solidFill>
                    <a:srgbClr val="0000FF"/>
                  </a:solidFill>
                  <a:latin typeface="Courier New" pitchFamily="49" charset="0"/>
                </a:rPr>
                <a:t>bin   etc   usr</a:t>
              </a:r>
            </a:p>
            <a:p>
              <a:endParaRPr lang="en-US" sz="2400">
                <a:solidFill>
                  <a:srgbClr val="0000FF"/>
                </a:solidFill>
                <a:latin typeface="Courier New" pitchFamily="49" charset="0"/>
              </a:endParaRPr>
            </a:p>
            <a:p>
              <a:r>
                <a:rPr lang="en-US" sz="2400">
                  <a:solidFill>
                    <a:srgbClr val="0000FF"/>
                  </a:solidFill>
                  <a:latin typeface="Courier New" pitchFamily="49" charset="0"/>
                </a:rPr>
                <a:t>         smith  jones</a:t>
              </a:r>
            </a:p>
            <a:p>
              <a:endParaRPr lang="en-US" sz="2400">
                <a:solidFill>
                  <a:srgbClr val="0000FF"/>
                </a:solidFill>
                <a:latin typeface="Courier New" pitchFamily="49" charset="0"/>
              </a:endParaRPr>
            </a:p>
            <a:p>
              <a:r>
                <a:rPr lang="en-US" sz="2400">
                  <a:solidFill>
                    <a:srgbClr val="0000FF"/>
                  </a:solidFill>
                  <a:latin typeface="Courier New" pitchFamily="49" charset="0"/>
                </a:rPr>
                <a:t>      java   cpp</a:t>
              </a:r>
            </a:p>
            <a:p>
              <a:endParaRPr lang="en-US" sz="2400">
                <a:solidFill>
                  <a:srgbClr val="0000FF"/>
                </a:solidFill>
                <a:latin typeface="Courier New" pitchFamily="49" charset="0"/>
              </a:endParaRPr>
            </a:p>
            <a:p>
              <a:r>
                <a:rPr lang="en-US" sz="2400">
                  <a:solidFill>
                    <a:srgbClr val="0000FF"/>
                  </a:solidFill>
                  <a:latin typeface="Courier New" pitchFamily="49" charset="0"/>
                </a:rPr>
                <a:t>   </a:t>
              </a:r>
              <a:r>
                <a:rPr lang="en-US" sz="2400">
                  <a:solidFill>
                    <a:srgbClr val="006600"/>
                  </a:solidFill>
                  <a:latin typeface="Courier New" pitchFamily="49" charset="0"/>
                </a:rPr>
                <a:t>Project1.java </a:t>
              </a:r>
            </a:p>
          </p:txBody>
        </p:sp>
        <p:sp>
          <p:nvSpPr>
            <p:cNvPr id="9220" name="Line 4"/>
            <p:cNvSpPr>
              <a:spLocks noChangeShapeType="1"/>
            </p:cNvSpPr>
            <p:nvPr/>
          </p:nvSpPr>
          <p:spPr bwMode="auto">
            <a:xfrm flipH="1">
              <a:off x="714" y="912"/>
              <a:ext cx="465" cy="239"/>
            </a:xfrm>
            <a:prstGeom prst="line">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1" name="Line 5"/>
            <p:cNvSpPr>
              <a:spLocks noChangeShapeType="1"/>
            </p:cNvSpPr>
            <p:nvPr/>
          </p:nvSpPr>
          <p:spPr bwMode="auto">
            <a:xfrm flipV="1">
              <a:off x="1288" y="932"/>
              <a:ext cx="1" cy="237"/>
            </a:xfrm>
            <a:prstGeom prst="line">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2" name="Line 6"/>
            <p:cNvSpPr>
              <a:spLocks noChangeShapeType="1"/>
            </p:cNvSpPr>
            <p:nvPr/>
          </p:nvSpPr>
          <p:spPr bwMode="auto">
            <a:xfrm>
              <a:off x="1399" y="914"/>
              <a:ext cx="558" cy="284"/>
            </a:xfrm>
            <a:prstGeom prst="line">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3" name="Line 7"/>
            <p:cNvSpPr>
              <a:spLocks noChangeShapeType="1"/>
            </p:cNvSpPr>
            <p:nvPr/>
          </p:nvSpPr>
          <p:spPr bwMode="auto">
            <a:xfrm flipH="1">
              <a:off x="1719" y="1381"/>
              <a:ext cx="183" cy="274"/>
            </a:xfrm>
            <a:prstGeom prst="line">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4" name="Line 8"/>
            <p:cNvSpPr>
              <a:spLocks noChangeShapeType="1"/>
            </p:cNvSpPr>
            <p:nvPr/>
          </p:nvSpPr>
          <p:spPr bwMode="auto">
            <a:xfrm>
              <a:off x="2075" y="1362"/>
              <a:ext cx="330" cy="284"/>
            </a:xfrm>
            <a:prstGeom prst="line">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5" name="Line 9"/>
            <p:cNvSpPr>
              <a:spLocks noChangeShapeType="1"/>
            </p:cNvSpPr>
            <p:nvPr/>
          </p:nvSpPr>
          <p:spPr bwMode="auto">
            <a:xfrm flipH="1">
              <a:off x="1381" y="1810"/>
              <a:ext cx="301" cy="293"/>
            </a:xfrm>
            <a:prstGeom prst="line">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6" name="Line 10"/>
            <p:cNvSpPr>
              <a:spLocks noChangeShapeType="1"/>
            </p:cNvSpPr>
            <p:nvPr/>
          </p:nvSpPr>
          <p:spPr bwMode="auto">
            <a:xfrm>
              <a:off x="1755" y="1792"/>
              <a:ext cx="293" cy="320"/>
            </a:xfrm>
            <a:prstGeom prst="line">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7" name="Line 11"/>
            <p:cNvSpPr>
              <a:spLocks noChangeShapeType="1"/>
            </p:cNvSpPr>
            <p:nvPr/>
          </p:nvSpPr>
          <p:spPr bwMode="auto">
            <a:xfrm flipH="1">
              <a:off x="1253" y="2267"/>
              <a:ext cx="73" cy="320"/>
            </a:xfrm>
            <a:prstGeom prst="line">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8" name="AutoShape 12"/>
            <p:cNvSpPr>
              <a:spLocks noChangeArrowheads="1"/>
            </p:cNvSpPr>
            <p:nvPr/>
          </p:nvSpPr>
          <p:spPr bwMode="auto">
            <a:xfrm>
              <a:off x="402" y="1390"/>
              <a:ext cx="411" cy="402"/>
            </a:xfrm>
            <a:prstGeom prst="triangle">
              <a:avLst>
                <a:gd name="adj" fmla="val 50000"/>
              </a:avLst>
            </a:prstGeom>
            <a:solidFill>
              <a:schemeClr val="accent1"/>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9" name="AutoShape 13"/>
            <p:cNvSpPr>
              <a:spLocks noChangeArrowheads="1"/>
            </p:cNvSpPr>
            <p:nvPr/>
          </p:nvSpPr>
          <p:spPr bwMode="auto">
            <a:xfrm>
              <a:off x="1028" y="1376"/>
              <a:ext cx="411" cy="402"/>
            </a:xfrm>
            <a:prstGeom prst="triangle">
              <a:avLst>
                <a:gd name="adj" fmla="val 50000"/>
              </a:avLst>
            </a:prstGeom>
            <a:solidFill>
              <a:schemeClr val="accent1"/>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230" name="Text Box 14"/>
          <p:cNvSpPr txBox="1">
            <a:spLocks noChangeArrowheads="1"/>
          </p:cNvSpPr>
          <p:nvPr/>
        </p:nvSpPr>
        <p:spPr bwMode="auto">
          <a:xfrm>
            <a:off x="633413" y="4987925"/>
            <a:ext cx="52101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File name:  </a:t>
            </a:r>
            <a:r>
              <a:rPr lang="en-US">
                <a:latin typeface="Courier New" pitchFamily="49" charset="0"/>
              </a:rPr>
              <a:t>Project1.java</a:t>
            </a:r>
          </a:p>
          <a:p>
            <a:r>
              <a:rPr lang="en-US"/>
              <a:t>File path:  </a:t>
            </a:r>
            <a:r>
              <a:rPr lang="en-US">
                <a:latin typeface="Courier New" pitchFamily="49" charset="0"/>
              </a:rPr>
              <a:t>/usr/smith/java/Project1.java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9" name="Group 7"/>
          <p:cNvGrpSpPr>
            <a:grpSpLocks/>
          </p:cNvGrpSpPr>
          <p:nvPr/>
        </p:nvGrpSpPr>
        <p:grpSpPr bwMode="auto">
          <a:xfrm>
            <a:off x="609600" y="609600"/>
            <a:ext cx="2286000" cy="2044700"/>
            <a:chOff x="384" y="384"/>
            <a:chExt cx="1440" cy="1288"/>
          </a:xfrm>
        </p:grpSpPr>
        <p:sp>
          <p:nvSpPr>
            <p:cNvPr id="8194" name="Oval 2"/>
            <p:cNvSpPr>
              <a:spLocks noChangeArrowheads="1"/>
            </p:cNvSpPr>
            <p:nvPr/>
          </p:nvSpPr>
          <p:spPr bwMode="auto">
            <a:xfrm>
              <a:off x="384" y="384"/>
              <a:ext cx="1440" cy="1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Oval 3"/>
            <p:cNvSpPr>
              <a:spLocks noChangeAspect="1" noChangeArrowheads="1"/>
            </p:cNvSpPr>
            <p:nvPr/>
          </p:nvSpPr>
          <p:spPr bwMode="auto">
            <a:xfrm>
              <a:off x="507" y="488"/>
              <a:ext cx="1209" cy="108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Oval 4"/>
            <p:cNvSpPr>
              <a:spLocks noChangeAspect="1" noChangeArrowheads="1"/>
            </p:cNvSpPr>
            <p:nvPr/>
          </p:nvSpPr>
          <p:spPr bwMode="auto">
            <a:xfrm>
              <a:off x="838" y="798"/>
              <a:ext cx="518" cy="4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Oval 5"/>
            <p:cNvSpPr>
              <a:spLocks noChangeAspect="1" noChangeArrowheads="1"/>
            </p:cNvSpPr>
            <p:nvPr/>
          </p:nvSpPr>
          <p:spPr bwMode="auto">
            <a:xfrm>
              <a:off x="722" y="693"/>
              <a:ext cx="749" cy="67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Oval 6"/>
            <p:cNvSpPr>
              <a:spLocks noChangeAspect="1" noChangeArrowheads="1"/>
            </p:cNvSpPr>
            <p:nvPr/>
          </p:nvSpPr>
          <p:spPr bwMode="auto">
            <a:xfrm>
              <a:off x="616" y="585"/>
              <a:ext cx="979" cy="8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200" name="Line 8"/>
          <p:cNvSpPr>
            <a:spLocks noChangeShapeType="1"/>
          </p:cNvSpPr>
          <p:nvPr/>
        </p:nvSpPr>
        <p:spPr bwMode="auto">
          <a:xfrm>
            <a:off x="958850" y="928688"/>
            <a:ext cx="1625600" cy="14081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1" name="Line 9"/>
          <p:cNvSpPr>
            <a:spLocks noChangeShapeType="1"/>
          </p:cNvSpPr>
          <p:nvPr/>
        </p:nvSpPr>
        <p:spPr bwMode="auto">
          <a:xfrm flipH="1">
            <a:off x="928688" y="855663"/>
            <a:ext cx="1582737" cy="14938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 name="AutoShape 10"/>
          <p:cNvSpPr>
            <a:spLocks noChangeArrowheads="1"/>
          </p:cNvSpPr>
          <p:nvPr/>
        </p:nvSpPr>
        <p:spPr bwMode="auto">
          <a:xfrm>
            <a:off x="1103313" y="2844800"/>
            <a:ext cx="1568450" cy="247650"/>
          </a:xfrm>
          <a:prstGeom prst="curvedUpArrow">
            <a:avLst>
              <a:gd name="adj1" fmla="val 126667"/>
              <a:gd name="adj2" fmla="val 253333"/>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3" name="AutoShape 11"/>
          <p:cNvSpPr>
            <a:spLocks noChangeArrowheads="1"/>
          </p:cNvSpPr>
          <p:nvPr/>
        </p:nvSpPr>
        <p:spPr bwMode="auto">
          <a:xfrm flipH="1" flipV="1">
            <a:off x="965200" y="327025"/>
            <a:ext cx="1568450" cy="247650"/>
          </a:xfrm>
          <a:prstGeom prst="curvedUpArrow">
            <a:avLst>
              <a:gd name="adj1" fmla="val 126667"/>
              <a:gd name="adj2" fmla="val 253333"/>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8714" name="Group 522"/>
          <p:cNvGraphicFramePr>
            <a:graphicFrameLocks noGrp="1"/>
          </p:cNvGraphicFramePr>
          <p:nvPr/>
        </p:nvGraphicFramePr>
        <p:xfrm>
          <a:off x="841375" y="4111625"/>
          <a:ext cx="7170738" cy="812800"/>
        </p:xfrm>
        <a:graphic>
          <a:graphicData uri="http://schemas.openxmlformats.org/drawingml/2006/table">
            <a:tbl>
              <a:tblPr/>
              <a:tblGrid>
                <a:gridCol w="398463"/>
                <a:gridCol w="371475"/>
                <a:gridCol w="361950"/>
                <a:gridCol w="328612"/>
                <a:gridCol w="309563"/>
                <a:gridCol w="377825"/>
                <a:gridCol w="334962"/>
                <a:gridCol w="333375"/>
                <a:gridCol w="319088"/>
                <a:gridCol w="349250"/>
                <a:gridCol w="347662"/>
                <a:gridCol w="347663"/>
                <a:gridCol w="349250"/>
                <a:gridCol w="420687"/>
                <a:gridCol w="363538"/>
                <a:gridCol w="333375"/>
                <a:gridCol w="333375"/>
                <a:gridCol w="377825"/>
                <a:gridCol w="420687"/>
                <a:gridCol w="392113"/>
              </a:tblGrid>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70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75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69</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20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73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73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20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50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72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6F</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6A</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63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rPr>
                        <a:t>74</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p</a:t>
                      </a:r>
                    </a:p>
                  </a:txBody>
                  <a:tcPr marL="0" marR="0" marT="0" marB="0"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u</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b</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l</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i</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c</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 </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c</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l</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a</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s</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s</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P</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r</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o</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j</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e</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c</a:t>
                      </a:r>
                    </a:p>
                  </a:txBody>
                  <a:tcPr marL="0" marR="0" marT="0" marB="0"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t</a:t>
                      </a:r>
                    </a:p>
                  </a:txBody>
                  <a:tcPr marL="0" marR="0" marT="0" marB="0"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8648" name="Rectangle 456"/>
          <p:cNvSpPr>
            <a:spLocks noChangeArrowheads="1"/>
          </p:cNvSpPr>
          <p:nvPr/>
        </p:nvSpPr>
        <p:spPr bwMode="auto">
          <a:xfrm>
            <a:off x="1714500" y="2509838"/>
            <a:ext cx="115888" cy="146050"/>
          </a:xfrm>
          <a:prstGeom prst="rect">
            <a:avLst/>
          </a:prstGeom>
          <a:solidFill>
            <a:srgbClr val="800000"/>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49" name="Rectangle 457"/>
          <p:cNvSpPr>
            <a:spLocks noChangeArrowheads="1"/>
          </p:cNvSpPr>
          <p:nvPr/>
        </p:nvSpPr>
        <p:spPr bwMode="auto">
          <a:xfrm>
            <a:off x="2462213" y="1952625"/>
            <a:ext cx="115887" cy="146050"/>
          </a:xfrm>
          <a:prstGeom prst="rect">
            <a:avLst/>
          </a:prstGeom>
          <a:solidFill>
            <a:srgbClr val="800000"/>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50" name="Rectangle 458"/>
          <p:cNvSpPr>
            <a:spLocks noChangeArrowheads="1"/>
          </p:cNvSpPr>
          <p:nvPr/>
        </p:nvSpPr>
        <p:spPr bwMode="auto">
          <a:xfrm>
            <a:off x="2111375" y="869950"/>
            <a:ext cx="115888" cy="146050"/>
          </a:xfrm>
          <a:prstGeom prst="rect">
            <a:avLst/>
          </a:prstGeom>
          <a:solidFill>
            <a:srgbClr val="800000"/>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51" name="Rectangle 459"/>
          <p:cNvSpPr>
            <a:spLocks noChangeArrowheads="1"/>
          </p:cNvSpPr>
          <p:nvPr/>
        </p:nvSpPr>
        <p:spPr bwMode="auto">
          <a:xfrm>
            <a:off x="1751013" y="631825"/>
            <a:ext cx="115887" cy="146050"/>
          </a:xfrm>
          <a:prstGeom prst="rect">
            <a:avLst/>
          </a:prstGeom>
          <a:solidFill>
            <a:srgbClr val="800000"/>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52" name="Rectangle 460"/>
          <p:cNvSpPr>
            <a:spLocks noChangeArrowheads="1"/>
          </p:cNvSpPr>
          <p:nvPr/>
        </p:nvSpPr>
        <p:spPr bwMode="auto">
          <a:xfrm>
            <a:off x="1204913" y="1493838"/>
            <a:ext cx="115887" cy="146050"/>
          </a:xfrm>
          <a:prstGeom prst="rect">
            <a:avLst/>
          </a:prstGeom>
          <a:solidFill>
            <a:srgbClr val="800000"/>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53" name="Rectangle 461"/>
          <p:cNvSpPr>
            <a:spLocks noChangeArrowheads="1"/>
          </p:cNvSpPr>
          <p:nvPr/>
        </p:nvSpPr>
        <p:spPr bwMode="auto">
          <a:xfrm>
            <a:off x="923925" y="1922463"/>
            <a:ext cx="115888" cy="146050"/>
          </a:xfrm>
          <a:prstGeom prst="rect">
            <a:avLst/>
          </a:prstGeom>
          <a:solidFill>
            <a:srgbClr val="800000"/>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54" name="Line 462"/>
          <p:cNvSpPr>
            <a:spLocks noChangeShapeType="1"/>
          </p:cNvSpPr>
          <p:nvPr/>
        </p:nvSpPr>
        <p:spPr bwMode="auto">
          <a:xfrm flipH="1">
            <a:off x="900113" y="2684463"/>
            <a:ext cx="841375" cy="1350962"/>
          </a:xfrm>
          <a:prstGeom prst="line">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55" name="Line 463"/>
          <p:cNvSpPr>
            <a:spLocks noChangeShapeType="1"/>
          </p:cNvSpPr>
          <p:nvPr/>
        </p:nvSpPr>
        <p:spPr bwMode="auto">
          <a:xfrm>
            <a:off x="1843088" y="2700338"/>
            <a:ext cx="6865937" cy="1290637"/>
          </a:xfrm>
          <a:prstGeom prst="line">
            <a:avLst/>
          </a:prstGeom>
          <a:noFill/>
          <a:ln w="952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718" name="Group 526"/>
          <p:cNvGrpSpPr>
            <a:grpSpLocks/>
          </p:cNvGrpSpPr>
          <p:nvPr/>
        </p:nvGrpSpPr>
        <p:grpSpPr bwMode="auto">
          <a:xfrm>
            <a:off x="2511425" y="1512888"/>
            <a:ext cx="1479550" cy="188912"/>
            <a:chOff x="1582" y="887"/>
            <a:chExt cx="932" cy="119"/>
          </a:xfrm>
        </p:grpSpPr>
        <p:sp>
          <p:nvSpPr>
            <p:cNvPr id="8656" name="Rectangle 464"/>
            <p:cNvSpPr>
              <a:spLocks noChangeArrowheads="1"/>
            </p:cNvSpPr>
            <p:nvPr/>
          </p:nvSpPr>
          <p:spPr bwMode="auto">
            <a:xfrm>
              <a:off x="1618" y="896"/>
              <a:ext cx="896" cy="101"/>
            </a:xfrm>
            <a:prstGeom prst="rect">
              <a:avLst/>
            </a:prstGeom>
            <a:solidFill>
              <a:schemeClr val="accent1"/>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57" name="Line 465"/>
            <p:cNvSpPr>
              <a:spLocks noChangeShapeType="1"/>
            </p:cNvSpPr>
            <p:nvPr/>
          </p:nvSpPr>
          <p:spPr bwMode="auto">
            <a:xfrm>
              <a:off x="1957" y="942"/>
              <a:ext cx="347" cy="0"/>
            </a:xfrm>
            <a:prstGeom prst="line">
              <a:avLst/>
            </a:prstGeom>
            <a:noFill/>
            <a:ln w="9525">
              <a:solidFill>
                <a:srgbClr val="99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58" name="Oval 466"/>
            <p:cNvSpPr>
              <a:spLocks noChangeArrowheads="1"/>
            </p:cNvSpPr>
            <p:nvPr/>
          </p:nvSpPr>
          <p:spPr bwMode="auto">
            <a:xfrm>
              <a:off x="1582" y="887"/>
              <a:ext cx="137" cy="119"/>
            </a:xfrm>
            <a:prstGeom prst="ellipse">
              <a:avLst/>
            </a:prstGeom>
            <a:solidFill>
              <a:schemeClr val="accent1"/>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715" name="Text Box 523"/>
          <p:cNvSpPr txBox="1">
            <a:spLocks noChangeArrowheads="1"/>
          </p:cNvSpPr>
          <p:nvPr/>
        </p:nvSpPr>
        <p:spPr bwMode="auto">
          <a:xfrm>
            <a:off x="3660775" y="419100"/>
            <a:ext cx="4362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Operating System Physical View of a File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257175" y="225425"/>
            <a:ext cx="274002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sz="600" b="1"/>
              <a:t>java.nio.charset</a:t>
            </a:r>
            <a:r>
              <a:rPr lang="en-US" sz="1600" b="1"/>
              <a:t> </a:t>
            </a:r>
            <a:br>
              <a:rPr lang="en-US" sz="1600" b="1"/>
            </a:br>
            <a:r>
              <a:rPr lang="en-US" sz="1600" b="1"/>
              <a:t>Class Charset</a:t>
            </a:r>
          </a:p>
          <a:p>
            <a:pPr eaLnBrk="0" hangingPunct="0"/>
            <a:r>
              <a:rPr lang="en-US" sz="1000">
                <a:latin typeface="Arial Unicode MS" pitchFamily="34" charset="-128"/>
                <a:hlinkClick r:id="rId2" tooltip="class in java.lang"/>
              </a:rPr>
              <a:t>java.lang.Object</a:t>
            </a:r>
            <a:r>
              <a:rPr lang="en-US" sz="1000">
                <a:latin typeface="Arial Unicode MS" pitchFamily="34" charset="-128"/>
              </a:rPr>
              <a:t>   </a:t>
            </a:r>
            <a:r>
              <a:rPr lang="en-US" sz="800">
                <a:latin typeface="Arial Unicode MS" pitchFamily="34" charset="-128"/>
              </a:rPr>
              <a:t> </a:t>
            </a:r>
            <a:r>
              <a:rPr lang="en-US" sz="1000">
                <a:latin typeface="Arial Unicode MS" pitchFamily="34" charset="-128"/>
              </a:rPr>
              <a:t>   </a:t>
            </a:r>
            <a:r>
              <a:rPr lang="en-US" sz="1000" b="1">
                <a:latin typeface="Arial Unicode MS" pitchFamily="34" charset="-128"/>
              </a:rPr>
              <a:t>java.nio.charset.Charset</a:t>
            </a:r>
            <a:r>
              <a:rPr lang="en-US" sz="1000">
                <a:latin typeface="Arial Unicode MS" pitchFamily="34" charset="-128"/>
              </a:rPr>
              <a:t> </a:t>
            </a:r>
          </a:p>
        </p:txBody>
      </p:sp>
      <p:sp>
        <p:nvSpPr>
          <p:cNvPr id="17412" name="Rectangle 4"/>
          <p:cNvSpPr>
            <a:spLocks noChangeArrowheads="1"/>
          </p:cNvSpPr>
          <p:nvPr/>
        </p:nvSpPr>
        <p:spPr bwMode="auto">
          <a:xfrm>
            <a:off x="400050" y="1119188"/>
            <a:ext cx="84105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t>A named mapping between sequences of sixteen-bit Unicode code units and sequences of bytes. </a:t>
            </a:r>
          </a:p>
        </p:txBody>
      </p:sp>
      <p:sp>
        <p:nvSpPr>
          <p:cNvPr id="17413" name="Rectangle 5"/>
          <p:cNvSpPr>
            <a:spLocks noChangeArrowheads="1"/>
          </p:cNvSpPr>
          <p:nvPr/>
        </p:nvSpPr>
        <p:spPr bwMode="auto">
          <a:xfrm>
            <a:off x="282575" y="1900238"/>
            <a:ext cx="8431213"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sz="1100" b="1"/>
              <a:t>Standard charsets</a:t>
            </a:r>
          </a:p>
          <a:p>
            <a:pPr eaLnBrk="0" hangingPunct="0"/>
            <a:r>
              <a:rPr lang="en-US" sz="1100"/>
              <a:t>Every implementation of the Java platform is required to support the following standard charsets. Consult the release documentation for your implementation to see if any other charsets are supported. The behavior of such optional charsets may differ between implementations. </a:t>
            </a:r>
            <a:endParaRPr lang="en-US"/>
          </a:p>
        </p:txBody>
      </p:sp>
      <p:graphicFrame>
        <p:nvGraphicFramePr>
          <p:cNvPr id="17456" name="Group 48"/>
          <p:cNvGraphicFramePr>
            <a:graphicFrameLocks noGrp="1"/>
          </p:cNvGraphicFramePr>
          <p:nvPr/>
        </p:nvGraphicFramePr>
        <p:xfrm>
          <a:off x="471488" y="2455863"/>
          <a:ext cx="8026400" cy="4040187"/>
        </p:xfrm>
        <a:graphic>
          <a:graphicData uri="http://schemas.openxmlformats.org/drawingml/2006/table">
            <a:tbl>
              <a:tblPr/>
              <a:tblGrid>
                <a:gridCol w="1692275"/>
                <a:gridCol w="6334125"/>
              </a:tblGrid>
              <a:tr h="665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Charset</a:t>
                      </a:r>
                      <a:endParaRPr kumimoji="0" lang="en-US" sz="1800" b="0" i="0" u="none" strike="noStrike" cap="none" normalizeH="0" baseline="0" smtClean="0">
                        <a:ln>
                          <a:noFill/>
                        </a:ln>
                        <a:solidFill>
                          <a:schemeClr val="tx1"/>
                        </a:solidFill>
                        <a:effectLst/>
                        <a:latin typeface="Arial" charset="0"/>
                      </a:endParaRPr>
                    </a:p>
                  </a:txBody>
                  <a:tcPr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Description</a:t>
                      </a:r>
                      <a:endParaRPr kumimoji="0" lang="en-US" sz="1800" b="0" i="0" u="none" strike="noStrike" cap="none" normalizeH="0" baseline="0" smtClean="0">
                        <a:ln>
                          <a:noFill/>
                        </a:ln>
                        <a:solidFill>
                          <a:schemeClr val="tx1"/>
                        </a:solidFill>
                        <a:effectLst/>
                        <a:latin typeface="Arial" charset="0"/>
                      </a:endParaRPr>
                    </a:p>
                  </a:txBody>
                  <a:tcPr anchor="ctr" horzOverflow="overflow">
                    <a:lnL>
                      <a:noFill/>
                    </a:lnL>
                    <a:lnR cap="flat">
                      <a:noFill/>
                    </a:lnR>
                    <a:lnT cap="flat">
                      <a:noFill/>
                    </a:lnT>
                    <a:lnB>
                      <a:noFill/>
                    </a:lnB>
                    <a:lnTlToBr>
                      <a:noFill/>
                    </a:lnTlToBr>
                    <a:lnBlToTr>
                      <a:noFill/>
                    </a:lnBlToTr>
                    <a:noFill/>
                  </a:tcPr>
                </a:tc>
              </a:tr>
              <a:tr h="720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Unicode MS" pitchFamily="34" charset="-128"/>
                        </a:rPr>
                        <a:t>US-ASCII</a:t>
                      </a:r>
                      <a:endParaRPr kumimoji="0" lang="en-US" sz="1800" b="0" i="0" u="none" strike="noStrike" cap="none" normalizeH="0" baseline="0" smtClean="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Seven-bit ASCII, a.k.a. </a:t>
                      </a:r>
                      <a:r>
                        <a:rPr kumimoji="0" lang="en-US" sz="1000" b="0" i="0" u="none" strike="noStrike" cap="none" normalizeH="0" baseline="0" smtClean="0">
                          <a:ln>
                            <a:noFill/>
                          </a:ln>
                          <a:solidFill>
                            <a:schemeClr val="tx1"/>
                          </a:solidFill>
                          <a:effectLst/>
                          <a:latin typeface="Arial Unicode MS" pitchFamily="34" charset="-128"/>
                        </a:rPr>
                        <a:t>ISO646-US</a:t>
                      </a:r>
                      <a:r>
                        <a:rPr kumimoji="0" lang="en-US" sz="1100" b="0" i="0" u="none" strike="noStrike" cap="none" normalizeH="0" baseline="0" smtClean="0">
                          <a:ln>
                            <a:noFill/>
                          </a:ln>
                          <a:solidFill>
                            <a:schemeClr val="tx1"/>
                          </a:solidFill>
                          <a:effectLst/>
                          <a:latin typeface="Arial" charset="0"/>
                        </a:rPr>
                        <a:t>, a.k.a. the Basic Latin block of the Unicode character set</a:t>
                      </a:r>
                      <a:endParaRPr kumimoji="0" lang="en-US" sz="1800" b="0" i="0" u="none" strike="noStrike" cap="none" normalizeH="0" baseline="0" smtClean="0">
                        <a:ln>
                          <a:noFill/>
                        </a:ln>
                        <a:solidFill>
                          <a:schemeClr val="tx1"/>
                        </a:solidFill>
                        <a:effectLst/>
                        <a:latin typeface="Arial" charset="0"/>
                      </a:endParaRPr>
                    </a:p>
                  </a:txBody>
                  <a:tcPr anchor="ctr" horzOverflow="overflow">
                    <a:lnL>
                      <a:noFill/>
                    </a:lnL>
                    <a:lnR cap="flat">
                      <a:noFill/>
                    </a:lnR>
                    <a:lnT>
                      <a:noFill/>
                    </a:lnT>
                    <a:lnB>
                      <a:noFill/>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Unicode MS" pitchFamily="34" charset="-128"/>
                        </a:rPr>
                        <a:t>ISO-8859-1  </a:t>
                      </a:r>
                      <a:endParaRPr kumimoji="0" lang="en-US" sz="1800" b="0" i="0" u="none" strike="noStrike" cap="none" normalizeH="0" baseline="0" smtClean="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ISO Latin Alphabet No. 1, a.k.a. </a:t>
                      </a:r>
                      <a:r>
                        <a:rPr kumimoji="0" lang="en-US" sz="1000" b="0" i="0" u="none" strike="noStrike" cap="none" normalizeH="0" baseline="0" smtClean="0">
                          <a:ln>
                            <a:noFill/>
                          </a:ln>
                          <a:solidFill>
                            <a:schemeClr val="tx1"/>
                          </a:solidFill>
                          <a:effectLst/>
                          <a:latin typeface="Arial Unicode MS" pitchFamily="34" charset="-128"/>
                        </a:rPr>
                        <a:t>ISO-LATIN-1</a:t>
                      </a:r>
                      <a:endParaRPr kumimoji="0" lang="en-US" sz="1800" b="0" i="0" u="none" strike="noStrike" cap="none" normalizeH="0" baseline="0" smtClean="0">
                        <a:ln>
                          <a:noFill/>
                        </a:ln>
                        <a:solidFill>
                          <a:schemeClr val="tx1"/>
                        </a:solidFill>
                        <a:effectLst/>
                        <a:latin typeface="Arial" charset="0"/>
                      </a:endParaRPr>
                    </a:p>
                  </a:txBody>
                  <a:tcPr anchor="ctr" horzOverflow="overflow">
                    <a:lnL>
                      <a:noFill/>
                    </a:lnL>
                    <a:lnR cap="flat">
                      <a:noFill/>
                    </a:lnR>
                    <a:lnT>
                      <a:noFill/>
                    </a:lnT>
                    <a:lnB>
                      <a:noFill/>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Unicode MS" pitchFamily="34" charset="-128"/>
                        </a:rPr>
                        <a:t>UTF-8</a:t>
                      </a:r>
                      <a:endParaRPr kumimoji="0" lang="en-US" sz="1800" b="0" i="0" u="none" strike="noStrike" cap="none" normalizeH="0" baseline="0" smtClean="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Eight-bit UCS Transformation Format</a:t>
                      </a:r>
                    </a:p>
                  </a:txBody>
                  <a:tcPr anchor="ctr" horzOverflow="overflow">
                    <a:lnL>
                      <a:noFill/>
                    </a:lnL>
                    <a:lnR cap="flat">
                      <a:noFill/>
                    </a:lnR>
                    <a:lnT>
                      <a:noFill/>
                    </a:lnT>
                    <a:lnB>
                      <a:noFill/>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Unicode MS" pitchFamily="34" charset="-128"/>
                        </a:rPr>
                        <a:t>UTF-16BE</a:t>
                      </a:r>
                      <a:endParaRPr kumimoji="0" lang="en-US" sz="1800" b="0" i="0" u="none" strike="noStrike" cap="none" normalizeH="0" baseline="0" smtClean="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Sixteen-bit UCS Transformation Format, big-endian byte order</a:t>
                      </a:r>
                    </a:p>
                  </a:txBody>
                  <a:tcPr anchor="ctr" horzOverflow="overflow">
                    <a:lnL>
                      <a:noFill/>
                    </a:lnL>
                    <a:lnR cap="flat">
                      <a:noFill/>
                    </a:lnR>
                    <a:lnT>
                      <a:noFill/>
                    </a:lnT>
                    <a:lnB>
                      <a:noFill/>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Unicode MS" pitchFamily="34" charset="-128"/>
                        </a:rPr>
                        <a:t>UTF-16LE</a:t>
                      </a:r>
                      <a:endParaRPr kumimoji="0" lang="en-US" sz="1800" b="0" i="0" u="none" strike="noStrike" cap="none" normalizeH="0" baseline="0" smtClean="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Sixteen-bit UCS Transformation Format, little-endian byte order</a:t>
                      </a:r>
                    </a:p>
                  </a:txBody>
                  <a:tcPr anchor="ctr" horzOverflow="overflow">
                    <a:lnL>
                      <a:noFill/>
                    </a:lnL>
                    <a:lnR cap="flat">
                      <a:noFill/>
                    </a:lnR>
                    <a:lnT>
                      <a:noFill/>
                    </a:lnT>
                    <a:lnB>
                      <a:noFill/>
                    </a:lnB>
                    <a:lnTlToBr>
                      <a:noFill/>
                    </a:lnTlToBr>
                    <a:lnBlToTr>
                      <a:noFill/>
                    </a:lnBlToTr>
                    <a:noFill/>
                  </a:tcPr>
                </a:tc>
              </a:tr>
              <a:tr h="641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Unicode MS" pitchFamily="34" charset="-128"/>
                        </a:rPr>
                        <a:t>UTF-16</a:t>
                      </a:r>
                      <a:endParaRPr kumimoji="0" lang="en-US" sz="1800" b="0" i="0" u="none" strike="noStrike" cap="none" normalizeH="0" baseline="0" smtClean="0">
                        <a:ln>
                          <a:noFill/>
                        </a:ln>
                        <a:solidFill>
                          <a:schemeClr val="tx1"/>
                        </a:solidFill>
                        <a:effectLst/>
                        <a:latin typeface="Arial"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Sixteen-bit UCS Transformation Format, byte order identified by an optional byte-order mark</a:t>
                      </a:r>
                    </a:p>
                  </a:txBody>
                  <a:tcPr anchor="ct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FFFF"/>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00FFFF"/>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7641</TotalTime>
  <Words>1068</Words>
  <Application>Microsoft Office PowerPoint</Application>
  <PresentationFormat>On-screen Show (4:3)</PresentationFormat>
  <Paragraphs>406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Courier New</vt:lpstr>
      <vt:lpstr>Arial Unicode MS</vt:lpstr>
      <vt:lpstr>Wingdings</vt:lpstr>
      <vt:lpstr>Default Design</vt:lpstr>
      <vt:lpstr>File Input and Output</vt:lpstr>
      <vt:lpstr>File I/O is done through the Operating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queens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Input and Output</dc:title>
  <dc:creator>cs dept</dc:creator>
  <cp:lastModifiedBy>lord</cp:lastModifiedBy>
  <cp:revision>9</cp:revision>
  <dcterms:created xsi:type="dcterms:W3CDTF">2007-04-24T17:01:41Z</dcterms:created>
  <dcterms:modified xsi:type="dcterms:W3CDTF">2013-08-20T14:43:16Z</dcterms:modified>
</cp:coreProperties>
</file>