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8" r:id="rId12"/>
    <p:sldId id="266" r:id="rId13"/>
    <p:sldId id="267" r:id="rId14"/>
    <p:sldId id="268" r:id="rId15"/>
    <p:sldId id="269" r:id="rId16"/>
    <p:sldId id="272" r:id="rId17"/>
    <p:sldId id="273" r:id="rId18"/>
    <p:sldId id="270" r:id="rId19"/>
    <p:sldId id="274" r:id="rId20"/>
    <p:sldId id="275" r:id="rId21"/>
    <p:sldId id="276" r:id="rId22"/>
    <p:sldId id="271"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CC33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113" d="100"/>
          <a:sy n="113" d="100"/>
        </p:scale>
        <p:origin x="-15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486302-3E90-43CF-92CC-473A9C07658B}" type="slidenum">
              <a:rPr lang="en-US"/>
              <a:pPr/>
              <a:t>‹#›</a:t>
            </a:fld>
            <a:endParaRPr lang="en-US"/>
          </a:p>
        </p:txBody>
      </p:sp>
    </p:spTree>
    <p:extLst>
      <p:ext uri="{BB962C8B-B14F-4D97-AF65-F5344CB8AC3E}">
        <p14:creationId xmlns:p14="http://schemas.microsoft.com/office/powerpoint/2010/main" val="331068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51ED54-0D8A-43A5-BD78-9D420C98438A}" type="slidenum">
              <a:rPr lang="en-US"/>
              <a:pPr/>
              <a:t>‹#›</a:t>
            </a:fld>
            <a:endParaRPr lang="en-US"/>
          </a:p>
        </p:txBody>
      </p:sp>
    </p:spTree>
    <p:extLst>
      <p:ext uri="{BB962C8B-B14F-4D97-AF65-F5344CB8AC3E}">
        <p14:creationId xmlns:p14="http://schemas.microsoft.com/office/powerpoint/2010/main" val="381002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5CC8D8-A43E-4FDF-9C0F-0D779787EEFD}" type="slidenum">
              <a:rPr lang="en-US"/>
              <a:pPr/>
              <a:t>‹#›</a:t>
            </a:fld>
            <a:endParaRPr lang="en-US"/>
          </a:p>
        </p:txBody>
      </p:sp>
    </p:spTree>
    <p:extLst>
      <p:ext uri="{BB962C8B-B14F-4D97-AF65-F5344CB8AC3E}">
        <p14:creationId xmlns:p14="http://schemas.microsoft.com/office/powerpoint/2010/main" val="24466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A6CCBD-0282-4E7B-929A-D4B86BB608B3}" type="slidenum">
              <a:rPr lang="en-US"/>
              <a:pPr/>
              <a:t>‹#›</a:t>
            </a:fld>
            <a:endParaRPr lang="en-US"/>
          </a:p>
        </p:txBody>
      </p:sp>
    </p:spTree>
    <p:extLst>
      <p:ext uri="{BB962C8B-B14F-4D97-AF65-F5344CB8AC3E}">
        <p14:creationId xmlns:p14="http://schemas.microsoft.com/office/powerpoint/2010/main" val="81841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EF203C-9A68-4855-A28D-2730511A471E}" type="slidenum">
              <a:rPr lang="en-US"/>
              <a:pPr/>
              <a:t>‹#›</a:t>
            </a:fld>
            <a:endParaRPr lang="en-US"/>
          </a:p>
        </p:txBody>
      </p:sp>
    </p:spTree>
    <p:extLst>
      <p:ext uri="{BB962C8B-B14F-4D97-AF65-F5344CB8AC3E}">
        <p14:creationId xmlns:p14="http://schemas.microsoft.com/office/powerpoint/2010/main" val="107543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6BD001-8E4A-4F66-8D5D-D8F05D6EEDC1}" type="slidenum">
              <a:rPr lang="en-US"/>
              <a:pPr/>
              <a:t>‹#›</a:t>
            </a:fld>
            <a:endParaRPr lang="en-US"/>
          </a:p>
        </p:txBody>
      </p:sp>
    </p:spTree>
    <p:extLst>
      <p:ext uri="{BB962C8B-B14F-4D97-AF65-F5344CB8AC3E}">
        <p14:creationId xmlns:p14="http://schemas.microsoft.com/office/powerpoint/2010/main" val="99840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A67DF9-1CB9-4E3F-8086-16FF04491448}" type="slidenum">
              <a:rPr lang="en-US"/>
              <a:pPr/>
              <a:t>‹#›</a:t>
            </a:fld>
            <a:endParaRPr lang="en-US"/>
          </a:p>
        </p:txBody>
      </p:sp>
    </p:spTree>
    <p:extLst>
      <p:ext uri="{BB962C8B-B14F-4D97-AF65-F5344CB8AC3E}">
        <p14:creationId xmlns:p14="http://schemas.microsoft.com/office/powerpoint/2010/main" val="344593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66C4201-9159-47A4-8267-6E34CAA81222}" type="slidenum">
              <a:rPr lang="en-US"/>
              <a:pPr/>
              <a:t>‹#›</a:t>
            </a:fld>
            <a:endParaRPr lang="en-US"/>
          </a:p>
        </p:txBody>
      </p:sp>
    </p:spTree>
    <p:extLst>
      <p:ext uri="{BB962C8B-B14F-4D97-AF65-F5344CB8AC3E}">
        <p14:creationId xmlns:p14="http://schemas.microsoft.com/office/powerpoint/2010/main" val="71498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07DE8C8-BCF7-48B9-85C1-113345136F66}" type="slidenum">
              <a:rPr lang="en-US"/>
              <a:pPr/>
              <a:t>‹#›</a:t>
            </a:fld>
            <a:endParaRPr lang="en-US"/>
          </a:p>
        </p:txBody>
      </p:sp>
    </p:spTree>
    <p:extLst>
      <p:ext uri="{BB962C8B-B14F-4D97-AF65-F5344CB8AC3E}">
        <p14:creationId xmlns:p14="http://schemas.microsoft.com/office/powerpoint/2010/main" val="149028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6FC7F-15ED-414E-98F8-A37715993DE4}" type="slidenum">
              <a:rPr lang="en-US"/>
              <a:pPr/>
              <a:t>‹#›</a:t>
            </a:fld>
            <a:endParaRPr lang="en-US"/>
          </a:p>
        </p:txBody>
      </p:sp>
    </p:spTree>
    <p:extLst>
      <p:ext uri="{BB962C8B-B14F-4D97-AF65-F5344CB8AC3E}">
        <p14:creationId xmlns:p14="http://schemas.microsoft.com/office/powerpoint/2010/main" val="413897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E2B14E7-DBB6-4A55-AE03-3217EAB37DF1}" type="slidenum">
              <a:rPr lang="en-US"/>
              <a:pPr/>
              <a:t>‹#›</a:t>
            </a:fld>
            <a:endParaRPr lang="en-US"/>
          </a:p>
        </p:txBody>
      </p:sp>
    </p:spTree>
    <p:extLst>
      <p:ext uri="{BB962C8B-B14F-4D97-AF65-F5344CB8AC3E}">
        <p14:creationId xmlns:p14="http://schemas.microsoft.com/office/powerpoint/2010/main" val="280420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60652E5-4F72-48D4-A7BD-38E6757BD51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t>Recursive Programming</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457200" y="1600200"/>
            <a:ext cx="8305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Euclidian Algorithm:</a:t>
            </a:r>
          </a:p>
          <a:p>
            <a:r>
              <a:rPr lang="en-US">
                <a:solidFill>
                  <a:schemeClr val="accent2"/>
                </a:solidFill>
              </a:rPr>
              <a:t>Given two natural numbers </a:t>
            </a:r>
            <a:r>
              <a:rPr lang="en-US" i="1">
                <a:solidFill>
                  <a:schemeClr val="accent2"/>
                </a:solidFill>
              </a:rPr>
              <a:t>a</a:t>
            </a:r>
            <a:r>
              <a:rPr lang="en-US">
                <a:solidFill>
                  <a:schemeClr val="accent2"/>
                </a:solidFill>
              </a:rPr>
              <a:t> and </a:t>
            </a:r>
            <a:r>
              <a:rPr lang="en-US" i="1">
                <a:solidFill>
                  <a:schemeClr val="accent2"/>
                </a:solidFill>
              </a:rPr>
              <a:t>b</a:t>
            </a:r>
            <a:r>
              <a:rPr lang="en-US">
                <a:solidFill>
                  <a:schemeClr val="accent2"/>
                </a:solidFill>
              </a:rPr>
              <a:t>: check if </a:t>
            </a:r>
            <a:r>
              <a:rPr lang="en-US" i="1">
                <a:solidFill>
                  <a:schemeClr val="accent2"/>
                </a:solidFill>
              </a:rPr>
              <a:t>b</a:t>
            </a:r>
            <a:r>
              <a:rPr lang="en-US">
                <a:solidFill>
                  <a:schemeClr val="accent2"/>
                </a:solidFill>
              </a:rPr>
              <a:t> is zero; if yes, </a:t>
            </a:r>
            <a:r>
              <a:rPr lang="en-US" i="1">
                <a:solidFill>
                  <a:schemeClr val="accent2"/>
                </a:solidFill>
              </a:rPr>
              <a:t>a</a:t>
            </a:r>
            <a:r>
              <a:rPr lang="en-US">
                <a:solidFill>
                  <a:schemeClr val="accent2"/>
                </a:solidFill>
              </a:rPr>
              <a:t> is the gcd. If not, repeat the process using (respectively) </a:t>
            </a:r>
            <a:r>
              <a:rPr lang="en-US" i="1">
                <a:solidFill>
                  <a:schemeClr val="accent2"/>
                </a:solidFill>
              </a:rPr>
              <a:t>b</a:t>
            </a:r>
            <a:r>
              <a:rPr lang="en-US">
                <a:solidFill>
                  <a:schemeClr val="accent2"/>
                </a:solidFill>
              </a:rPr>
              <a:t>, and the remainder after dividing </a:t>
            </a:r>
            <a:r>
              <a:rPr lang="en-US" i="1">
                <a:solidFill>
                  <a:schemeClr val="accent2"/>
                </a:solidFill>
              </a:rPr>
              <a:t>a</a:t>
            </a:r>
            <a:r>
              <a:rPr lang="en-US">
                <a:solidFill>
                  <a:schemeClr val="accent2"/>
                </a:solidFill>
              </a:rPr>
              <a:t> by </a:t>
            </a:r>
            <a:r>
              <a:rPr lang="en-US" i="1">
                <a:solidFill>
                  <a:schemeClr val="accent2"/>
                </a:solidFill>
              </a:rPr>
              <a:t>b</a:t>
            </a:r>
            <a:r>
              <a:rPr lang="en-US">
                <a:solidFill>
                  <a:schemeClr val="accent2"/>
                </a:solidFill>
              </a:rPr>
              <a:t>. </a:t>
            </a:r>
          </a:p>
        </p:txBody>
      </p:sp>
      <p:sp>
        <p:nvSpPr>
          <p:cNvPr id="11269" name="Text Box 5"/>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11270" name="Text Box 6"/>
          <p:cNvSpPr txBox="1">
            <a:spLocks noChangeArrowheads="1"/>
          </p:cNvSpPr>
          <p:nvPr/>
        </p:nvSpPr>
        <p:spPr bwMode="auto">
          <a:xfrm>
            <a:off x="6172200" y="304800"/>
            <a:ext cx="2133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Greatest</a:t>
            </a:r>
          </a:p>
          <a:p>
            <a:r>
              <a:rPr lang="en-US" sz="3200">
                <a:solidFill>
                  <a:srgbClr val="CC3300"/>
                </a:solidFill>
              </a:rPr>
              <a:t>Common</a:t>
            </a:r>
          </a:p>
          <a:p>
            <a:r>
              <a:rPr lang="en-US" sz="3200">
                <a:solidFill>
                  <a:srgbClr val="CC3300"/>
                </a:solidFill>
              </a:rPr>
              <a:t>Divisor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609600" y="2171700"/>
            <a:ext cx="7623175" cy="15621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atin typeface="Courier New" pitchFamily="49" charset="0"/>
              </a:rPr>
              <a:t> private static int gcd (int n, int d) {</a:t>
            </a:r>
          </a:p>
          <a:p>
            <a:r>
              <a:rPr lang="en-US">
                <a:latin typeface="Courier New" pitchFamily="49" charset="0"/>
              </a:rPr>
              <a:t>         if (d == 0) return n;</a:t>
            </a:r>
          </a:p>
          <a:p>
            <a:r>
              <a:rPr lang="en-US">
                <a:latin typeface="Courier New" pitchFamily="49" charset="0"/>
              </a:rPr>
              <a:t>         else return gcd(d, n % d);</a:t>
            </a:r>
          </a:p>
          <a:p>
            <a:r>
              <a:rPr lang="en-US">
                <a:latin typeface="Courier New" pitchFamily="49"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12293" name="Text Box 5"/>
          <p:cNvSpPr txBox="1">
            <a:spLocks noChangeArrowheads="1"/>
          </p:cNvSpPr>
          <p:nvPr/>
        </p:nvSpPr>
        <p:spPr bwMode="auto">
          <a:xfrm>
            <a:off x="5791200" y="228600"/>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Binomial</a:t>
            </a:r>
          </a:p>
          <a:p>
            <a:r>
              <a:rPr lang="en-US" sz="3200">
                <a:solidFill>
                  <a:srgbClr val="CC3300"/>
                </a:solidFill>
              </a:rPr>
              <a:t>Coefficient</a:t>
            </a:r>
          </a:p>
        </p:txBody>
      </p:sp>
      <p:graphicFrame>
        <p:nvGraphicFramePr>
          <p:cNvPr id="12295" name="Object 7"/>
          <p:cNvGraphicFramePr>
            <a:graphicFrameLocks noChangeAspect="1"/>
          </p:cNvGraphicFramePr>
          <p:nvPr/>
        </p:nvGraphicFramePr>
        <p:xfrm>
          <a:off x="5316538" y="2025650"/>
          <a:ext cx="2676525" cy="1250950"/>
        </p:xfrm>
        <a:graphic>
          <a:graphicData uri="http://schemas.openxmlformats.org/presentationml/2006/ole">
            <mc:AlternateContent xmlns:mc="http://schemas.openxmlformats.org/markup-compatibility/2006">
              <mc:Choice xmlns:v="urn:schemas-microsoft-com:vml" Requires="v">
                <p:oleObj spid="_x0000_s12303" name="Equation" r:id="rId3" imgW="977760" imgH="457200" progId="Equation.3">
                  <p:embed/>
                </p:oleObj>
              </mc:Choice>
              <mc:Fallback>
                <p:oleObj name="Equation" r:id="rId3" imgW="97776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538" y="2025650"/>
                        <a:ext cx="2676525"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8"/>
          <p:cNvSpPr txBox="1">
            <a:spLocks noChangeArrowheads="1"/>
          </p:cNvSpPr>
          <p:nvPr/>
        </p:nvSpPr>
        <p:spPr bwMode="auto">
          <a:xfrm>
            <a:off x="533400" y="1524000"/>
            <a:ext cx="740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Given </a:t>
            </a:r>
            <a:r>
              <a:rPr lang="en-US" i="1"/>
              <a:t>n </a:t>
            </a:r>
            <a:r>
              <a:rPr lang="en-US"/>
              <a:t> items, how many ways can you choose </a:t>
            </a:r>
            <a:r>
              <a:rPr lang="en-US" i="1"/>
              <a:t>r</a:t>
            </a:r>
            <a:r>
              <a:rPr lang="en-US"/>
              <a:t> of them?</a:t>
            </a:r>
          </a:p>
        </p:txBody>
      </p:sp>
      <p:sp>
        <p:nvSpPr>
          <p:cNvPr id="12297" name="Text Box 9"/>
          <p:cNvSpPr txBox="1">
            <a:spLocks noChangeArrowheads="1"/>
          </p:cNvSpPr>
          <p:nvPr/>
        </p:nvSpPr>
        <p:spPr bwMode="auto">
          <a:xfrm>
            <a:off x="1676400" y="2362200"/>
            <a:ext cx="327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CC3300"/>
                </a:solidFill>
              </a:rPr>
              <a:t>The Binomial Coefficient is given by</a:t>
            </a:r>
          </a:p>
        </p:txBody>
      </p:sp>
      <p:sp>
        <p:nvSpPr>
          <p:cNvPr id="12298" name="Text Box 10"/>
          <p:cNvSpPr txBox="1">
            <a:spLocks noChangeArrowheads="1"/>
          </p:cNvSpPr>
          <p:nvPr/>
        </p:nvSpPr>
        <p:spPr bwMode="auto">
          <a:xfrm>
            <a:off x="914400" y="35814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Example: How many ways can you choose two socks from a collection of five socks (A,B,C,D,E)?</a:t>
            </a:r>
          </a:p>
        </p:txBody>
      </p:sp>
      <p:graphicFrame>
        <p:nvGraphicFramePr>
          <p:cNvPr id="12299" name="Object 11"/>
          <p:cNvGraphicFramePr>
            <a:graphicFrameLocks noChangeAspect="1"/>
          </p:cNvGraphicFramePr>
          <p:nvPr/>
        </p:nvGraphicFramePr>
        <p:xfrm>
          <a:off x="1143000" y="4648200"/>
          <a:ext cx="6013450" cy="1250950"/>
        </p:xfrm>
        <a:graphic>
          <a:graphicData uri="http://schemas.openxmlformats.org/presentationml/2006/ole">
            <mc:AlternateContent xmlns:mc="http://schemas.openxmlformats.org/markup-compatibility/2006">
              <mc:Choice xmlns:v="urn:schemas-microsoft-com:vml" Requires="v">
                <p:oleObj spid="_x0000_s12304" name="Equation" r:id="rId5" imgW="2197080" imgH="457200" progId="Equation.3">
                  <p:embed/>
                </p:oleObj>
              </mc:Choice>
              <mc:Fallback>
                <p:oleObj name="Equation" r:id="rId5" imgW="2197080" imgH="457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648200"/>
                        <a:ext cx="6013450"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12"/>
          <p:cNvSpPr txBox="1">
            <a:spLocks noChangeArrowheads="1"/>
          </p:cNvSpPr>
          <p:nvPr/>
        </p:nvSpPr>
        <p:spPr bwMode="auto">
          <a:xfrm>
            <a:off x="1676400" y="6019800"/>
            <a:ext cx="520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(AB,AC,AD,AE,BC,BD,BE,CD,CE,DE)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669925" y="498475"/>
            <a:ext cx="750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Binomial Coefficients also give us the coefficients of (a+b)</a:t>
            </a:r>
            <a:r>
              <a:rPr lang="en-US" i="1" baseline="30000">
                <a:solidFill>
                  <a:schemeClr val="accent2"/>
                </a:solidFill>
              </a:rPr>
              <a:t>n</a:t>
            </a:r>
            <a:endParaRPr lang="en-US">
              <a:solidFill>
                <a:schemeClr val="accent2"/>
              </a:solidFill>
            </a:endParaRPr>
          </a:p>
        </p:txBody>
      </p:sp>
      <p:graphicFrame>
        <p:nvGraphicFramePr>
          <p:cNvPr id="13317" name="Object 5"/>
          <p:cNvGraphicFramePr>
            <a:graphicFrameLocks noChangeAspect="1"/>
          </p:cNvGraphicFramePr>
          <p:nvPr/>
        </p:nvGraphicFramePr>
        <p:xfrm>
          <a:off x="266700" y="1219200"/>
          <a:ext cx="8470900" cy="825500"/>
        </p:xfrm>
        <a:graphic>
          <a:graphicData uri="http://schemas.openxmlformats.org/presentationml/2006/ole">
            <mc:AlternateContent xmlns:mc="http://schemas.openxmlformats.org/markup-compatibility/2006">
              <mc:Choice xmlns:v="urn:schemas-microsoft-com:vml" Requires="v">
                <p:oleObj spid="_x0000_s13326" name="Equation" r:id="rId3" imgW="4686120" imgH="457200" progId="Equation.3">
                  <p:embed/>
                </p:oleObj>
              </mc:Choice>
              <mc:Fallback>
                <p:oleObj name="Equation" r:id="rId3" imgW="468612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219200"/>
                        <a:ext cx="8470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838200" y="2743200"/>
          <a:ext cx="7462838" cy="825500"/>
        </p:xfrm>
        <a:graphic>
          <a:graphicData uri="http://schemas.openxmlformats.org/presentationml/2006/ole">
            <mc:AlternateContent xmlns:mc="http://schemas.openxmlformats.org/markup-compatibility/2006">
              <mc:Choice xmlns:v="urn:schemas-microsoft-com:vml" Requires="v">
                <p:oleObj spid="_x0000_s13327" name="Equation" r:id="rId5" imgW="4127400" imgH="457200" progId="Equation.3">
                  <p:embed/>
                </p:oleObj>
              </mc:Choice>
              <mc:Fallback>
                <p:oleObj name="Equation" r:id="rId5" imgW="41274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743200"/>
                        <a:ext cx="74628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1219200" y="4114800"/>
          <a:ext cx="6083300" cy="573088"/>
        </p:xfrm>
        <a:graphic>
          <a:graphicData uri="http://schemas.openxmlformats.org/presentationml/2006/ole">
            <mc:AlternateContent xmlns:mc="http://schemas.openxmlformats.org/markup-compatibility/2006">
              <mc:Choice xmlns:v="urn:schemas-microsoft-com:vml" Requires="v">
                <p:oleObj spid="_x0000_s13328" name="Equation" r:id="rId7" imgW="3365280" imgH="317160" progId="Equation.3">
                  <p:embed/>
                </p:oleObj>
              </mc:Choice>
              <mc:Fallback>
                <p:oleObj name="Equation" r:id="rId7" imgW="3365280" imgH="3171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114800"/>
                        <a:ext cx="60833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1752600" y="5181600"/>
          <a:ext cx="5211763" cy="573088"/>
        </p:xfrm>
        <a:graphic>
          <a:graphicData uri="http://schemas.openxmlformats.org/presentationml/2006/ole">
            <mc:AlternateContent xmlns:mc="http://schemas.openxmlformats.org/markup-compatibility/2006">
              <mc:Choice xmlns:v="urn:schemas-microsoft-com:vml" Requires="v">
                <p:oleObj spid="_x0000_s13329" name="Equation" r:id="rId9" imgW="2882880" imgH="317160" progId="Equation.3">
                  <p:embed/>
                </p:oleObj>
              </mc:Choice>
              <mc:Fallback>
                <p:oleObj name="Equation" r:id="rId9" imgW="2882880" imgH="31716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181600"/>
                        <a:ext cx="52117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533400" y="304800"/>
            <a:ext cx="7243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Binomial Coefficients also give us</a:t>
            </a:r>
          </a:p>
          <a:p>
            <a:r>
              <a:rPr lang="en-US">
                <a:solidFill>
                  <a:schemeClr val="accent2"/>
                </a:solidFill>
              </a:rPr>
              <a:t>Pascal's Triangle which gives us the coefficients of (a+b)</a:t>
            </a:r>
            <a:r>
              <a:rPr lang="en-US" i="1" baseline="30000">
                <a:solidFill>
                  <a:schemeClr val="accent2"/>
                </a:solidFill>
              </a:rPr>
              <a:t>n</a:t>
            </a:r>
            <a:endParaRPr lang="en-US">
              <a:solidFill>
                <a:schemeClr val="accent2"/>
              </a:solidFill>
            </a:endParaRPr>
          </a:p>
        </p:txBody>
      </p:sp>
      <p:grpSp>
        <p:nvGrpSpPr>
          <p:cNvPr id="14343" name="Group 7"/>
          <p:cNvGrpSpPr>
            <a:grpSpLocks/>
          </p:cNvGrpSpPr>
          <p:nvPr/>
        </p:nvGrpSpPr>
        <p:grpSpPr bwMode="auto">
          <a:xfrm>
            <a:off x="1371600" y="1676400"/>
            <a:ext cx="4343400" cy="3378200"/>
            <a:chOff x="528" y="1200"/>
            <a:chExt cx="2736" cy="2128"/>
          </a:xfrm>
        </p:grpSpPr>
        <p:sp>
          <p:nvSpPr>
            <p:cNvPr id="14341" name="Text Box 5"/>
            <p:cNvSpPr txBox="1">
              <a:spLocks noChangeArrowheads="1"/>
            </p:cNvSpPr>
            <p:nvPr/>
          </p:nvSpPr>
          <p:spPr bwMode="auto">
            <a:xfrm>
              <a:off x="528" y="1200"/>
              <a:ext cx="2646"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n-US">
                  <a:latin typeface="Courier New" pitchFamily="49" charset="0"/>
                </a:rPr>
                <a:t>   </a:t>
              </a:r>
              <a:r>
                <a:rPr lang="en-US">
                  <a:solidFill>
                    <a:srgbClr val="CC3300"/>
                  </a:solidFill>
                  <a:latin typeface="Courier New" pitchFamily="49" charset="0"/>
                </a:rPr>
                <a:t>0  1  2  3  4  5  6</a:t>
              </a:r>
            </a:p>
            <a:p>
              <a:r>
                <a:rPr lang="en-US">
                  <a:solidFill>
                    <a:srgbClr val="CC3300"/>
                  </a:solidFill>
                  <a:latin typeface="Courier New" pitchFamily="49" charset="0"/>
                </a:rPr>
                <a:t>0</a:t>
              </a:r>
              <a:r>
                <a:rPr lang="en-US">
                  <a:latin typeface="Courier New" pitchFamily="49" charset="0"/>
                </a:rPr>
                <a:t>  </a:t>
              </a:r>
              <a:r>
                <a:rPr lang="en-US">
                  <a:solidFill>
                    <a:schemeClr val="accent2"/>
                  </a:solidFill>
                  <a:latin typeface="Courier New" pitchFamily="49" charset="0"/>
                </a:rPr>
                <a:t>1</a:t>
              </a:r>
            </a:p>
            <a:p>
              <a:r>
                <a:rPr lang="en-US">
                  <a:solidFill>
                    <a:srgbClr val="CC3300"/>
                  </a:solidFill>
                  <a:latin typeface="Courier New" pitchFamily="49" charset="0"/>
                </a:rPr>
                <a:t>1</a:t>
              </a:r>
              <a:r>
                <a:rPr lang="en-US">
                  <a:solidFill>
                    <a:schemeClr val="accent2"/>
                  </a:solidFill>
                  <a:latin typeface="Courier New" pitchFamily="49" charset="0"/>
                </a:rPr>
                <a:t>  1  1</a:t>
              </a:r>
            </a:p>
            <a:p>
              <a:r>
                <a:rPr lang="en-US">
                  <a:solidFill>
                    <a:srgbClr val="CC3300"/>
                  </a:solidFill>
                  <a:latin typeface="Courier New" pitchFamily="49" charset="0"/>
                </a:rPr>
                <a:t>2</a:t>
              </a:r>
              <a:r>
                <a:rPr lang="en-US">
                  <a:solidFill>
                    <a:schemeClr val="accent2"/>
                  </a:solidFill>
                  <a:latin typeface="Courier New" pitchFamily="49" charset="0"/>
                </a:rPr>
                <a:t>  1  2  1</a:t>
              </a:r>
            </a:p>
            <a:p>
              <a:r>
                <a:rPr lang="en-US">
                  <a:solidFill>
                    <a:srgbClr val="CC3300"/>
                  </a:solidFill>
                  <a:latin typeface="Courier New" pitchFamily="49" charset="0"/>
                </a:rPr>
                <a:t>3</a:t>
              </a:r>
              <a:r>
                <a:rPr lang="en-US">
                  <a:solidFill>
                    <a:schemeClr val="accent2"/>
                  </a:solidFill>
                  <a:latin typeface="Courier New" pitchFamily="49" charset="0"/>
                </a:rPr>
                <a:t>  1  3  3  1</a:t>
              </a:r>
            </a:p>
            <a:p>
              <a:r>
                <a:rPr lang="en-US">
                  <a:solidFill>
                    <a:srgbClr val="CC3300"/>
                  </a:solidFill>
                  <a:latin typeface="Courier New" pitchFamily="49" charset="0"/>
                </a:rPr>
                <a:t>4</a:t>
              </a:r>
              <a:r>
                <a:rPr lang="en-US">
                  <a:solidFill>
                    <a:schemeClr val="accent2"/>
                  </a:solidFill>
                  <a:latin typeface="Courier New" pitchFamily="49" charset="0"/>
                </a:rPr>
                <a:t>  1  4  6  4  1 </a:t>
              </a:r>
            </a:p>
            <a:p>
              <a:r>
                <a:rPr lang="en-US">
                  <a:solidFill>
                    <a:srgbClr val="CC3300"/>
                  </a:solidFill>
                  <a:latin typeface="Courier New" pitchFamily="49" charset="0"/>
                </a:rPr>
                <a:t>5</a:t>
              </a:r>
              <a:r>
                <a:rPr lang="en-US">
                  <a:solidFill>
                    <a:schemeClr val="accent2"/>
                  </a:solidFill>
                  <a:latin typeface="Courier New" pitchFamily="49" charset="0"/>
                </a:rPr>
                <a:t>  1  5 10 10  5  1</a:t>
              </a:r>
            </a:p>
            <a:p>
              <a:r>
                <a:rPr lang="en-US">
                  <a:solidFill>
                    <a:srgbClr val="CC3300"/>
                  </a:solidFill>
                  <a:latin typeface="Courier New" pitchFamily="49" charset="0"/>
                </a:rPr>
                <a:t>6</a:t>
              </a:r>
              <a:r>
                <a:rPr lang="en-US">
                  <a:solidFill>
                    <a:schemeClr val="accent2"/>
                  </a:solidFill>
                  <a:latin typeface="Courier New" pitchFamily="49" charset="0"/>
                </a:rPr>
                <a:t>  1  6 15 20 15  6  1</a:t>
              </a:r>
            </a:p>
            <a:p>
              <a:pPr>
                <a:buFontTx/>
                <a:buChar char="•"/>
              </a:pPr>
              <a:endParaRPr lang="en-US">
                <a:latin typeface="Courier New" pitchFamily="49" charset="0"/>
              </a:endParaRPr>
            </a:p>
          </p:txBody>
        </p:sp>
        <p:sp>
          <p:nvSpPr>
            <p:cNvPr id="14342" name="Rectangle 6"/>
            <p:cNvSpPr>
              <a:spLocks noChangeArrowheads="1"/>
            </p:cNvSpPr>
            <p:nvPr/>
          </p:nvSpPr>
          <p:spPr bwMode="auto">
            <a:xfrm>
              <a:off x="816" y="1440"/>
              <a:ext cx="2448" cy="1728"/>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345" name="AutoShape 9"/>
          <p:cNvSpPr>
            <a:spLocks/>
          </p:cNvSpPr>
          <p:nvPr/>
        </p:nvSpPr>
        <p:spPr bwMode="auto">
          <a:xfrm rot="16200000" flipV="1">
            <a:off x="3467100" y="-114300"/>
            <a:ext cx="457200" cy="3581400"/>
          </a:xfrm>
          <a:prstGeom prst="rightBrace">
            <a:avLst>
              <a:gd name="adj1" fmla="val 65278"/>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46" name="AutoShape 10"/>
          <p:cNvSpPr>
            <a:spLocks/>
          </p:cNvSpPr>
          <p:nvPr/>
        </p:nvSpPr>
        <p:spPr bwMode="auto">
          <a:xfrm>
            <a:off x="990600" y="2209800"/>
            <a:ext cx="381000" cy="2514600"/>
          </a:xfrm>
          <a:prstGeom prst="leftBrace">
            <a:avLst>
              <a:gd name="adj1" fmla="val 55000"/>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47" name="Text Box 11"/>
          <p:cNvSpPr txBox="1">
            <a:spLocks noChangeArrowheads="1"/>
          </p:cNvSpPr>
          <p:nvPr/>
        </p:nvSpPr>
        <p:spPr bwMode="auto">
          <a:xfrm>
            <a:off x="457200" y="3200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n</a:t>
            </a:r>
          </a:p>
        </p:txBody>
      </p:sp>
      <p:sp>
        <p:nvSpPr>
          <p:cNvPr id="14348" name="Text Box 12"/>
          <p:cNvSpPr txBox="1">
            <a:spLocks noChangeArrowheads="1"/>
          </p:cNvSpPr>
          <p:nvPr/>
        </p:nvSpPr>
        <p:spPr bwMode="auto">
          <a:xfrm>
            <a:off x="3505200" y="106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r</a:t>
            </a:r>
          </a:p>
        </p:txBody>
      </p:sp>
      <p:graphicFrame>
        <p:nvGraphicFramePr>
          <p:cNvPr id="14349" name="Object 13"/>
          <p:cNvGraphicFramePr>
            <a:graphicFrameLocks noChangeAspect="1"/>
          </p:cNvGraphicFramePr>
          <p:nvPr/>
        </p:nvGraphicFramePr>
        <p:xfrm>
          <a:off x="1430338" y="4876800"/>
          <a:ext cx="6011862" cy="884238"/>
        </p:xfrm>
        <a:graphic>
          <a:graphicData uri="http://schemas.openxmlformats.org/presentationml/2006/ole">
            <mc:AlternateContent xmlns:mc="http://schemas.openxmlformats.org/markup-compatibility/2006">
              <mc:Choice xmlns:v="urn:schemas-microsoft-com:vml" Requires="v">
                <p:oleObj spid="_x0000_s14353" name="Equation" r:id="rId3" imgW="2070000" imgH="457200" progId="Equation.3">
                  <p:embed/>
                </p:oleObj>
              </mc:Choice>
              <mc:Fallback>
                <p:oleObj name="Equation" r:id="rId3" imgW="2070000" imgH="457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338" y="4876800"/>
                        <a:ext cx="6011862"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14"/>
          <p:cNvGraphicFramePr>
            <a:graphicFrameLocks noChangeAspect="1"/>
          </p:cNvGraphicFramePr>
          <p:nvPr/>
        </p:nvGraphicFramePr>
        <p:xfrm>
          <a:off x="1752600" y="5943600"/>
          <a:ext cx="5211763" cy="573088"/>
        </p:xfrm>
        <a:graphic>
          <a:graphicData uri="http://schemas.openxmlformats.org/presentationml/2006/ole">
            <mc:AlternateContent xmlns:mc="http://schemas.openxmlformats.org/markup-compatibility/2006">
              <mc:Choice xmlns:v="urn:schemas-microsoft-com:vml" Requires="v">
                <p:oleObj spid="_x0000_s14354" name="Equation" r:id="rId5" imgW="2882880" imgH="317160" progId="Equation.3">
                  <p:embed/>
                </p:oleObj>
              </mc:Choice>
              <mc:Fallback>
                <p:oleObj name="Equation" r:id="rId5" imgW="2882880" imgH="31716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943600"/>
                        <a:ext cx="52117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4" name="Object 4"/>
          <p:cNvGraphicFramePr>
            <a:graphicFrameLocks noChangeAspect="1"/>
          </p:cNvGraphicFramePr>
          <p:nvPr/>
        </p:nvGraphicFramePr>
        <p:xfrm>
          <a:off x="1277938" y="762000"/>
          <a:ext cx="6011862" cy="884238"/>
        </p:xfrm>
        <a:graphic>
          <a:graphicData uri="http://schemas.openxmlformats.org/presentationml/2006/ole">
            <mc:AlternateContent xmlns:mc="http://schemas.openxmlformats.org/markup-compatibility/2006">
              <mc:Choice xmlns:v="urn:schemas-microsoft-com:vml" Requires="v">
                <p:oleObj spid="_x0000_s15367" name="Equation" r:id="rId3" imgW="2070000" imgH="457200" progId="Equation.3">
                  <p:embed/>
                </p:oleObj>
              </mc:Choice>
              <mc:Fallback>
                <p:oleObj name="Equation" r:id="rId3" imgW="20700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762000"/>
                        <a:ext cx="6011862"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 Box 5"/>
          <p:cNvSpPr txBox="1">
            <a:spLocks noChangeArrowheads="1"/>
          </p:cNvSpPr>
          <p:nvPr/>
        </p:nvSpPr>
        <p:spPr bwMode="auto">
          <a:xfrm>
            <a:off x="762000" y="2362200"/>
            <a:ext cx="7131050" cy="265747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private static int bc (int n, int r) {</a:t>
            </a:r>
          </a:p>
          <a:p>
            <a:r>
              <a:rPr lang="en-US">
                <a:latin typeface="Courier New" pitchFamily="49" charset="0"/>
              </a:rPr>
              <a:t>   if (n==0 || r==0 ||n==r) {</a:t>
            </a:r>
          </a:p>
          <a:p>
            <a:r>
              <a:rPr lang="en-US">
                <a:latin typeface="Courier New" pitchFamily="49" charset="0"/>
              </a:rPr>
              <a:t>       return 1;</a:t>
            </a:r>
          </a:p>
          <a:p>
            <a:r>
              <a:rPr lang="en-US">
                <a:latin typeface="Courier New" pitchFamily="49" charset="0"/>
              </a:rPr>
              <a:t>   }</a:t>
            </a:r>
          </a:p>
          <a:p>
            <a:r>
              <a:rPr lang="en-US">
                <a:latin typeface="Courier New" pitchFamily="49" charset="0"/>
              </a:rPr>
              <a:t>   else</a:t>
            </a:r>
          </a:p>
          <a:p>
            <a:r>
              <a:rPr lang="en-US">
                <a:latin typeface="Courier New" pitchFamily="49" charset="0"/>
              </a:rPr>
              <a:t>      return bc(n-1,r)+bc(n-1,r-1);</a:t>
            </a:r>
          </a:p>
          <a:p>
            <a:r>
              <a:rPr lang="en-US">
                <a:latin typeface="Courier New" pitchFamily="49"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7200" y="1066800"/>
            <a:ext cx="79025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puzzle was invented by the French mathematician Édouard Lucas in 1883.</a:t>
            </a:r>
          </a:p>
          <a:p>
            <a:endParaRPr lang="en-US"/>
          </a:p>
          <a:p>
            <a:r>
              <a:rPr lang="en-US"/>
              <a:t>There is a legend about an Indian temple which contains a large room with three time-worn posts in it surrounded by 64 golden disks. The priests of Brahma, acting out the command of an ancient prophecy, have been moving these disks, in accordance with the rules of the puzzle. </a:t>
            </a:r>
          </a:p>
          <a:p>
            <a:endParaRPr lang="en-US"/>
          </a:p>
          <a:p>
            <a:r>
              <a:rPr lang="en-US"/>
              <a:t>According to the legend, when the last move of the puzzle is completed, the world will end. The puzzle is therefore also known as the Tower of Brahma puzzle. It is not clear whether Lucas invented this legend or was inspired by it. </a:t>
            </a:r>
          </a:p>
        </p:txBody>
      </p:sp>
      <p:sp>
        <p:nvSpPr>
          <p:cNvPr id="18437" name="Text Box 5"/>
          <p:cNvSpPr txBox="1">
            <a:spLocks noChangeArrowheads="1"/>
          </p:cNvSpPr>
          <p:nvPr/>
        </p:nvSpPr>
        <p:spPr bwMode="auto">
          <a:xfrm>
            <a:off x="457200" y="254000"/>
            <a:ext cx="3235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CC3300"/>
                </a:solidFill>
              </a:rPr>
              <a:t>The Towers of Hanoi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300px-Hanoikle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38100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9463" name="Text Box 7"/>
          <p:cNvSpPr txBox="1">
            <a:spLocks noChangeArrowheads="1"/>
          </p:cNvSpPr>
          <p:nvPr/>
        </p:nvSpPr>
        <p:spPr bwMode="auto">
          <a:xfrm>
            <a:off x="1219200" y="3429000"/>
            <a:ext cx="70262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the legend were true and if the priests were able to move the 64 disks at a rate of 1 per second, using the smallest number of moves, it would take them 2</a:t>
            </a:r>
            <a:r>
              <a:rPr lang="en-US" baseline="30000"/>
              <a:t>64</a:t>
            </a:r>
            <a:r>
              <a:rPr lang="en-US"/>
              <a:t>−1 seconds or roughly 585.442 billion years. The universe is currently about 13.7 billion years old.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0" name="Group 6"/>
          <p:cNvGrpSpPr>
            <a:grpSpLocks/>
          </p:cNvGrpSpPr>
          <p:nvPr/>
        </p:nvGrpSpPr>
        <p:grpSpPr bwMode="auto">
          <a:xfrm>
            <a:off x="990600" y="914400"/>
            <a:ext cx="1600200" cy="2057400"/>
            <a:chOff x="624" y="1008"/>
            <a:chExt cx="1008" cy="1296"/>
          </a:xfrm>
        </p:grpSpPr>
        <p:sp>
          <p:nvSpPr>
            <p:cNvPr id="16388" name="Rectangle 4"/>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89" name="Rectangle 5"/>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391" name="Group 7"/>
          <p:cNvGrpSpPr>
            <a:grpSpLocks/>
          </p:cNvGrpSpPr>
          <p:nvPr/>
        </p:nvGrpSpPr>
        <p:grpSpPr bwMode="auto">
          <a:xfrm>
            <a:off x="3581400" y="914400"/>
            <a:ext cx="1600200" cy="2057400"/>
            <a:chOff x="624" y="1008"/>
            <a:chExt cx="1008" cy="1296"/>
          </a:xfrm>
        </p:grpSpPr>
        <p:sp>
          <p:nvSpPr>
            <p:cNvPr id="16392" name="Rectangle 8"/>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3" name="Rectangle 9"/>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394" name="Group 10"/>
          <p:cNvGrpSpPr>
            <a:grpSpLocks/>
          </p:cNvGrpSpPr>
          <p:nvPr/>
        </p:nvGrpSpPr>
        <p:grpSpPr bwMode="auto">
          <a:xfrm>
            <a:off x="6096000" y="914400"/>
            <a:ext cx="1600200" cy="2057400"/>
            <a:chOff x="624" y="1008"/>
            <a:chExt cx="1008" cy="1296"/>
          </a:xfrm>
        </p:grpSpPr>
        <p:sp>
          <p:nvSpPr>
            <p:cNvPr id="16395" name="Rectangle 11"/>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6" name="Rectangle 12"/>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6397" name="Rectangle 13"/>
          <p:cNvSpPr>
            <a:spLocks noChangeArrowheads="1"/>
          </p:cNvSpPr>
          <p:nvPr/>
        </p:nvSpPr>
        <p:spPr bwMode="auto">
          <a:xfrm>
            <a:off x="1066800" y="25146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1" name="Rectangle 17"/>
          <p:cNvSpPr>
            <a:spLocks noChangeArrowheads="1"/>
          </p:cNvSpPr>
          <p:nvPr/>
        </p:nvSpPr>
        <p:spPr bwMode="auto">
          <a:xfrm>
            <a:off x="1295400" y="22860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2" name="Rectangle 18"/>
          <p:cNvSpPr>
            <a:spLocks noChangeArrowheads="1"/>
          </p:cNvSpPr>
          <p:nvPr/>
        </p:nvSpPr>
        <p:spPr bwMode="auto">
          <a:xfrm>
            <a:off x="1524000" y="20574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6406" name="Group 22"/>
          <p:cNvGrpSpPr>
            <a:grpSpLocks/>
          </p:cNvGrpSpPr>
          <p:nvPr/>
        </p:nvGrpSpPr>
        <p:grpSpPr bwMode="auto">
          <a:xfrm>
            <a:off x="3581400" y="4267200"/>
            <a:ext cx="1600200" cy="2057400"/>
            <a:chOff x="624" y="1008"/>
            <a:chExt cx="1008" cy="1296"/>
          </a:xfrm>
        </p:grpSpPr>
        <p:sp>
          <p:nvSpPr>
            <p:cNvPr id="16407" name="Rectangle 23"/>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8" name="Rectangle 24"/>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409" name="Group 25"/>
          <p:cNvGrpSpPr>
            <a:grpSpLocks/>
          </p:cNvGrpSpPr>
          <p:nvPr/>
        </p:nvGrpSpPr>
        <p:grpSpPr bwMode="auto">
          <a:xfrm>
            <a:off x="914400" y="4267200"/>
            <a:ext cx="1600200" cy="2057400"/>
            <a:chOff x="624" y="1008"/>
            <a:chExt cx="1008" cy="1296"/>
          </a:xfrm>
        </p:grpSpPr>
        <p:sp>
          <p:nvSpPr>
            <p:cNvPr id="16410" name="Rectangle 26"/>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11" name="Rectangle 27"/>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415" name="Group 31"/>
          <p:cNvGrpSpPr>
            <a:grpSpLocks/>
          </p:cNvGrpSpPr>
          <p:nvPr/>
        </p:nvGrpSpPr>
        <p:grpSpPr bwMode="auto">
          <a:xfrm>
            <a:off x="6019800" y="4267200"/>
            <a:ext cx="1600200" cy="2057400"/>
            <a:chOff x="720" y="2304"/>
            <a:chExt cx="1008" cy="1296"/>
          </a:xfrm>
        </p:grpSpPr>
        <p:grpSp>
          <p:nvGrpSpPr>
            <p:cNvPr id="16403" name="Group 19"/>
            <p:cNvGrpSpPr>
              <a:grpSpLocks/>
            </p:cNvGrpSpPr>
            <p:nvPr/>
          </p:nvGrpSpPr>
          <p:grpSpPr bwMode="auto">
            <a:xfrm>
              <a:off x="720" y="2304"/>
              <a:ext cx="1008" cy="1296"/>
              <a:chOff x="624" y="1008"/>
              <a:chExt cx="1008" cy="1296"/>
            </a:xfrm>
          </p:grpSpPr>
          <p:sp>
            <p:nvSpPr>
              <p:cNvPr id="16404" name="Rectangle 20"/>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5" name="Rectangle 21"/>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6412" name="Rectangle 28"/>
            <p:cNvSpPr>
              <a:spLocks noChangeArrowheads="1"/>
            </p:cNvSpPr>
            <p:nvPr/>
          </p:nvSpPr>
          <p:spPr bwMode="auto">
            <a:xfrm>
              <a:off x="768" y="3312"/>
              <a:ext cx="864" cy="117"/>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13" name="Rectangle 29"/>
            <p:cNvSpPr>
              <a:spLocks noChangeArrowheads="1"/>
            </p:cNvSpPr>
            <p:nvPr/>
          </p:nvSpPr>
          <p:spPr bwMode="auto">
            <a:xfrm>
              <a:off x="912" y="3168"/>
              <a:ext cx="576" cy="11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14" name="Rectangle 30"/>
            <p:cNvSpPr>
              <a:spLocks noChangeArrowheads="1"/>
            </p:cNvSpPr>
            <p:nvPr/>
          </p:nvSpPr>
          <p:spPr bwMode="auto">
            <a:xfrm>
              <a:off x="1056" y="3024"/>
              <a:ext cx="288" cy="117"/>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6416" name="Text Box 32"/>
          <p:cNvSpPr txBox="1">
            <a:spLocks noChangeArrowheads="1"/>
          </p:cNvSpPr>
          <p:nvPr/>
        </p:nvSpPr>
        <p:spPr bwMode="auto">
          <a:xfrm>
            <a:off x="67056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6417" name="Text Box 33"/>
          <p:cNvSpPr txBox="1">
            <a:spLocks noChangeArrowheads="1"/>
          </p:cNvSpPr>
          <p:nvPr/>
        </p:nvSpPr>
        <p:spPr bwMode="auto">
          <a:xfrm>
            <a:off x="41910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6418" name="Text Box 34"/>
          <p:cNvSpPr txBox="1">
            <a:spLocks noChangeArrowheads="1"/>
          </p:cNvSpPr>
          <p:nvPr/>
        </p:nvSpPr>
        <p:spPr bwMode="auto">
          <a:xfrm>
            <a:off x="16002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6419" name="Text Box 35"/>
          <p:cNvSpPr txBox="1">
            <a:spLocks noChangeArrowheads="1"/>
          </p:cNvSpPr>
          <p:nvPr/>
        </p:nvSpPr>
        <p:spPr bwMode="auto">
          <a:xfrm>
            <a:off x="1524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6420" name="Text Box 36"/>
          <p:cNvSpPr txBox="1">
            <a:spLocks noChangeArrowheads="1"/>
          </p:cNvSpPr>
          <p:nvPr/>
        </p:nvSpPr>
        <p:spPr bwMode="auto">
          <a:xfrm>
            <a:off x="4191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6421" name="Text Box 37"/>
          <p:cNvSpPr txBox="1">
            <a:spLocks noChangeArrowheads="1"/>
          </p:cNvSpPr>
          <p:nvPr/>
        </p:nvSpPr>
        <p:spPr bwMode="auto">
          <a:xfrm>
            <a:off x="66294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6422" name="Text Box 38"/>
          <p:cNvSpPr txBox="1">
            <a:spLocks noChangeArrowheads="1"/>
          </p:cNvSpPr>
          <p:nvPr/>
        </p:nvSpPr>
        <p:spPr bwMode="auto">
          <a:xfrm>
            <a:off x="762000" y="228600"/>
            <a:ext cx="4786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Move the rings from pole A to pole C</a:t>
            </a:r>
          </a:p>
        </p:txBody>
      </p:sp>
      <p:sp>
        <p:nvSpPr>
          <p:cNvPr id="16423" name="Text Box 39"/>
          <p:cNvSpPr txBox="1">
            <a:spLocks noChangeArrowheads="1"/>
          </p:cNvSpPr>
          <p:nvPr/>
        </p:nvSpPr>
        <p:spPr bwMode="auto">
          <a:xfrm>
            <a:off x="685800" y="3124200"/>
            <a:ext cx="7559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You may move one ring at a time, and never put a bigger ring on top of a smaller ring.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4" name="Group 4"/>
          <p:cNvGrpSpPr>
            <a:grpSpLocks/>
          </p:cNvGrpSpPr>
          <p:nvPr/>
        </p:nvGrpSpPr>
        <p:grpSpPr bwMode="auto">
          <a:xfrm>
            <a:off x="990600" y="914400"/>
            <a:ext cx="1600200" cy="2057400"/>
            <a:chOff x="624" y="1008"/>
            <a:chExt cx="1008" cy="1296"/>
          </a:xfrm>
        </p:grpSpPr>
        <p:sp>
          <p:nvSpPr>
            <p:cNvPr id="20485" name="Rectangle 5"/>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6" name="Rectangle 6"/>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487" name="Group 7"/>
          <p:cNvGrpSpPr>
            <a:grpSpLocks/>
          </p:cNvGrpSpPr>
          <p:nvPr/>
        </p:nvGrpSpPr>
        <p:grpSpPr bwMode="auto">
          <a:xfrm>
            <a:off x="3581400" y="914400"/>
            <a:ext cx="1600200" cy="2057400"/>
            <a:chOff x="624" y="1008"/>
            <a:chExt cx="1008" cy="1296"/>
          </a:xfrm>
        </p:grpSpPr>
        <p:sp>
          <p:nvSpPr>
            <p:cNvPr id="20488" name="Rectangle 8"/>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9" name="Rectangle 9"/>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490" name="Group 10"/>
          <p:cNvGrpSpPr>
            <a:grpSpLocks/>
          </p:cNvGrpSpPr>
          <p:nvPr/>
        </p:nvGrpSpPr>
        <p:grpSpPr bwMode="auto">
          <a:xfrm>
            <a:off x="6096000" y="914400"/>
            <a:ext cx="1600200" cy="2057400"/>
            <a:chOff x="624" y="1008"/>
            <a:chExt cx="1008" cy="1296"/>
          </a:xfrm>
        </p:grpSpPr>
        <p:sp>
          <p:nvSpPr>
            <p:cNvPr id="20491" name="Rectangle 11"/>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92" name="Rectangle 12"/>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0494" name="Rectangle 14"/>
          <p:cNvSpPr>
            <a:spLocks noChangeArrowheads="1"/>
          </p:cNvSpPr>
          <p:nvPr/>
        </p:nvSpPr>
        <p:spPr bwMode="auto">
          <a:xfrm>
            <a:off x="3886200" y="25146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95" name="Rectangle 15"/>
          <p:cNvSpPr>
            <a:spLocks noChangeArrowheads="1"/>
          </p:cNvSpPr>
          <p:nvPr/>
        </p:nvSpPr>
        <p:spPr bwMode="auto">
          <a:xfrm>
            <a:off x="4114800" y="22860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0496" name="Group 16"/>
          <p:cNvGrpSpPr>
            <a:grpSpLocks/>
          </p:cNvGrpSpPr>
          <p:nvPr/>
        </p:nvGrpSpPr>
        <p:grpSpPr bwMode="auto">
          <a:xfrm>
            <a:off x="3581400" y="4267200"/>
            <a:ext cx="1600200" cy="2057400"/>
            <a:chOff x="624" y="1008"/>
            <a:chExt cx="1008" cy="1296"/>
          </a:xfrm>
        </p:grpSpPr>
        <p:sp>
          <p:nvSpPr>
            <p:cNvPr id="20497" name="Rectangle 17"/>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98" name="Rectangle 18"/>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499" name="Group 19"/>
          <p:cNvGrpSpPr>
            <a:grpSpLocks/>
          </p:cNvGrpSpPr>
          <p:nvPr/>
        </p:nvGrpSpPr>
        <p:grpSpPr bwMode="auto">
          <a:xfrm>
            <a:off x="914400" y="4267200"/>
            <a:ext cx="1600200" cy="2057400"/>
            <a:chOff x="624" y="1008"/>
            <a:chExt cx="1008" cy="1296"/>
          </a:xfrm>
        </p:grpSpPr>
        <p:sp>
          <p:nvSpPr>
            <p:cNvPr id="20500" name="Rectangle 20"/>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501" name="Rectangle 21"/>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503" name="Group 23"/>
          <p:cNvGrpSpPr>
            <a:grpSpLocks/>
          </p:cNvGrpSpPr>
          <p:nvPr/>
        </p:nvGrpSpPr>
        <p:grpSpPr bwMode="auto">
          <a:xfrm>
            <a:off x="6019800" y="4267200"/>
            <a:ext cx="1600200" cy="2057400"/>
            <a:chOff x="624" y="1008"/>
            <a:chExt cx="1008" cy="1296"/>
          </a:xfrm>
        </p:grpSpPr>
        <p:sp>
          <p:nvSpPr>
            <p:cNvPr id="20504" name="Rectangle 24"/>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505" name="Rectangle 25"/>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0509" name="Text Box 29"/>
          <p:cNvSpPr txBox="1">
            <a:spLocks noChangeArrowheads="1"/>
          </p:cNvSpPr>
          <p:nvPr/>
        </p:nvSpPr>
        <p:spPr bwMode="auto">
          <a:xfrm>
            <a:off x="67056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0510" name="Text Box 30"/>
          <p:cNvSpPr txBox="1">
            <a:spLocks noChangeArrowheads="1"/>
          </p:cNvSpPr>
          <p:nvPr/>
        </p:nvSpPr>
        <p:spPr bwMode="auto">
          <a:xfrm>
            <a:off x="41910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0511" name="Text Box 31"/>
          <p:cNvSpPr txBox="1">
            <a:spLocks noChangeArrowheads="1"/>
          </p:cNvSpPr>
          <p:nvPr/>
        </p:nvSpPr>
        <p:spPr bwMode="auto">
          <a:xfrm>
            <a:off x="16002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0512" name="Text Box 32"/>
          <p:cNvSpPr txBox="1">
            <a:spLocks noChangeArrowheads="1"/>
          </p:cNvSpPr>
          <p:nvPr/>
        </p:nvSpPr>
        <p:spPr bwMode="auto">
          <a:xfrm>
            <a:off x="1524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0513" name="Text Box 33"/>
          <p:cNvSpPr txBox="1">
            <a:spLocks noChangeArrowheads="1"/>
          </p:cNvSpPr>
          <p:nvPr/>
        </p:nvSpPr>
        <p:spPr bwMode="auto">
          <a:xfrm>
            <a:off x="4191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0514" name="Text Box 34"/>
          <p:cNvSpPr txBox="1">
            <a:spLocks noChangeArrowheads="1"/>
          </p:cNvSpPr>
          <p:nvPr/>
        </p:nvSpPr>
        <p:spPr bwMode="auto">
          <a:xfrm>
            <a:off x="66294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0515" name="Text Box 35"/>
          <p:cNvSpPr txBox="1">
            <a:spLocks noChangeArrowheads="1"/>
          </p:cNvSpPr>
          <p:nvPr/>
        </p:nvSpPr>
        <p:spPr bwMode="auto">
          <a:xfrm>
            <a:off x="533400" y="304800"/>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 move the top </a:t>
            </a:r>
            <a:r>
              <a:rPr lang="en-US" i="1"/>
              <a:t>n-1</a:t>
            </a:r>
            <a:r>
              <a:rPr lang="en-US"/>
              <a:t> rings from A to B</a:t>
            </a:r>
          </a:p>
        </p:txBody>
      </p:sp>
      <p:sp>
        <p:nvSpPr>
          <p:cNvPr id="20518" name="Text Box 38"/>
          <p:cNvSpPr txBox="1">
            <a:spLocks noChangeArrowheads="1"/>
          </p:cNvSpPr>
          <p:nvPr/>
        </p:nvSpPr>
        <p:spPr bwMode="auto">
          <a:xfrm>
            <a:off x="609600" y="3200400"/>
            <a:ext cx="476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Then move the final ring from A to C</a:t>
            </a:r>
          </a:p>
        </p:txBody>
      </p:sp>
      <p:sp>
        <p:nvSpPr>
          <p:cNvPr id="20493" name="Rectangle 13"/>
          <p:cNvSpPr>
            <a:spLocks noChangeArrowheads="1"/>
          </p:cNvSpPr>
          <p:nvPr/>
        </p:nvSpPr>
        <p:spPr bwMode="auto">
          <a:xfrm>
            <a:off x="6096000" y="58674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19" name="Rectangle 39"/>
          <p:cNvSpPr>
            <a:spLocks noChangeArrowheads="1"/>
          </p:cNvSpPr>
          <p:nvPr/>
        </p:nvSpPr>
        <p:spPr bwMode="auto">
          <a:xfrm>
            <a:off x="4114800" y="55626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20" name="Rectangle 40"/>
          <p:cNvSpPr>
            <a:spLocks noChangeArrowheads="1"/>
          </p:cNvSpPr>
          <p:nvPr/>
        </p:nvSpPr>
        <p:spPr bwMode="auto">
          <a:xfrm>
            <a:off x="3886200" y="58674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609600" y="1828800"/>
            <a:ext cx="3429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a:solidFill>
                  <a:srgbClr val="3333CC"/>
                </a:solidFill>
              </a:rPr>
              <a:t>To understand recursion,</a:t>
            </a:r>
          </a:p>
          <a:p>
            <a:pPr algn="ctr"/>
            <a:r>
              <a:rPr lang="en-US" sz="3600">
                <a:solidFill>
                  <a:srgbClr val="3333CC"/>
                </a:solidFill>
              </a:rPr>
              <a:t> first one must understand recursion</a:t>
            </a:r>
          </a:p>
        </p:txBody>
      </p:sp>
      <p:pic>
        <p:nvPicPr>
          <p:cNvPr id="3077" name="Picture 5" descr="RodinThin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581400"/>
            <a:ext cx="1785938" cy="2646363"/>
          </a:xfrm>
          <a:prstGeom prst="rect">
            <a:avLst/>
          </a:prstGeom>
          <a:noFill/>
          <a:extLst>
            <a:ext uri="{909E8E84-426E-40DD-AFC4-6F175D3DCCD1}">
              <a14:hiddenFill xmlns:a14="http://schemas.microsoft.com/office/drawing/2010/main">
                <a:solidFill>
                  <a:srgbClr val="FFFFFF"/>
                </a:solidFill>
              </a14:hiddenFill>
            </a:ext>
          </a:extLst>
        </p:spPr>
      </p:pic>
      <p:sp>
        <p:nvSpPr>
          <p:cNvPr id="3078" name="AutoShape 6"/>
          <p:cNvSpPr>
            <a:spLocks noChangeArrowheads="1"/>
          </p:cNvSpPr>
          <p:nvPr/>
        </p:nvSpPr>
        <p:spPr bwMode="auto">
          <a:xfrm>
            <a:off x="4343400" y="838200"/>
            <a:ext cx="2819400" cy="2235200"/>
          </a:xfrm>
          <a:prstGeom prst="cloudCallout">
            <a:avLst>
              <a:gd name="adj1" fmla="val 65088"/>
              <a:gd name="adj2" fmla="val 7237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pic>
        <p:nvPicPr>
          <p:cNvPr id="3079" name="Picture 7" descr="RodinThink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828800"/>
            <a:ext cx="565150" cy="838200"/>
          </a:xfrm>
          <a:prstGeom prst="rect">
            <a:avLst/>
          </a:prstGeom>
          <a:noFill/>
          <a:extLst>
            <a:ext uri="{909E8E84-426E-40DD-AFC4-6F175D3DCCD1}">
              <a14:hiddenFill xmlns:a14="http://schemas.microsoft.com/office/drawing/2010/main">
                <a:solidFill>
                  <a:srgbClr val="FFFFFF"/>
                </a:solidFill>
              </a14:hiddenFill>
            </a:ext>
          </a:extLst>
        </p:spPr>
      </p:pic>
      <p:sp>
        <p:nvSpPr>
          <p:cNvPr id="3080" name="AutoShape 8"/>
          <p:cNvSpPr>
            <a:spLocks noChangeArrowheads="1"/>
          </p:cNvSpPr>
          <p:nvPr/>
        </p:nvSpPr>
        <p:spPr bwMode="auto">
          <a:xfrm>
            <a:off x="5029200" y="1143000"/>
            <a:ext cx="838200" cy="812800"/>
          </a:xfrm>
          <a:prstGeom prst="cloudCallout">
            <a:avLst>
              <a:gd name="adj1" fmla="val 109282"/>
              <a:gd name="adj2" fmla="val 3144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pic>
        <p:nvPicPr>
          <p:cNvPr id="3081" name="Picture 9" descr="RodinThin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295400"/>
            <a:ext cx="30480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8" name="Group 4"/>
          <p:cNvGrpSpPr>
            <a:grpSpLocks/>
          </p:cNvGrpSpPr>
          <p:nvPr/>
        </p:nvGrpSpPr>
        <p:grpSpPr bwMode="auto">
          <a:xfrm>
            <a:off x="990600" y="914400"/>
            <a:ext cx="1600200" cy="2057400"/>
            <a:chOff x="624" y="1008"/>
            <a:chExt cx="1008" cy="1296"/>
          </a:xfrm>
        </p:grpSpPr>
        <p:sp>
          <p:nvSpPr>
            <p:cNvPr id="21509" name="Rectangle 5"/>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0" name="Rectangle 6"/>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11" name="Group 7"/>
          <p:cNvGrpSpPr>
            <a:grpSpLocks/>
          </p:cNvGrpSpPr>
          <p:nvPr/>
        </p:nvGrpSpPr>
        <p:grpSpPr bwMode="auto">
          <a:xfrm>
            <a:off x="3581400" y="914400"/>
            <a:ext cx="1600200" cy="2057400"/>
            <a:chOff x="624" y="1008"/>
            <a:chExt cx="1008" cy="1296"/>
          </a:xfrm>
        </p:grpSpPr>
        <p:sp>
          <p:nvSpPr>
            <p:cNvPr id="21512" name="Rectangle 8"/>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3" name="Rectangle 9"/>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14" name="Group 10"/>
          <p:cNvGrpSpPr>
            <a:grpSpLocks/>
          </p:cNvGrpSpPr>
          <p:nvPr/>
        </p:nvGrpSpPr>
        <p:grpSpPr bwMode="auto">
          <a:xfrm>
            <a:off x="6096000" y="914400"/>
            <a:ext cx="1600200" cy="2057400"/>
            <a:chOff x="624" y="1008"/>
            <a:chExt cx="1008" cy="1296"/>
          </a:xfrm>
        </p:grpSpPr>
        <p:sp>
          <p:nvSpPr>
            <p:cNvPr id="21515" name="Rectangle 11"/>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6" name="Rectangle 12"/>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1517" name="Rectangle 13"/>
          <p:cNvSpPr>
            <a:spLocks noChangeArrowheads="1"/>
          </p:cNvSpPr>
          <p:nvPr/>
        </p:nvSpPr>
        <p:spPr bwMode="auto">
          <a:xfrm>
            <a:off x="3962400" y="25146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8" name="Rectangle 14"/>
          <p:cNvSpPr>
            <a:spLocks noChangeArrowheads="1"/>
          </p:cNvSpPr>
          <p:nvPr/>
        </p:nvSpPr>
        <p:spPr bwMode="auto">
          <a:xfrm>
            <a:off x="4191000" y="22860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1519" name="Group 15"/>
          <p:cNvGrpSpPr>
            <a:grpSpLocks/>
          </p:cNvGrpSpPr>
          <p:nvPr/>
        </p:nvGrpSpPr>
        <p:grpSpPr bwMode="auto">
          <a:xfrm>
            <a:off x="3581400" y="4267200"/>
            <a:ext cx="1600200" cy="2057400"/>
            <a:chOff x="624" y="1008"/>
            <a:chExt cx="1008" cy="1296"/>
          </a:xfrm>
        </p:grpSpPr>
        <p:sp>
          <p:nvSpPr>
            <p:cNvPr id="21520" name="Rectangle 16"/>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1" name="Rectangle 17"/>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22" name="Group 18"/>
          <p:cNvGrpSpPr>
            <a:grpSpLocks/>
          </p:cNvGrpSpPr>
          <p:nvPr/>
        </p:nvGrpSpPr>
        <p:grpSpPr bwMode="auto">
          <a:xfrm>
            <a:off x="914400" y="4267200"/>
            <a:ext cx="1600200" cy="2057400"/>
            <a:chOff x="624" y="1008"/>
            <a:chExt cx="1008" cy="1296"/>
          </a:xfrm>
        </p:grpSpPr>
        <p:sp>
          <p:nvSpPr>
            <p:cNvPr id="21523" name="Rectangle 19"/>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4" name="Rectangle 20"/>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25" name="Group 21"/>
          <p:cNvGrpSpPr>
            <a:grpSpLocks/>
          </p:cNvGrpSpPr>
          <p:nvPr/>
        </p:nvGrpSpPr>
        <p:grpSpPr bwMode="auto">
          <a:xfrm>
            <a:off x="6019800" y="4267200"/>
            <a:ext cx="1600200" cy="2057400"/>
            <a:chOff x="624" y="1008"/>
            <a:chExt cx="1008" cy="1296"/>
          </a:xfrm>
        </p:grpSpPr>
        <p:sp>
          <p:nvSpPr>
            <p:cNvPr id="21526" name="Rectangle 22"/>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7" name="Rectangle 23"/>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1528" name="Text Box 24"/>
          <p:cNvSpPr txBox="1">
            <a:spLocks noChangeArrowheads="1"/>
          </p:cNvSpPr>
          <p:nvPr/>
        </p:nvSpPr>
        <p:spPr bwMode="auto">
          <a:xfrm>
            <a:off x="67056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1529" name="Text Box 25"/>
          <p:cNvSpPr txBox="1">
            <a:spLocks noChangeArrowheads="1"/>
          </p:cNvSpPr>
          <p:nvPr/>
        </p:nvSpPr>
        <p:spPr bwMode="auto">
          <a:xfrm>
            <a:off x="41910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1530" name="Text Box 26"/>
          <p:cNvSpPr txBox="1">
            <a:spLocks noChangeArrowheads="1"/>
          </p:cNvSpPr>
          <p:nvPr/>
        </p:nvSpPr>
        <p:spPr bwMode="auto">
          <a:xfrm>
            <a:off x="16002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1531" name="Text Box 27"/>
          <p:cNvSpPr txBox="1">
            <a:spLocks noChangeArrowheads="1"/>
          </p:cNvSpPr>
          <p:nvPr/>
        </p:nvSpPr>
        <p:spPr bwMode="auto">
          <a:xfrm>
            <a:off x="1524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1532" name="Text Box 28"/>
          <p:cNvSpPr txBox="1">
            <a:spLocks noChangeArrowheads="1"/>
          </p:cNvSpPr>
          <p:nvPr/>
        </p:nvSpPr>
        <p:spPr bwMode="auto">
          <a:xfrm>
            <a:off x="4191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1533" name="Text Box 29"/>
          <p:cNvSpPr txBox="1">
            <a:spLocks noChangeArrowheads="1"/>
          </p:cNvSpPr>
          <p:nvPr/>
        </p:nvSpPr>
        <p:spPr bwMode="auto">
          <a:xfrm>
            <a:off x="66294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1535" name="Text Box 31"/>
          <p:cNvSpPr txBox="1">
            <a:spLocks noChangeArrowheads="1"/>
          </p:cNvSpPr>
          <p:nvPr/>
        </p:nvSpPr>
        <p:spPr bwMode="auto">
          <a:xfrm>
            <a:off x="609600" y="3200400"/>
            <a:ext cx="431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Now, move </a:t>
            </a:r>
            <a:r>
              <a:rPr lang="en-US" i="1"/>
              <a:t>n-1</a:t>
            </a:r>
            <a:r>
              <a:rPr lang="en-US"/>
              <a:t> rings from B to C</a:t>
            </a:r>
          </a:p>
        </p:txBody>
      </p:sp>
      <p:sp>
        <p:nvSpPr>
          <p:cNvPr id="21536" name="Rectangle 32"/>
          <p:cNvSpPr>
            <a:spLocks noChangeArrowheads="1"/>
          </p:cNvSpPr>
          <p:nvPr/>
        </p:nvSpPr>
        <p:spPr bwMode="auto">
          <a:xfrm>
            <a:off x="6248400" y="25146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37" name="Rectangle 33"/>
          <p:cNvSpPr>
            <a:spLocks noChangeArrowheads="1"/>
          </p:cNvSpPr>
          <p:nvPr/>
        </p:nvSpPr>
        <p:spPr bwMode="auto">
          <a:xfrm>
            <a:off x="6096000" y="58674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39" name="Rectangle 35"/>
          <p:cNvSpPr>
            <a:spLocks noChangeArrowheads="1"/>
          </p:cNvSpPr>
          <p:nvPr/>
        </p:nvSpPr>
        <p:spPr bwMode="auto">
          <a:xfrm>
            <a:off x="6324600" y="56388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40" name="Rectangle 36"/>
          <p:cNvSpPr>
            <a:spLocks noChangeArrowheads="1"/>
          </p:cNvSpPr>
          <p:nvPr/>
        </p:nvSpPr>
        <p:spPr bwMode="auto">
          <a:xfrm>
            <a:off x="6553200" y="54102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1066800" y="990600"/>
            <a:ext cx="7061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But we can't move more than one ring at a time!</a:t>
            </a:r>
          </a:p>
          <a:p>
            <a:endParaRPr lang="en-US">
              <a:solidFill>
                <a:schemeClr val="accent2"/>
              </a:solidFill>
            </a:endParaRPr>
          </a:p>
          <a:p>
            <a:r>
              <a:rPr lang="en-US">
                <a:solidFill>
                  <a:schemeClr val="accent2"/>
                </a:solidFill>
              </a:rPr>
              <a:t>Yes, but that's the problem we're trying to solve...</a:t>
            </a:r>
          </a:p>
          <a:p>
            <a:r>
              <a:rPr lang="en-US">
                <a:solidFill>
                  <a:schemeClr val="accent2"/>
                </a:solidFill>
              </a:rPr>
              <a:t>	move </a:t>
            </a:r>
            <a:r>
              <a:rPr lang="en-US" i="1">
                <a:solidFill>
                  <a:schemeClr val="accent2"/>
                </a:solidFill>
              </a:rPr>
              <a:t>n</a:t>
            </a:r>
            <a:r>
              <a:rPr lang="en-US">
                <a:solidFill>
                  <a:schemeClr val="accent2"/>
                </a:solidFill>
              </a:rPr>
              <a:t> rings from A to C (with the help of B)</a:t>
            </a:r>
          </a:p>
          <a:p>
            <a:endParaRPr lang="en-US">
              <a:solidFill>
                <a:schemeClr val="accent2"/>
              </a:solidFill>
            </a:endParaRPr>
          </a:p>
          <a:p>
            <a:r>
              <a:rPr lang="en-US">
                <a:solidFill>
                  <a:schemeClr val="accent2"/>
                </a:solidFill>
              </a:rPr>
              <a:t>So,</a:t>
            </a:r>
          </a:p>
          <a:p>
            <a:r>
              <a:rPr lang="en-US">
                <a:solidFill>
                  <a:schemeClr val="accent2"/>
                </a:solidFill>
              </a:rPr>
              <a:t>We can move </a:t>
            </a:r>
            <a:r>
              <a:rPr lang="en-US" i="1">
                <a:solidFill>
                  <a:schemeClr val="accent2"/>
                </a:solidFill>
              </a:rPr>
              <a:t>n-1</a:t>
            </a:r>
            <a:r>
              <a:rPr lang="en-US">
                <a:solidFill>
                  <a:schemeClr val="accent2"/>
                </a:solidFill>
              </a:rPr>
              <a:t> rings from A to B (with the help of C)</a:t>
            </a:r>
          </a:p>
          <a:p>
            <a:r>
              <a:rPr lang="en-US">
                <a:solidFill>
                  <a:schemeClr val="accent2"/>
                </a:solidFill>
              </a:rPr>
              <a:t>Move the last ring from A to C</a:t>
            </a:r>
          </a:p>
          <a:p>
            <a:r>
              <a:rPr lang="en-US">
                <a:solidFill>
                  <a:schemeClr val="accent2"/>
                </a:solidFill>
              </a:rPr>
              <a:t>Then move </a:t>
            </a:r>
            <a:r>
              <a:rPr lang="en-US" i="1">
                <a:solidFill>
                  <a:schemeClr val="accent2"/>
                </a:solidFill>
              </a:rPr>
              <a:t>n-1</a:t>
            </a:r>
            <a:r>
              <a:rPr lang="en-US">
                <a:solidFill>
                  <a:schemeClr val="accent2"/>
                </a:solidFill>
              </a:rPr>
              <a:t> rings from B to C (with the help of 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04800" y="838200"/>
            <a:ext cx="8534400" cy="3962400"/>
          </a:xfrm>
          <a:ln>
            <a:solidFill>
              <a:srgbClr val="993300"/>
            </a:solidFill>
            <a:miter lim="800000"/>
            <a:headEnd/>
            <a:tailEnd/>
          </a:ln>
        </p:spPr>
        <p:txBody>
          <a:bodyPr/>
          <a:lstStyle/>
          <a:p>
            <a:pPr>
              <a:buFontTx/>
              <a:buNone/>
            </a:pPr>
            <a:r>
              <a:rPr lang="en-US" sz="1800">
                <a:latin typeface="Courier New" pitchFamily="49" charset="0"/>
              </a:rPr>
              <a:t>private static void moveRings(int numberOfRings, </a:t>
            </a:r>
          </a:p>
          <a:p>
            <a:pPr>
              <a:buFontTx/>
              <a:buNone/>
            </a:pPr>
            <a:r>
              <a:rPr lang="en-US" sz="1800">
                <a:latin typeface="Courier New" pitchFamily="49" charset="0"/>
              </a:rPr>
              <a:t>                              String fromTower,</a:t>
            </a:r>
          </a:p>
          <a:p>
            <a:pPr>
              <a:buFontTx/>
              <a:buNone/>
            </a:pPr>
            <a:r>
              <a:rPr lang="en-US" sz="1800">
                <a:latin typeface="Courier New" pitchFamily="49" charset="0"/>
              </a:rPr>
              <a:t>                              String toTower,</a:t>
            </a:r>
          </a:p>
          <a:p>
            <a:pPr>
              <a:buFontTx/>
              <a:buNone/>
            </a:pPr>
            <a:r>
              <a:rPr lang="en-US" sz="1800">
                <a:latin typeface="Courier New" pitchFamily="49" charset="0"/>
              </a:rPr>
              <a:t>                              String tempTower) {</a:t>
            </a:r>
          </a:p>
          <a:p>
            <a:pPr>
              <a:buFontTx/>
              <a:buNone/>
            </a:pPr>
            <a:endParaRPr lang="en-US" sz="1800">
              <a:latin typeface="Courier New" pitchFamily="49" charset="0"/>
            </a:endParaRPr>
          </a:p>
          <a:p>
            <a:pPr>
              <a:buFontTx/>
              <a:buNone/>
            </a:pPr>
            <a:r>
              <a:rPr lang="en-US" sz="1800">
                <a:latin typeface="Courier New" pitchFamily="49" charset="0"/>
              </a:rPr>
              <a:t>   if (numberOfRings == 0) return;</a:t>
            </a:r>
          </a:p>
          <a:p>
            <a:pPr>
              <a:buFontTx/>
              <a:buNone/>
            </a:pPr>
            <a:r>
              <a:rPr lang="en-US" sz="1800">
                <a:latin typeface="Courier New" pitchFamily="49" charset="0"/>
              </a:rPr>
              <a:t>   moveRings(numberOfRings-1, fromTower, tempTower, toTower);</a:t>
            </a:r>
          </a:p>
          <a:p>
            <a:pPr>
              <a:buFontTx/>
              <a:buNone/>
            </a:pPr>
            <a:r>
              <a:rPr lang="en-US" sz="1800">
                <a:latin typeface="Courier New" pitchFamily="49" charset="0"/>
              </a:rPr>
              <a:t>   System.out.println("Move a ring from tower "+ </a:t>
            </a:r>
          </a:p>
          <a:p>
            <a:pPr>
              <a:buFontTx/>
              <a:buNone/>
            </a:pPr>
            <a:r>
              <a:rPr lang="en-US" sz="1800">
                <a:latin typeface="Courier New" pitchFamily="49" charset="0"/>
              </a:rPr>
              <a:t>                       fromTower+" to tower "+toTower);</a:t>
            </a:r>
          </a:p>
          <a:p>
            <a:pPr>
              <a:buFontTx/>
              <a:buNone/>
            </a:pPr>
            <a:r>
              <a:rPr lang="en-US" sz="1800">
                <a:latin typeface="Courier New" pitchFamily="49" charset="0"/>
              </a:rPr>
              <a:t>   moveRings(numberOfRings-1, tempTower, toTower, fromTower);</a:t>
            </a:r>
          </a:p>
          <a:p>
            <a:pPr>
              <a:buFontTx/>
              <a:buNone/>
            </a:pPr>
            <a:r>
              <a:rPr lang="en-US" sz="1800">
                <a:latin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1050925" y="955675"/>
            <a:ext cx="6797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recursive algorithm is one that solves a problem by using the same algorithm to solve a </a:t>
            </a:r>
            <a:r>
              <a:rPr lang="en-US">
                <a:solidFill>
                  <a:srgbClr val="3333CC"/>
                </a:solidFill>
              </a:rPr>
              <a:t>smaller</a:t>
            </a:r>
            <a:r>
              <a:rPr lang="en-US"/>
              <a:t> part of the problem.</a:t>
            </a:r>
          </a:p>
          <a:p>
            <a:endParaRPr lang="en-US"/>
          </a:p>
          <a:p>
            <a:r>
              <a:rPr lang="en-US"/>
              <a:t>For example:</a:t>
            </a:r>
          </a:p>
          <a:p>
            <a:r>
              <a:rPr lang="en-US"/>
              <a:t>	</a:t>
            </a:r>
            <a:r>
              <a:rPr lang="en-US">
                <a:solidFill>
                  <a:srgbClr val="CC3300"/>
                </a:solidFill>
              </a:rPr>
              <a:t>List</a:t>
            </a:r>
            <a:r>
              <a:rPr lang="en-US"/>
              <a:t> all the presidents of the US.</a:t>
            </a:r>
          </a:p>
          <a:p>
            <a:endParaRPr lang="en-US"/>
          </a:p>
          <a:p>
            <a:r>
              <a:rPr lang="en-US"/>
              <a:t>Can be solved by</a:t>
            </a:r>
          </a:p>
          <a:p>
            <a:endParaRPr lang="en-US"/>
          </a:p>
          <a:p>
            <a:r>
              <a:rPr lang="en-US"/>
              <a:t>	Identifying the </a:t>
            </a:r>
            <a:r>
              <a:rPr lang="en-US" i="1"/>
              <a:t>first</a:t>
            </a:r>
            <a:r>
              <a:rPr lang="en-US"/>
              <a:t> president, then</a:t>
            </a:r>
          </a:p>
          <a:p>
            <a:r>
              <a:rPr lang="en-US"/>
              <a:t>	</a:t>
            </a:r>
            <a:r>
              <a:rPr lang="en-US">
                <a:solidFill>
                  <a:srgbClr val="CC3300"/>
                </a:solidFill>
              </a:rPr>
              <a:t>List</a:t>
            </a:r>
            <a:r>
              <a:rPr lang="en-US"/>
              <a:t> the </a:t>
            </a:r>
            <a:r>
              <a:rPr lang="en-US" i="1"/>
              <a:t>rest</a:t>
            </a:r>
            <a:r>
              <a:rPr lang="en-US"/>
              <a:t> of the presidents.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990600"/>
            <a:ext cx="7467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To </a:t>
            </a:r>
            <a:r>
              <a:rPr lang="en-US">
                <a:solidFill>
                  <a:srgbClr val="CC3300"/>
                </a:solidFill>
              </a:rPr>
              <a:t>List</a:t>
            </a:r>
            <a:r>
              <a:rPr lang="en-US"/>
              <a:t> all the presidents</a:t>
            </a:r>
          </a:p>
          <a:p>
            <a:r>
              <a:rPr lang="en-US"/>
              <a:t>	If there are any president to list,	</a:t>
            </a:r>
          </a:p>
          <a:p>
            <a:r>
              <a:rPr lang="en-US"/>
              <a:t>		Identify the </a:t>
            </a:r>
            <a:r>
              <a:rPr lang="en-US" i="1"/>
              <a:t>first</a:t>
            </a:r>
            <a:r>
              <a:rPr lang="en-US"/>
              <a:t> president, then</a:t>
            </a:r>
          </a:p>
          <a:p>
            <a:r>
              <a:rPr lang="en-US"/>
              <a:t>		</a:t>
            </a:r>
            <a:r>
              <a:rPr lang="en-US">
                <a:solidFill>
                  <a:srgbClr val="CC3300"/>
                </a:solidFill>
              </a:rPr>
              <a:t>List</a:t>
            </a:r>
            <a:r>
              <a:rPr lang="en-US"/>
              <a:t> the </a:t>
            </a:r>
            <a:r>
              <a:rPr lang="en-US" i="1"/>
              <a:t>rest</a:t>
            </a:r>
            <a:r>
              <a:rPr lang="en-US"/>
              <a:t> of the presidents.</a:t>
            </a:r>
          </a:p>
          <a:p>
            <a:endParaRPr lang="en-US"/>
          </a:p>
        </p:txBody>
      </p:sp>
      <p:sp>
        <p:nvSpPr>
          <p:cNvPr id="5127" name="AutoShape 7"/>
          <p:cNvSpPr>
            <a:spLocks/>
          </p:cNvSpPr>
          <p:nvPr/>
        </p:nvSpPr>
        <p:spPr bwMode="auto">
          <a:xfrm>
            <a:off x="7315200" y="990600"/>
            <a:ext cx="1423988" cy="1609725"/>
          </a:xfrm>
          <a:prstGeom prst="borderCallout1">
            <a:avLst>
              <a:gd name="adj1" fmla="val 7102"/>
              <a:gd name="adj2" fmla="val -5352"/>
              <a:gd name="adj3" fmla="val 58282"/>
              <a:gd name="adj4" fmla="val -7324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solidFill>
                  <a:schemeClr val="accent2"/>
                </a:solidFill>
              </a:rPr>
              <a:t>can be done with no recursion</a:t>
            </a:r>
          </a:p>
        </p:txBody>
      </p:sp>
      <p:sp>
        <p:nvSpPr>
          <p:cNvPr id="5129" name="AutoShape 9"/>
          <p:cNvSpPr>
            <a:spLocks/>
          </p:cNvSpPr>
          <p:nvPr/>
        </p:nvSpPr>
        <p:spPr bwMode="auto">
          <a:xfrm>
            <a:off x="609600" y="3505200"/>
            <a:ext cx="2638425" cy="990600"/>
          </a:xfrm>
          <a:prstGeom prst="borderCallout1">
            <a:avLst>
              <a:gd name="adj1" fmla="val 11537"/>
              <a:gd name="adj2" fmla="val 102889"/>
              <a:gd name="adj3" fmla="val -100000"/>
              <a:gd name="adj4" fmla="val 11714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solidFill>
                  <a:schemeClr val="accent2"/>
                </a:solidFill>
              </a:rPr>
              <a:t>Recursive call but smaller problem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1143000" y="1066800"/>
            <a:ext cx="1655763" cy="30130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66"/>
                </a:solidFill>
              </a:rPr>
              <a:t>Washington</a:t>
            </a:r>
          </a:p>
          <a:p>
            <a:r>
              <a:rPr lang="en-US">
                <a:solidFill>
                  <a:srgbClr val="660066"/>
                </a:solidFill>
              </a:rPr>
              <a:t>Adams, J</a:t>
            </a:r>
          </a:p>
          <a:p>
            <a:r>
              <a:rPr lang="en-US">
                <a:solidFill>
                  <a:srgbClr val="660066"/>
                </a:solidFill>
              </a:rPr>
              <a:t>Jefferson</a:t>
            </a:r>
          </a:p>
          <a:p>
            <a:r>
              <a:rPr lang="en-US">
                <a:solidFill>
                  <a:srgbClr val="660066"/>
                </a:solidFill>
              </a:rPr>
              <a:t>Madison</a:t>
            </a:r>
          </a:p>
          <a:p>
            <a:r>
              <a:rPr lang="en-US">
                <a:solidFill>
                  <a:srgbClr val="660066"/>
                </a:solidFill>
              </a:rPr>
              <a:t>Monroe</a:t>
            </a:r>
          </a:p>
          <a:p>
            <a:r>
              <a:rPr lang="en-US">
                <a:solidFill>
                  <a:srgbClr val="660066"/>
                </a:solidFill>
              </a:rPr>
              <a:t>Adams, JQ</a:t>
            </a:r>
          </a:p>
          <a:p>
            <a:r>
              <a:rPr lang="en-US">
                <a:solidFill>
                  <a:srgbClr val="660066"/>
                </a:solidFill>
              </a:rPr>
              <a:t>Jackson</a:t>
            </a:r>
          </a:p>
          <a:p>
            <a:r>
              <a:rPr lang="en-US">
                <a:solidFill>
                  <a:srgbClr val="660066"/>
                </a:solidFill>
              </a:rPr>
              <a:t>Van Buren</a:t>
            </a:r>
          </a:p>
        </p:txBody>
      </p:sp>
      <p:sp>
        <p:nvSpPr>
          <p:cNvPr id="6149" name="Text Box 5"/>
          <p:cNvSpPr txBox="1">
            <a:spLocks noChangeArrowheads="1"/>
          </p:cNvSpPr>
          <p:nvPr/>
        </p:nvSpPr>
        <p:spPr bwMode="auto">
          <a:xfrm>
            <a:off x="3048000" y="381000"/>
            <a:ext cx="289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Identify:</a:t>
            </a:r>
          </a:p>
          <a:p>
            <a:r>
              <a:rPr lang="en-US"/>
              <a:t>	Washington</a:t>
            </a:r>
          </a:p>
          <a:p>
            <a:r>
              <a:rPr lang="en-US"/>
              <a:t>List:</a:t>
            </a:r>
          </a:p>
        </p:txBody>
      </p:sp>
      <p:sp>
        <p:nvSpPr>
          <p:cNvPr id="6150" name="Text Box 6"/>
          <p:cNvSpPr txBox="1">
            <a:spLocks noChangeArrowheads="1"/>
          </p:cNvSpPr>
          <p:nvPr/>
        </p:nvSpPr>
        <p:spPr bwMode="auto">
          <a:xfrm>
            <a:off x="381000" y="10668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List:</a:t>
            </a:r>
          </a:p>
        </p:txBody>
      </p:sp>
      <p:sp>
        <p:nvSpPr>
          <p:cNvPr id="6151" name="Text Box 7"/>
          <p:cNvSpPr txBox="1">
            <a:spLocks noChangeArrowheads="1"/>
          </p:cNvSpPr>
          <p:nvPr/>
        </p:nvSpPr>
        <p:spPr bwMode="auto">
          <a:xfrm>
            <a:off x="4038600" y="1143000"/>
            <a:ext cx="1539875" cy="26479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66"/>
                </a:solidFill>
              </a:rPr>
              <a:t>Adams, J</a:t>
            </a:r>
          </a:p>
          <a:p>
            <a:r>
              <a:rPr lang="en-US">
                <a:solidFill>
                  <a:srgbClr val="660066"/>
                </a:solidFill>
              </a:rPr>
              <a:t>Jefferson</a:t>
            </a:r>
          </a:p>
          <a:p>
            <a:r>
              <a:rPr lang="en-US">
                <a:solidFill>
                  <a:srgbClr val="660066"/>
                </a:solidFill>
              </a:rPr>
              <a:t>Madison</a:t>
            </a:r>
          </a:p>
          <a:p>
            <a:r>
              <a:rPr lang="en-US">
                <a:solidFill>
                  <a:srgbClr val="660066"/>
                </a:solidFill>
              </a:rPr>
              <a:t>Monroe</a:t>
            </a:r>
          </a:p>
          <a:p>
            <a:r>
              <a:rPr lang="en-US">
                <a:solidFill>
                  <a:srgbClr val="660066"/>
                </a:solidFill>
              </a:rPr>
              <a:t>Adams, JQ</a:t>
            </a:r>
          </a:p>
          <a:p>
            <a:r>
              <a:rPr lang="en-US">
                <a:solidFill>
                  <a:srgbClr val="660066"/>
                </a:solidFill>
              </a:rPr>
              <a:t>Jackson</a:t>
            </a:r>
          </a:p>
          <a:p>
            <a:r>
              <a:rPr lang="en-US">
                <a:solidFill>
                  <a:srgbClr val="660066"/>
                </a:solidFill>
              </a:rPr>
              <a:t>Van Buren</a:t>
            </a:r>
          </a:p>
        </p:txBody>
      </p:sp>
      <p:sp>
        <p:nvSpPr>
          <p:cNvPr id="6153" name="Text Box 9"/>
          <p:cNvSpPr txBox="1">
            <a:spLocks noChangeArrowheads="1"/>
          </p:cNvSpPr>
          <p:nvPr/>
        </p:nvSpPr>
        <p:spPr bwMode="auto">
          <a:xfrm>
            <a:off x="5791200" y="381000"/>
            <a:ext cx="289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Identify:</a:t>
            </a:r>
          </a:p>
          <a:p>
            <a:r>
              <a:rPr lang="en-US"/>
              <a:t>	Adams,J</a:t>
            </a:r>
          </a:p>
          <a:p>
            <a:r>
              <a:rPr lang="en-US"/>
              <a:t>List:</a:t>
            </a:r>
          </a:p>
        </p:txBody>
      </p:sp>
      <p:sp>
        <p:nvSpPr>
          <p:cNvPr id="6154" name="Text Box 10"/>
          <p:cNvSpPr txBox="1">
            <a:spLocks noChangeArrowheads="1"/>
          </p:cNvSpPr>
          <p:nvPr/>
        </p:nvSpPr>
        <p:spPr bwMode="auto">
          <a:xfrm>
            <a:off x="6705600" y="1219200"/>
            <a:ext cx="1539875" cy="22828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66"/>
                </a:solidFill>
              </a:rPr>
              <a:t>Jefferson</a:t>
            </a:r>
          </a:p>
          <a:p>
            <a:r>
              <a:rPr lang="en-US">
                <a:solidFill>
                  <a:srgbClr val="660066"/>
                </a:solidFill>
              </a:rPr>
              <a:t>Madison</a:t>
            </a:r>
          </a:p>
          <a:p>
            <a:r>
              <a:rPr lang="en-US">
                <a:solidFill>
                  <a:srgbClr val="660066"/>
                </a:solidFill>
              </a:rPr>
              <a:t>Monroe</a:t>
            </a:r>
          </a:p>
          <a:p>
            <a:r>
              <a:rPr lang="en-US">
                <a:solidFill>
                  <a:srgbClr val="660066"/>
                </a:solidFill>
              </a:rPr>
              <a:t>Adams, JQ</a:t>
            </a:r>
          </a:p>
          <a:p>
            <a:r>
              <a:rPr lang="en-US">
                <a:solidFill>
                  <a:srgbClr val="660066"/>
                </a:solidFill>
              </a:rPr>
              <a:t>Jackson</a:t>
            </a:r>
          </a:p>
          <a:p>
            <a:r>
              <a:rPr lang="en-US">
                <a:solidFill>
                  <a:srgbClr val="660066"/>
                </a:solidFill>
              </a:rPr>
              <a:t>Van Buren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7173" name="Text Box 5"/>
          <p:cNvSpPr txBox="1">
            <a:spLocks noChangeArrowheads="1"/>
          </p:cNvSpPr>
          <p:nvPr/>
        </p:nvSpPr>
        <p:spPr bwMode="auto">
          <a:xfrm>
            <a:off x="914400" y="1447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5! = 1 * 2 * 3 * 4 * 5</a:t>
            </a:r>
          </a:p>
        </p:txBody>
      </p:sp>
      <p:sp>
        <p:nvSpPr>
          <p:cNvPr id="7174" name="AutoShape 6"/>
          <p:cNvSpPr>
            <a:spLocks/>
          </p:cNvSpPr>
          <p:nvPr/>
        </p:nvSpPr>
        <p:spPr bwMode="auto">
          <a:xfrm rot="5400000">
            <a:off x="3124200" y="1371600"/>
            <a:ext cx="228600" cy="1447800"/>
          </a:xfrm>
          <a:prstGeom prst="rightBrace">
            <a:avLst>
              <a:gd name="adj1" fmla="val 52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Text Box 7"/>
          <p:cNvSpPr txBox="1">
            <a:spLocks noChangeArrowheads="1"/>
          </p:cNvSpPr>
          <p:nvPr/>
        </p:nvSpPr>
        <p:spPr bwMode="auto">
          <a:xfrm>
            <a:off x="3048000" y="2438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 = 1 * 2 * 3 * 4 </a:t>
            </a:r>
          </a:p>
        </p:txBody>
      </p:sp>
      <p:sp>
        <p:nvSpPr>
          <p:cNvPr id="7176" name="AutoShape 8"/>
          <p:cNvSpPr>
            <a:spLocks/>
          </p:cNvSpPr>
          <p:nvPr/>
        </p:nvSpPr>
        <p:spPr bwMode="auto">
          <a:xfrm rot="5400000">
            <a:off x="4114800" y="2362200"/>
            <a:ext cx="228600" cy="1143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Text Box 9"/>
          <p:cNvSpPr txBox="1">
            <a:spLocks noChangeArrowheads="1"/>
          </p:cNvSpPr>
          <p:nvPr/>
        </p:nvSpPr>
        <p:spPr bwMode="auto">
          <a:xfrm>
            <a:off x="4038600" y="3200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 = 1 * 2 * 3 </a:t>
            </a:r>
          </a:p>
        </p:txBody>
      </p:sp>
      <p:sp>
        <p:nvSpPr>
          <p:cNvPr id="7178" name="AutoShape 10"/>
          <p:cNvSpPr>
            <a:spLocks/>
          </p:cNvSpPr>
          <p:nvPr/>
        </p:nvSpPr>
        <p:spPr bwMode="auto">
          <a:xfrm rot="5400000">
            <a:off x="4991100" y="3390900"/>
            <a:ext cx="228600" cy="762000"/>
          </a:xfrm>
          <a:prstGeom prst="rightBrace">
            <a:avLst>
              <a:gd name="adj1" fmla="val 2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Text Box 11"/>
          <p:cNvSpPr txBox="1">
            <a:spLocks noChangeArrowheads="1"/>
          </p:cNvSpPr>
          <p:nvPr/>
        </p:nvSpPr>
        <p:spPr bwMode="auto">
          <a:xfrm>
            <a:off x="4953000" y="3962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 = 1 * 2</a:t>
            </a:r>
          </a:p>
        </p:txBody>
      </p:sp>
      <p:sp>
        <p:nvSpPr>
          <p:cNvPr id="7180" name="AutoShape 12"/>
          <p:cNvSpPr>
            <a:spLocks/>
          </p:cNvSpPr>
          <p:nvPr/>
        </p:nvSpPr>
        <p:spPr bwMode="auto">
          <a:xfrm rot="5400000">
            <a:off x="5600700" y="4229100"/>
            <a:ext cx="152400" cy="381000"/>
          </a:xfrm>
          <a:prstGeom prst="rightBrace">
            <a:avLst>
              <a:gd name="adj1" fmla="val 2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Text Box 13"/>
          <p:cNvSpPr txBox="1">
            <a:spLocks noChangeArrowheads="1"/>
          </p:cNvSpPr>
          <p:nvPr/>
        </p:nvSpPr>
        <p:spPr bwMode="auto">
          <a:xfrm>
            <a:off x="5562600" y="4648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 = 1</a:t>
            </a:r>
          </a:p>
        </p:txBody>
      </p:sp>
      <p:sp>
        <p:nvSpPr>
          <p:cNvPr id="7182" name="Text Box 14"/>
          <p:cNvSpPr txBox="1">
            <a:spLocks noChangeArrowheads="1"/>
          </p:cNvSpPr>
          <p:nvPr/>
        </p:nvSpPr>
        <p:spPr bwMode="auto">
          <a:xfrm>
            <a:off x="6172200" y="304800"/>
            <a:ext cx="213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Factorial</a:t>
            </a:r>
          </a:p>
        </p:txBody>
      </p:sp>
      <p:sp>
        <p:nvSpPr>
          <p:cNvPr id="7183" name="Text Box 15"/>
          <p:cNvSpPr txBox="1">
            <a:spLocks noChangeArrowheads="1"/>
          </p:cNvSpPr>
          <p:nvPr/>
        </p:nvSpPr>
        <p:spPr bwMode="auto">
          <a:xfrm>
            <a:off x="6172200" y="5334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0! =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990600" y="1600200"/>
            <a:ext cx="7620000" cy="265747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 </a:t>
            </a:r>
            <a:r>
              <a:rPr lang="en-US">
                <a:latin typeface="Courier New" pitchFamily="49" charset="0"/>
              </a:rPr>
              <a:t>private static int factorial (int n) {</a:t>
            </a:r>
          </a:p>
          <a:p>
            <a:r>
              <a:rPr lang="en-US">
                <a:latin typeface="Courier New" pitchFamily="49" charset="0"/>
              </a:rPr>
              <a:t>      if (n==0)</a:t>
            </a:r>
          </a:p>
          <a:p>
            <a:r>
              <a:rPr lang="en-US">
                <a:latin typeface="Courier New" pitchFamily="49" charset="0"/>
              </a:rPr>
              <a:t>         return 1;</a:t>
            </a:r>
          </a:p>
          <a:p>
            <a:r>
              <a:rPr lang="en-US">
                <a:latin typeface="Courier New" pitchFamily="49" charset="0"/>
              </a:rPr>
              <a:t>      else</a:t>
            </a:r>
          </a:p>
          <a:p>
            <a:r>
              <a:rPr lang="en-US">
                <a:latin typeface="Courier New" pitchFamily="49" charset="0"/>
              </a:rPr>
              <a:t>         return n*factorial(n-1);</a:t>
            </a:r>
          </a:p>
          <a:p>
            <a:r>
              <a:rPr lang="en-US">
                <a:latin typeface="Courier New" pitchFamily="49" charset="0"/>
              </a:rPr>
              <a:t>   }</a:t>
            </a:r>
          </a:p>
          <a:p>
            <a:r>
              <a:rPr lang="en-US">
                <a:latin typeface="Courier New"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9230" name="Text Box 14"/>
          <p:cNvSpPr txBox="1">
            <a:spLocks noChangeArrowheads="1"/>
          </p:cNvSpPr>
          <p:nvPr/>
        </p:nvSpPr>
        <p:spPr bwMode="auto">
          <a:xfrm>
            <a:off x="6172200" y="304800"/>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Fibonacci</a:t>
            </a:r>
          </a:p>
          <a:p>
            <a:r>
              <a:rPr lang="en-US" sz="3200">
                <a:solidFill>
                  <a:srgbClr val="CC3300"/>
                </a:solidFill>
              </a:rPr>
              <a:t>Numbers</a:t>
            </a:r>
          </a:p>
        </p:txBody>
      </p:sp>
      <p:sp>
        <p:nvSpPr>
          <p:cNvPr id="9232" name="Text Box 16"/>
          <p:cNvSpPr txBox="1">
            <a:spLocks noChangeArrowheads="1"/>
          </p:cNvSpPr>
          <p:nvPr/>
        </p:nvSpPr>
        <p:spPr bwMode="auto">
          <a:xfrm>
            <a:off x="1141413" y="1882775"/>
            <a:ext cx="506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0  1  1  2  3  5  8  13  21  34 ...</a:t>
            </a:r>
          </a:p>
        </p:txBody>
      </p:sp>
      <p:sp>
        <p:nvSpPr>
          <p:cNvPr id="9233" name="Text Box 17"/>
          <p:cNvSpPr txBox="1">
            <a:spLocks noChangeArrowheads="1"/>
          </p:cNvSpPr>
          <p:nvPr/>
        </p:nvSpPr>
        <p:spPr bwMode="auto">
          <a:xfrm>
            <a:off x="685800" y="3505200"/>
            <a:ext cx="7229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The n</a:t>
            </a:r>
            <a:r>
              <a:rPr lang="en-US" i="1"/>
              <a:t>th</a:t>
            </a:r>
            <a:r>
              <a:rPr lang="en-US"/>
              <a:t> Fibonacci number is the sum of the previous two.</a:t>
            </a:r>
          </a:p>
          <a:p>
            <a:endParaRPr lang="en-US"/>
          </a:p>
          <a:p>
            <a:r>
              <a:rPr lang="en-US"/>
              <a:t>Fibonacci(n) = Fibonacci(n-1)+Fibonacci(n-2)</a:t>
            </a:r>
          </a:p>
          <a:p>
            <a:endParaRPr lang="en-US"/>
          </a:p>
        </p:txBody>
      </p:sp>
      <p:sp>
        <p:nvSpPr>
          <p:cNvPr id="9234" name="Oval 18"/>
          <p:cNvSpPr>
            <a:spLocks noChangeArrowheads="1"/>
          </p:cNvSpPr>
          <p:nvPr/>
        </p:nvSpPr>
        <p:spPr bwMode="auto">
          <a:xfrm>
            <a:off x="3957638" y="1900238"/>
            <a:ext cx="612775" cy="530225"/>
          </a:xfrm>
          <a:prstGeom prst="ellipse">
            <a:avLst/>
          </a:prstGeom>
          <a:noFill/>
          <a:ln w="9525">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AutoShape 22"/>
          <p:cNvSpPr>
            <a:spLocks noChangeArrowheads="1"/>
          </p:cNvSpPr>
          <p:nvPr/>
        </p:nvSpPr>
        <p:spPr bwMode="auto">
          <a:xfrm rot="10915605" flipH="1">
            <a:off x="3657600" y="2286000"/>
            <a:ext cx="762000" cy="3810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39" name="AutoShape 23"/>
          <p:cNvSpPr>
            <a:spLocks noChangeArrowheads="1"/>
          </p:cNvSpPr>
          <p:nvPr/>
        </p:nvSpPr>
        <p:spPr bwMode="auto">
          <a:xfrm rot="10915605" flipH="1">
            <a:off x="3276600" y="2362200"/>
            <a:ext cx="1219200" cy="5334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1" name="Text Box 25"/>
          <p:cNvSpPr txBox="1">
            <a:spLocks noChangeArrowheads="1"/>
          </p:cNvSpPr>
          <p:nvPr/>
        </p:nvSpPr>
        <p:spPr bwMode="auto">
          <a:xfrm>
            <a:off x="1143000" y="2667000"/>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CC3300"/>
                </a:solidFill>
              </a:rPr>
              <a:t>0  1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533400" y="1752600"/>
            <a:ext cx="8043863" cy="30226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 private static int fibonacci (int n) {</a:t>
            </a:r>
          </a:p>
          <a:p>
            <a:r>
              <a:rPr lang="en-US">
                <a:latin typeface="Courier New" pitchFamily="49" charset="0"/>
              </a:rPr>
              <a:t>      if (n==0)</a:t>
            </a:r>
          </a:p>
          <a:p>
            <a:r>
              <a:rPr lang="en-US">
                <a:latin typeface="Courier New" pitchFamily="49" charset="0"/>
              </a:rPr>
              <a:t>         return 0;</a:t>
            </a:r>
          </a:p>
          <a:p>
            <a:r>
              <a:rPr lang="en-US">
                <a:latin typeface="Courier New" pitchFamily="49" charset="0"/>
              </a:rPr>
              <a:t>      if</a:t>
            </a:r>
          </a:p>
          <a:p>
            <a:r>
              <a:rPr lang="en-US">
                <a:latin typeface="Courier New" pitchFamily="49" charset="0"/>
              </a:rPr>
              <a:t>         (n==1)</a:t>
            </a:r>
          </a:p>
          <a:p>
            <a:r>
              <a:rPr lang="en-US">
                <a:latin typeface="Courier New" pitchFamily="49" charset="0"/>
              </a:rPr>
              <a:t>         return 1;</a:t>
            </a:r>
          </a:p>
          <a:p>
            <a:r>
              <a:rPr lang="en-US">
                <a:latin typeface="Courier New" pitchFamily="49" charset="0"/>
              </a:rPr>
              <a:t>      return fibonacci(n-1)+fibonacci(n-2);</a:t>
            </a:r>
          </a:p>
          <a:p>
            <a:r>
              <a:rPr lang="en-US">
                <a:latin typeface="Courier New" pitchFamily="49"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20762</TotalTime>
  <Words>836</Words>
  <Application>Microsoft Office PowerPoint</Application>
  <PresentationFormat>On-screen Show (4:3)</PresentationFormat>
  <Paragraphs>164</Paragraphs>
  <Slides>22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6" baseType="lpstr">
      <vt:lpstr>Times New Roman</vt:lpstr>
      <vt:lpstr>Courier New</vt:lpstr>
      <vt:lpstr>Default Design</vt:lpstr>
      <vt:lpstr>Microsoft Equation 3.0</vt:lpstr>
      <vt:lpstr>Recursive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Queens College, CUNY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Recursive Programming</dc:title>
  <dc:creator>Kenneth J Lord</dc:creator>
  <cp:lastModifiedBy>lord</cp:lastModifiedBy>
  <cp:revision>5</cp:revision>
  <dcterms:created xsi:type="dcterms:W3CDTF">2007-05-08T22:18:22Z</dcterms:created>
  <dcterms:modified xsi:type="dcterms:W3CDTF">2013-08-20T14:51:33Z</dcterms:modified>
</cp:coreProperties>
</file>