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EC13-A7B5-4EFC-8C61-BE5B430A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69C3D-7F6C-40AC-9B48-29E19972E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3F25-9894-47C7-ADA7-B1C26EEC7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F57A-CAB9-4114-8DAE-BD2019F5B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7EF21-A13C-4DBC-88E7-1477C43AE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8610-DB8C-447A-946C-5C77549C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66C3-2BB9-4F04-AAC7-22737F183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B3AEC-0181-4EFD-AF6D-AFC6E93D8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B991-7ED0-455A-A719-EB5CC12A9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D5B60-0B8E-49B5-826A-A3720F981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D3EFD-F999-4693-A914-6216BBD63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11094E0-2204-4833-B759-EA0FB2837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6972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Multiple Threads (perhaps in a single Java application):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22098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26670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31242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35814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6"/>
          <p:cNvSpPr>
            <a:spLocks noChangeArrowheads="1"/>
          </p:cNvSpPr>
          <p:nvPr/>
        </p:nvSpPr>
        <p:spPr bwMode="auto">
          <a:xfrm>
            <a:off x="2514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7"/>
          <p:cNvSpPr>
            <a:spLocks noChangeArrowheads="1"/>
          </p:cNvSpPr>
          <p:nvPr/>
        </p:nvSpPr>
        <p:spPr bwMode="auto">
          <a:xfrm>
            <a:off x="2133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8"/>
          <p:cNvSpPr>
            <a:spLocks noChangeArrowheads="1"/>
          </p:cNvSpPr>
          <p:nvPr/>
        </p:nvSpPr>
        <p:spPr bwMode="auto">
          <a:xfrm>
            <a:off x="5486400" y="3124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612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Example:</a:t>
            </a:r>
          </a:p>
          <a:p>
            <a:pPr eaLnBrk="1" hangingPunct="1"/>
            <a:r>
              <a:rPr lang="en-US"/>
              <a:t>	A game with a timer.</a:t>
            </a:r>
          </a:p>
          <a:p>
            <a:pPr eaLnBrk="1" hangingPunct="1"/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the timer starts with an initial number of seconds to go, then</a:t>
            </a:r>
          </a:p>
          <a:p>
            <a:pPr lvl="1" eaLnBrk="1" hangingPunct="1">
              <a:buFontTx/>
              <a:buChar char="•"/>
            </a:pPr>
            <a:r>
              <a:rPr lang="en-US"/>
              <a:t>displays the seconds remaining</a:t>
            </a:r>
          </a:p>
          <a:p>
            <a:pPr lvl="1" eaLnBrk="1" hangingPunct="1">
              <a:buFontTx/>
              <a:buChar char="•"/>
            </a:pPr>
            <a:r>
              <a:rPr lang="en-US"/>
              <a:t>decreases the seconds remaining by 1</a:t>
            </a:r>
          </a:p>
          <a:p>
            <a:pPr lvl="1" eaLnBrk="1" hangingPunct="1">
              <a:buFontTx/>
              <a:buChar char="•"/>
            </a:pPr>
            <a:r>
              <a:rPr lang="en-US"/>
              <a:t>sleeps for 1 second.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895600" y="3657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29200" y="4648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4343400" y="3810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4267200" y="5181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3505200" y="4191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 flipH="1" flipV="1">
            <a:off x="43434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Oval 15"/>
          <p:cNvSpPr>
            <a:spLocks noChangeArrowheads="1"/>
          </p:cNvSpPr>
          <p:nvPr/>
        </p:nvSpPr>
        <p:spPr bwMode="auto">
          <a:xfrm>
            <a:off x="3962400" y="3276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6"/>
          <p:cNvSpPr>
            <a:spLocks noChangeArrowheads="1"/>
          </p:cNvSpPr>
          <p:nvPr/>
        </p:nvSpPr>
        <p:spPr bwMode="auto">
          <a:xfrm>
            <a:off x="2895600" y="5105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8"/>
          <p:cNvSpPr>
            <a:spLocks noChangeArrowheads="1"/>
          </p:cNvSpPr>
          <p:nvPr/>
        </p:nvSpPr>
        <p:spPr bwMode="auto">
          <a:xfrm>
            <a:off x="58674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521700" cy="53197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import java.awt.*;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public class TimerJFrame extends JFrame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implements Runnable</a:t>
            </a:r>
            <a:r>
              <a:rPr lang="en-US" sz="1800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private int secondsRemaining;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private JTextArea text = new JTextArea();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public TimerJFrame (int seconds)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secondsRemaining = seconds;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setTitle("Time Remaining...");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setSize(150,150);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setLocation  (400,200);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Container cp = getContentPane();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text.setFont(new Font("Arial",2,72));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cp.add(text);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text.append(Integer.toString(secondsRemaining));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setVisible(true);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setDefaultCloseOperation(EXIT_ON_CLOSE);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Thread timer = new Thread(this);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    timer.start();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33400" y="228600"/>
            <a:ext cx="8153400" cy="61547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public void run()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System.out.println("The game has started...");     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while (secondsRemaining &gt; 0)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try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Thread.sleep(1000);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secondsRemaining--;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text.setText(Integer.toString(secondsRemaining));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setVisible(true);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catch (InterruptedException ie)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System.out.println("Timer is interrupted");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JOptionPane.showMessageDialog(null,"Time is up!");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90600" y="914400"/>
            <a:ext cx="7315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  <a:cs typeface="Courier New" pitchFamily="49" charset="0"/>
              </a:rPr>
              <a:t>public class LoggingThread extends Thread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LinkedList linesToLog = new LinkedList();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volatile boolean terminateRequested;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while (!terminateRequested)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String line;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synchronized (linesToLog)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while (linesToLog.isEmpty())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  linesToLog.wait();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  line = (String) linesToLog.removeFirst();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  doLogLine(line);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 catch (InterruptedException ex)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Thread.currentThread().interrupt();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private void doLogLine(String line)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// ... write to wherever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public void log(String line)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synchronized (linesToLog) {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linesToLog.add(line);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  linesToLog.notify();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66800" y="2209800"/>
            <a:ext cx="6934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66800" y="3886200"/>
            <a:ext cx="6934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048000"/>
            <a:ext cx="6934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2" descr="C:\Users\klord\AppData\Local\Microsoft\Windows\Temporary Internet Files\Content.IE5\V9SEVPTG\MC9000144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931988"/>
            <a:ext cx="5365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 descr="C:\Users\klord\AppData\Local\Microsoft\Windows\Temporary Internet Files\Content.IE5\M0DJPH01\MC90019867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25650"/>
            <a:ext cx="14652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 descr="C:\Users\klord\AppData\Local\Microsoft\Windows\Temporary Internet Files\Content.IE5\M0DJPH01\MC900014515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62150"/>
            <a:ext cx="11588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447800" y="60960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/>
              <a:t>A </a:t>
            </a:r>
            <a:r>
              <a:rPr lang="en-US" i="1"/>
              <a:t>Thread</a:t>
            </a:r>
            <a:r>
              <a:rPr lang="en-US"/>
              <a:t> is an instance of program execution. </a:t>
            </a:r>
          </a:p>
          <a:p>
            <a:pPr algn="ctr" eaLnBrk="1" hangingPunct="1"/>
            <a:r>
              <a:rPr lang="en-US"/>
              <a:t>The general term is a </a:t>
            </a:r>
            <a:r>
              <a:rPr lang="en-US" i="1"/>
              <a:t>Process</a:t>
            </a:r>
            <a:endParaRPr lang="en-US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733800" y="3124200"/>
            <a:ext cx="1219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4343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7"/>
          <p:cNvSpPr>
            <a:spLocks noChangeShapeType="1"/>
          </p:cNvSpPr>
          <p:nvPr/>
        </p:nvSpPr>
        <p:spPr bwMode="auto">
          <a:xfrm>
            <a:off x="43434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624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962400" y="4724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End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1127125" y="5451475"/>
            <a:ext cx="7454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 single Java application could be considered a Thread, but</a:t>
            </a:r>
          </a:p>
          <a:p>
            <a:pPr eaLnBrk="1" hangingPunct="1"/>
            <a:r>
              <a:rPr lang="en-US"/>
              <a:t>a Java application may contain multiple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Value of Threads can be seen by looking at </a:t>
            </a:r>
            <a:r>
              <a:rPr lang="en-US" i="1" smtClean="0"/>
              <a:t>Process States</a:t>
            </a:r>
            <a:endParaRPr lang="en-US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279525" y="5299075"/>
            <a:ext cx="6648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The operating system (or the JVM) is responsible for</a:t>
            </a:r>
          </a:p>
          <a:p>
            <a:pPr eaLnBrk="1" hangingPunct="1"/>
            <a:r>
              <a:rPr lang="en-US"/>
              <a:t>moving processes (Threads) from state to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971800" y="20574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895600" y="38862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4419600" y="22098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H="1">
            <a:off x="4343400" y="35814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V="1">
            <a:off x="3581400" y="25908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utoShape 12"/>
          <p:cNvSpPr>
            <a:spLocks/>
          </p:cNvSpPr>
          <p:nvPr/>
        </p:nvSpPr>
        <p:spPr bwMode="auto">
          <a:xfrm>
            <a:off x="457200" y="685800"/>
            <a:ext cx="2286000" cy="838200"/>
          </a:xfrm>
          <a:prstGeom prst="borderCallout1">
            <a:avLst>
              <a:gd name="adj1" fmla="val 13634"/>
              <a:gd name="adj2" fmla="val 103333"/>
              <a:gd name="adj3" fmla="val 153407"/>
              <a:gd name="adj4" fmla="val 136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are ready to run</a:t>
            </a:r>
          </a:p>
        </p:txBody>
      </p:sp>
      <p:sp>
        <p:nvSpPr>
          <p:cNvPr id="5129" name="AutoShape 13"/>
          <p:cNvSpPr>
            <a:spLocks/>
          </p:cNvSpPr>
          <p:nvPr/>
        </p:nvSpPr>
        <p:spPr bwMode="auto">
          <a:xfrm>
            <a:off x="6400800" y="4419600"/>
            <a:ext cx="2438400" cy="838200"/>
          </a:xfrm>
          <a:prstGeom prst="borderCallout1">
            <a:avLst>
              <a:gd name="adj1" fmla="val 13634"/>
              <a:gd name="adj2" fmla="val -3125"/>
              <a:gd name="adj3" fmla="val -100000"/>
              <a:gd name="adj4" fmla="val -300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that are  running on a CPU</a:t>
            </a:r>
          </a:p>
        </p:txBody>
      </p:sp>
      <p:sp>
        <p:nvSpPr>
          <p:cNvPr id="5130" name="AutoShape 14"/>
          <p:cNvSpPr>
            <a:spLocks/>
          </p:cNvSpPr>
          <p:nvPr/>
        </p:nvSpPr>
        <p:spPr bwMode="auto">
          <a:xfrm>
            <a:off x="381000" y="5105400"/>
            <a:ext cx="2743200" cy="1295400"/>
          </a:xfrm>
          <a:prstGeom prst="borderCallout1">
            <a:avLst>
              <a:gd name="adj1" fmla="val 8824"/>
              <a:gd name="adj2" fmla="val 102778"/>
              <a:gd name="adj3" fmla="val -47060"/>
              <a:gd name="adj4" fmla="val 1190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Threads that are  waiting for 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919288" y="20574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105400" y="30480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947863" y="38862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>
            <a:off x="3319463" y="2360613"/>
            <a:ext cx="1697037" cy="6111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>
            <a:off x="3319463" y="3581400"/>
            <a:ext cx="20145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 flipV="1">
            <a:off x="2571750" y="25908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592138" y="509588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Thread t = new Thread();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4240213" y="220821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 = start();</a:t>
            </a:r>
          </a:p>
        </p:txBody>
      </p:sp>
      <p:sp>
        <p:nvSpPr>
          <p:cNvPr id="6154" name="TextBox 13"/>
          <p:cNvSpPr txBox="1">
            <a:spLocks noChangeArrowheads="1"/>
          </p:cNvSpPr>
          <p:nvPr/>
        </p:nvSpPr>
        <p:spPr bwMode="auto">
          <a:xfrm>
            <a:off x="7002463" y="4275138"/>
            <a:ext cx="16843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t.stop();</a:t>
            </a:r>
          </a:p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 finishes</a:t>
            </a:r>
          </a:p>
        </p:txBody>
      </p:sp>
      <p:sp>
        <p:nvSpPr>
          <p:cNvPr id="6155" name="TextBox 14"/>
          <p:cNvSpPr txBox="1">
            <a:spLocks noChangeArrowheads="1"/>
          </p:cNvSpPr>
          <p:nvPr/>
        </p:nvSpPr>
        <p:spPr bwMode="auto">
          <a:xfrm>
            <a:off x="3849688" y="495300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t.wait();</a:t>
            </a:r>
          </a:p>
        </p:txBody>
      </p:sp>
      <p:sp>
        <p:nvSpPr>
          <p:cNvPr id="6156" name="Text Box 6"/>
          <p:cNvSpPr txBox="1">
            <a:spLocks noChangeArrowheads="1"/>
          </p:cNvSpPr>
          <p:nvPr/>
        </p:nvSpPr>
        <p:spPr bwMode="auto">
          <a:xfrm>
            <a:off x="7045325" y="5424488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Dead</a:t>
            </a:r>
          </a:p>
        </p:txBody>
      </p:sp>
      <p:sp>
        <p:nvSpPr>
          <p:cNvPr id="6157" name="TextBox 17"/>
          <p:cNvSpPr txBox="1">
            <a:spLocks noChangeArrowheads="1"/>
          </p:cNvSpPr>
          <p:nvPr/>
        </p:nvSpPr>
        <p:spPr bwMode="auto">
          <a:xfrm>
            <a:off x="3835400" y="450532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t.suspend();</a:t>
            </a:r>
          </a:p>
        </p:txBody>
      </p:sp>
      <p:sp>
        <p:nvSpPr>
          <p:cNvPr id="6158" name="TextBox 18"/>
          <p:cNvSpPr txBox="1">
            <a:spLocks noChangeArrowheads="1"/>
          </p:cNvSpPr>
          <p:nvPr/>
        </p:nvSpPr>
        <p:spPr bwMode="auto">
          <a:xfrm>
            <a:off x="3849688" y="4043363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t.sleep(ms);</a:t>
            </a:r>
          </a:p>
        </p:txBody>
      </p:sp>
      <p:sp>
        <p:nvSpPr>
          <p:cNvPr id="6159" name="Line 8"/>
          <p:cNvSpPr>
            <a:spLocks noChangeShapeType="1"/>
          </p:cNvSpPr>
          <p:nvPr/>
        </p:nvSpPr>
        <p:spPr bwMode="auto">
          <a:xfrm>
            <a:off x="6324600" y="3581400"/>
            <a:ext cx="838200" cy="18335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Box 20"/>
          <p:cNvSpPr txBox="1">
            <a:spLocks noChangeArrowheads="1"/>
          </p:cNvSpPr>
          <p:nvPr/>
        </p:nvSpPr>
        <p:spPr bwMode="auto">
          <a:xfrm>
            <a:off x="742950" y="297180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dobe Gothic Std B" pitchFamily="34" charset="-128"/>
                <a:ea typeface="Adobe Gothic Std B" pitchFamily="34" charset="-128"/>
              </a:rPr>
              <a:t>t.resume();</a:t>
            </a:r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2571750" y="971550"/>
            <a:ext cx="0" cy="1085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placed in memory, ready to run.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Oval 12"/>
          <p:cNvSpPr>
            <a:spLocks noChangeArrowheads="1"/>
          </p:cNvSpPr>
          <p:nvPr/>
        </p:nvSpPr>
        <p:spPr bwMode="auto">
          <a:xfrm>
            <a:off x="2286000" y="2362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starts running.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Oval 12"/>
          <p:cNvSpPr>
            <a:spLocks noChangeArrowheads="1"/>
          </p:cNvSpPr>
          <p:nvPr/>
        </p:nvSpPr>
        <p:spPr bwMode="auto">
          <a:xfrm>
            <a:off x="5791200" y="3352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Program makes an I/O request.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Oval 12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 example of a single Thread (a single Java application):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I/O is finished; program is ready to run again.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13716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13716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438400" y="4343400"/>
            <a:ext cx="1371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Waiting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3962400" y="2667000"/>
            <a:ext cx="14478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3886200" y="4038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V="1">
            <a:off x="3124200" y="3048000"/>
            <a:ext cx="0" cy="1219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H="1" flipV="1">
            <a:off x="3962400" y="2895600"/>
            <a:ext cx="9906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2286000" y="2362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509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Calibri</vt:lpstr>
      <vt:lpstr>Adobe Gothic Std B</vt:lpstr>
      <vt:lpstr>Courier New</vt:lpstr>
      <vt:lpstr>Default Design</vt:lpstr>
      <vt:lpstr>Threads</vt:lpstr>
      <vt:lpstr>PowerPoint Presentation</vt:lpstr>
      <vt:lpstr>The Value of Threads can be seen by looking at Process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Kenneth J Lord</dc:creator>
  <cp:lastModifiedBy>lord</cp:lastModifiedBy>
  <cp:revision>9</cp:revision>
  <dcterms:created xsi:type="dcterms:W3CDTF">2007-05-16T01:13:51Z</dcterms:created>
  <dcterms:modified xsi:type="dcterms:W3CDTF">2013-08-20T14:52:34Z</dcterms:modified>
</cp:coreProperties>
</file>