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3AEB-0FC7-4A26-B735-1BAB4B60FC3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65C6-BF81-4A6A-98F5-05968B6AE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nicode.org/char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350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smtClean="0">
                <a:solidFill>
                  <a:srgbClr val="0070C0"/>
                </a:solidFill>
              </a:rPr>
              <a:t>Cat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Properites</a:t>
            </a:r>
            <a:r>
              <a:rPr lang="en-US" sz="2400" dirty="0" smtClean="0"/>
              <a:t>: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breed, gender, color, number of legs, </a:t>
            </a:r>
          </a:p>
          <a:p>
            <a:pPr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		neutered,…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Behaviors: 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meows, eats, purrs, sleeps, …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A specific cat is an </a:t>
            </a:r>
            <a:r>
              <a:rPr lang="en-US" sz="2400" i="1" dirty="0" smtClean="0">
                <a:solidFill>
                  <a:srgbClr val="0070C0"/>
                </a:solidFill>
              </a:rPr>
              <a:t>instance</a:t>
            </a:r>
            <a:r>
              <a:rPr lang="en-US" sz="2400" dirty="0" smtClean="0"/>
              <a:t> of the Cat class:</a:t>
            </a:r>
            <a:endParaRPr lang="en-US" sz="2400" dirty="0"/>
          </a:p>
        </p:txBody>
      </p:sp>
      <p:pic>
        <p:nvPicPr>
          <p:cNvPr id="1026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09600"/>
            <a:ext cx="1294553" cy="1676400"/>
          </a:xfrm>
          <a:prstGeom prst="rect">
            <a:avLst/>
          </a:prstGeom>
          <a:noFill/>
        </p:spPr>
      </p:pic>
      <p:pic>
        <p:nvPicPr>
          <p:cNvPr id="1027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62400"/>
            <a:ext cx="950976" cy="950976"/>
          </a:xfrm>
          <a:prstGeom prst="rect">
            <a:avLst/>
          </a:prstGeom>
          <a:noFill/>
        </p:spPr>
      </p:pic>
      <p:pic>
        <p:nvPicPr>
          <p:cNvPr id="1028" name="Picture 4" descr="C:\Users\Ken\AppData\Local\Microsoft\Windows\Temporary Internet Files\Content.IE5\E3NOCY0M\MP91022107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962400"/>
            <a:ext cx="915060" cy="914400"/>
          </a:xfrm>
          <a:prstGeom prst="rect">
            <a:avLst/>
          </a:prstGeom>
          <a:noFill/>
        </p:spPr>
      </p:pic>
      <p:pic>
        <p:nvPicPr>
          <p:cNvPr id="7" name="Picture 6" descr="maine co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962400"/>
            <a:ext cx="1101237" cy="946517"/>
          </a:xfrm>
          <a:prstGeom prst="rect">
            <a:avLst/>
          </a:prstGeom>
        </p:spPr>
      </p:pic>
      <p:pic>
        <p:nvPicPr>
          <p:cNvPr id="8" name="Picture 7" descr="siamese ca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3810000"/>
            <a:ext cx="867068" cy="1162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0292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tabby</a:t>
            </a:r>
          </a:p>
          <a:p>
            <a:r>
              <a:rPr lang="en-US" dirty="0" smtClean="0"/>
              <a:t>gender: male</a:t>
            </a:r>
          </a:p>
          <a:p>
            <a:r>
              <a:rPr lang="en-US" dirty="0" smtClean="0"/>
              <a:t>Color: gray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0292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calico</a:t>
            </a:r>
          </a:p>
          <a:p>
            <a:r>
              <a:rPr lang="en-US" dirty="0" smtClean="0"/>
              <a:t>gender: female</a:t>
            </a:r>
          </a:p>
          <a:p>
            <a:r>
              <a:rPr lang="en-US" dirty="0" smtClean="0"/>
              <a:t>Color: brown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5029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Maine Coon</a:t>
            </a:r>
          </a:p>
          <a:p>
            <a:r>
              <a:rPr lang="en-US" dirty="0" smtClean="0"/>
              <a:t>gender: male</a:t>
            </a:r>
          </a:p>
          <a:p>
            <a:r>
              <a:rPr lang="en-US" dirty="0" smtClean="0"/>
              <a:t>Color: gray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5105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Siamese</a:t>
            </a:r>
          </a:p>
          <a:p>
            <a:r>
              <a:rPr lang="en-US" dirty="0" smtClean="0"/>
              <a:t>gender: female</a:t>
            </a:r>
          </a:p>
          <a:p>
            <a:r>
              <a:rPr lang="en-US" dirty="0" smtClean="0"/>
              <a:t>Color: sable</a:t>
            </a:r>
          </a:p>
          <a:p>
            <a:r>
              <a:rPr lang="en-US" dirty="0" smtClean="0"/>
              <a:t>Number of legs: 4</a:t>
            </a:r>
          </a:p>
          <a:p>
            <a:r>
              <a:rPr lang="en-US" dirty="0" smtClean="0"/>
              <a:t>Neutered: 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60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Instantiation- making an </a:t>
            </a:r>
            <a:r>
              <a:rPr lang="en-US" sz="3200" i="1" dirty="0" smtClean="0"/>
              <a:t>instance</a:t>
            </a:r>
            <a:r>
              <a:rPr lang="en-US" sz="3200" dirty="0" smtClean="0"/>
              <a:t> of a class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5240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 pet1, pet2, pet3;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pet1 = new Cat("tabby","male","gray",4,true);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pet2 = new Cat("calico","female","brown",4,true);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733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pet2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990600" y="45720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724400" y="44958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38862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3886200"/>
            <a:ext cx="4572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76800"/>
            <a:ext cx="950976" cy="950976"/>
          </a:xfrm>
          <a:prstGeom prst="rect">
            <a:avLst/>
          </a:prstGeom>
          <a:noFill/>
        </p:spPr>
      </p:pic>
      <p:pic>
        <p:nvPicPr>
          <p:cNvPr id="18" name="Picture 4" descr="C:\Users\Ken\AppData\Local\Microsoft\Windows\Temporary Internet Files\Content.IE5\E3NOCY0M\MP91022107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00600"/>
            <a:ext cx="91506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vs.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variables belong to a </a:t>
            </a:r>
            <a:r>
              <a:rPr lang="en-US" i="1" dirty="0" smtClean="0"/>
              <a:t>class. 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There is only ONE variable for EVERY instance of the class.</a:t>
            </a:r>
          </a:p>
          <a:p>
            <a:pPr>
              <a:buNone/>
            </a:pP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Instance</a:t>
            </a:r>
            <a:r>
              <a:rPr lang="en-US" dirty="0" smtClean="0"/>
              <a:t> variables belong to an object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sz="2400" i="1" dirty="0" smtClean="0"/>
              <a:t>The object is an </a:t>
            </a:r>
            <a:r>
              <a:rPr lang="en-US" sz="2400" dirty="0" smtClean="0"/>
              <a:t>instance </a:t>
            </a:r>
            <a:r>
              <a:rPr lang="en-US" sz="2400" i="1" dirty="0" smtClean="0"/>
              <a:t>of the class.</a:t>
            </a:r>
            <a:endParaRPr lang="en-US" i="1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 smtClean="0"/>
              <a:t>The color and gender of a cat depends on the </a:t>
            </a:r>
            <a:r>
              <a:rPr lang="en-US" sz="2000" i="1" dirty="0" smtClean="0">
                <a:solidFill>
                  <a:schemeClr val="accent2"/>
                </a:solidFill>
              </a:rPr>
              <a:t>instance</a:t>
            </a:r>
            <a:r>
              <a:rPr lang="en-US" sz="2000" dirty="0" smtClean="0"/>
              <a:t> of the cat.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The number of legs is a property of </a:t>
            </a:r>
            <a:r>
              <a:rPr lang="en-US" sz="2000" i="1" dirty="0" smtClean="0">
                <a:solidFill>
                  <a:schemeClr val="accent2"/>
                </a:solidFill>
              </a:rPr>
              <a:t>all</a:t>
            </a:r>
            <a:r>
              <a:rPr lang="en-US" sz="2000" dirty="0" smtClean="0"/>
              <a:t> cats.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gender;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breed;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color;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8153400" cy="4876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905000"/>
            <a:ext cx="1294553" cy="1676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6294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352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NUMBER_OF_LEGS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leg =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.NUMBER_OF_LEGS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itchFamily="49" charset="0"/>
              </a:rPr>
              <a:t>NUMBER_OF_LEGS</a:t>
            </a:r>
            <a:r>
              <a:rPr lang="en-US" sz="2400" dirty="0" smtClean="0">
                <a:latin typeface="+mj-lt"/>
                <a:cs typeface="Courier New" pitchFamily="49" charset="0"/>
              </a:rPr>
              <a:t> is </a:t>
            </a:r>
            <a:r>
              <a:rPr lang="en-US" sz="2400" i="1" dirty="0" smtClean="0">
                <a:latin typeface="+mj-lt"/>
                <a:cs typeface="Courier New" pitchFamily="49" charset="0"/>
              </a:rPr>
              <a:t>static</a:t>
            </a:r>
            <a:r>
              <a:rPr lang="en-US" sz="2400" dirty="0" smtClean="0">
                <a:latin typeface="+mj-lt"/>
                <a:cs typeface="Courier New" pitchFamily="49" charset="0"/>
              </a:rPr>
              <a:t> so its value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comes from the class Cat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myCatBreed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.breed;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breed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is </a:t>
            </a:r>
            <a:r>
              <a:rPr lang="en-US" sz="2400" dirty="0" smtClean="0">
                <a:cs typeface="Courier New" pitchFamily="49" charset="0"/>
              </a:rPr>
              <a:t>an instance variable </a:t>
            </a:r>
            <a:r>
              <a:rPr lang="en-US" sz="2400" dirty="0">
                <a:cs typeface="Courier New" pitchFamily="49" charset="0"/>
              </a:rPr>
              <a:t>so its value</a:t>
            </a: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	comes from </a:t>
            </a:r>
            <a:r>
              <a:rPr lang="en-US" sz="2400" dirty="0" smtClean="0">
                <a:cs typeface="Courier New" pitchFamily="49" charset="0"/>
              </a:rPr>
              <a:t>a particular instance of a Cat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C:\Users\Ken\AppData\Local\Microsoft\Windows\Temporary Internet Files\Content.IE5\49ZIJO4W\MP9004465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38200"/>
            <a:ext cx="1294553" cy="167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34200" y="3581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pet1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553200" y="4419600"/>
            <a:ext cx="1981200" cy="1676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91400" y="37338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3" descr="C:\Users\Ken\AppData\Local\Microsoft\Windows\Temporary Internet Files\Content.IE5\GIDUBKP8\MP900402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724400"/>
            <a:ext cx="950976" cy="9509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7818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NUMBER_OF_LEGS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Can </a:t>
            </a:r>
            <a:r>
              <a:rPr lang="en-US" sz="3200" i="1" dirty="0" smtClean="0"/>
              <a:t>static</a:t>
            </a:r>
            <a:r>
              <a:rPr lang="en-US" sz="3200" dirty="0" smtClean="0"/>
              <a:t> variables be changed?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Yes.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Cat (…) 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//constructor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pet1 = new Cat(…);   //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is now 1</a:t>
            </a:r>
          </a:p>
          <a:p>
            <a:pPr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pet2 = new Cat(…);   //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is now 2</a:t>
            </a:r>
            <a:endParaRPr lang="en-US" sz="21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i="1" dirty="0" smtClean="0"/>
              <a:t>final</a:t>
            </a:r>
            <a:r>
              <a:rPr lang="en-US" sz="3200" dirty="0" smtClean="0"/>
              <a:t> </a:t>
            </a:r>
            <a:r>
              <a:rPr lang="en-US" sz="3200" dirty="0" err="1" smtClean="0"/>
              <a:t>modifer</a:t>
            </a:r>
            <a:r>
              <a:rPr lang="en-US" sz="3200" dirty="0" smtClean="0"/>
              <a:t> to make constants.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class Cat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NUMBER_OF_LEGS = 4;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String gender;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String breed;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String color;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neutered;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public Cat (…)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numberOfCats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3178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methods (</a:t>
            </a:r>
            <a:r>
              <a:rPr lang="en-US" i="1" dirty="0" smtClean="0"/>
              <a:t>functions in C++) </a:t>
            </a:r>
            <a:r>
              <a:rPr lang="en-US" dirty="0" smtClean="0"/>
              <a:t>define the behavior of an object.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A Cat object could tell you its breed: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getBreed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breed;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/>
              <a:t>Or, if you have your cat neutered: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setNeutered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neutered = true;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/>
              <a:t>Methods can also be </a:t>
            </a:r>
            <a:r>
              <a:rPr lang="en-US" sz="2400" i="1" dirty="0" smtClean="0"/>
              <a:t>static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653" y="2514600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String b = pet1.getBreed();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888432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pet1.setNeutered();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181600"/>
            <a:ext cx="3505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Cat.getNumLegs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2" name="Picture 11" descr="Animal_Hierarchy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07074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NG_hierarc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7915511" cy="42912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76400" y="381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Inheritance in the  Java Class Hierarchy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Primitives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Single-valued data items. Not Objects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byte</a:t>
            </a:r>
            <a:r>
              <a:rPr lang="en-US" sz="2800" dirty="0" smtClean="0"/>
              <a:t>	8-bit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short</a:t>
            </a:r>
            <a:r>
              <a:rPr lang="en-US" sz="2800" dirty="0" smtClean="0"/>
              <a:t>	16-bit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dirty="0" smtClean="0"/>
              <a:t>		 32-bit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en-US" sz="2800" dirty="0" smtClean="0"/>
              <a:t>	 64-bit signed two's complement integer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sz="2800" dirty="0" smtClean="0"/>
              <a:t>	32-bit single-precision IEEE 754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en-US" sz="2800" dirty="0" smtClean="0"/>
              <a:t> 	64-bit single-precision IEEE 754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800" dirty="0" smtClean="0"/>
              <a:t>	true/ false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800" dirty="0" smtClean="0"/>
              <a:t>	16-bit Unicode character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er hierarc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914400"/>
            <a:ext cx="5257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 hierarc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447800"/>
            <a:ext cx="5010896" cy="3395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number of bits and the range of values</a:t>
            </a:r>
            <a:br>
              <a:rPr lang="en-US" sz="3200" dirty="0" smtClean="0"/>
            </a:br>
            <a:r>
              <a:rPr lang="en-US" sz="3200" dirty="0" smtClean="0"/>
              <a:t>Two's complement integers, n=4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0000		0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0001		1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0010		2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0011		3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0100		4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0101		5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0110		6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0111		7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1000		-8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1001		-7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1010		-6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1011		-5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1100		-4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1101		-3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1110		-2</a:t>
            </a:r>
          </a:p>
          <a:p>
            <a:pPr>
              <a:spcBef>
                <a:spcPts val="0"/>
              </a:spcBef>
              <a:buNone/>
            </a:pPr>
            <a:r>
              <a:rPr lang="en-US" sz="2400" spc="-150" dirty="0" smtClean="0"/>
              <a:t>1111		-1</a:t>
            </a:r>
            <a:endParaRPr lang="en-US" sz="2400" spc="-150" dirty="0"/>
          </a:p>
        </p:txBody>
      </p:sp>
      <p:sp>
        <p:nvSpPr>
          <p:cNvPr id="4" name="Right Brace 3"/>
          <p:cNvSpPr/>
          <p:nvPr/>
        </p:nvSpPr>
        <p:spPr>
          <a:xfrm>
            <a:off x="1066800" y="1295400"/>
            <a:ext cx="533400" cy="472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3429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667000" y="1295400"/>
            <a:ext cx="533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 smtClean="0">
                <a:solidFill>
                  <a:schemeClr val="accent2">
                    <a:lumMod val="75000"/>
                  </a:schemeClr>
                </a:solidFill>
              </a:rPr>
              <a:t>n-1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209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baseline="30000" dirty="0" smtClean="0">
                <a:solidFill>
                  <a:schemeClr val="accent2">
                    <a:lumMod val="75000"/>
                  </a:schemeClr>
                </a:solidFill>
              </a:rPr>
              <a:t>n-1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667000" y="3657600"/>
            <a:ext cx="533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228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.. (2</a:t>
            </a:r>
            <a:r>
              <a:rPr lang="en-US" baseline="30000" dirty="0" smtClean="0"/>
              <a:t>n-1</a:t>
            </a:r>
            <a:r>
              <a:rPr lang="en-US" dirty="0" smtClean="0"/>
              <a:t>)-1 =  0 .. 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724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(2</a:t>
            </a:r>
            <a:r>
              <a:rPr lang="en-US" baseline="30000" dirty="0" smtClean="0"/>
              <a:t>n-1</a:t>
            </a:r>
            <a:r>
              <a:rPr lang="en-US" dirty="0" smtClean="0"/>
              <a:t>)..-1	 =  -8 .. -1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867400" y="2209800"/>
            <a:ext cx="609600" cy="30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200" y="35029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)-1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1066800"/>
            <a:ext cx="8229600" cy="518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number of bits and the range of values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Two's complement integers, n=32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192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-1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13716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)-1</a:t>
            </a:r>
          </a:p>
          <a:p>
            <a:pPr algn="ctr"/>
            <a:r>
              <a:rPr lang="en-US" sz="2400" dirty="0" smtClean="0"/>
              <a:t>-(2</a:t>
            </a:r>
            <a:r>
              <a:rPr lang="en-US" sz="2400" baseline="30000" dirty="0" smtClean="0"/>
              <a:t>32-1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32-1</a:t>
            </a:r>
            <a:r>
              <a:rPr lang="en-US" sz="2400" dirty="0" smtClean="0"/>
              <a:t>)-1</a:t>
            </a:r>
          </a:p>
          <a:p>
            <a:pPr algn="ctr"/>
            <a:r>
              <a:rPr lang="en-US" sz="2400" dirty="0" smtClean="0"/>
              <a:t>-(2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).. (2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)-1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/>
              <a:t>-2,147,483,648 </a:t>
            </a:r>
            <a:r>
              <a:rPr lang="en-US" sz="2400" dirty="0" smtClean="0"/>
              <a:t>.. +2,147,483,647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-OR-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1066800"/>
            <a:ext cx="8229600" cy="518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2672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10</a:t>
            </a:r>
            <a:r>
              <a:rPr lang="en-US" sz="1400" dirty="0" smtClean="0"/>
              <a:t> = 1,024 or about 1,000 (Kilo)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 smtClean="0"/>
              <a:t>20</a:t>
            </a:r>
            <a:r>
              <a:rPr lang="en-US" sz="1400" dirty="0" smtClean="0"/>
              <a:t> = 1,024</a:t>
            </a:r>
            <a:r>
              <a:rPr lang="en-US" sz="1400" baseline="30000" dirty="0"/>
              <a:t>2</a:t>
            </a:r>
            <a:r>
              <a:rPr lang="en-US" sz="1400" dirty="0" smtClean="0"/>
              <a:t> or about 1,000,000 (Mega)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 smtClean="0"/>
              <a:t>30</a:t>
            </a:r>
            <a:r>
              <a:rPr lang="en-US" sz="1400" dirty="0" smtClean="0"/>
              <a:t> = 1,024</a:t>
            </a:r>
            <a:r>
              <a:rPr lang="en-US" sz="1400" baseline="30000" dirty="0"/>
              <a:t>3</a:t>
            </a:r>
            <a:r>
              <a:rPr lang="en-US" sz="1400" dirty="0" smtClean="0"/>
              <a:t> or about 1,000,000,000 (Giga)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/>
              <a:t>4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= 1,024</a:t>
            </a:r>
            <a:r>
              <a:rPr lang="en-US" sz="1400" baseline="30000" dirty="0"/>
              <a:t>4</a:t>
            </a:r>
            <a:r>
              <a:rPr lang="en-US" sz="1400" dirty="0" smtClean="0"/>
              <a:t> or about 1,000,000,000,000 (</a:t>
            </a:r>
            <a:r>
              <a:rPr lang="en-US" sz="1400" dirty="0" err="1" smtClean="0"/>
              <a:t>Tera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41910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31   </a:t>
            </a:r>
            <a:r>
              <a:rPr lang="en-US" sz="2400" dirty="0" smtClean="0"/>
              <a:t>= 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* 2</a:t>
            </a:r>
            <a:r>
              <a:rPr lang="en-US" sz="2400" baseline="30000" dirty="0" smtClean="0"/>
              <a:t>30</a:t>
            </a:r>
          </a:p>
          <a:p>
            <a:r>
              <a:rPr lang="en-US" sz="2400" dirty="0" smtClean="0"/>
              <a:t>        =  2 G (about 2 billion)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So, an integer can represent +/- 2 billion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ASCII</a:t>
            </a:r>
            <a:r>
              <a:rPr lang="en-US" sz="2800" dirty="0" smtClean="0"/>
              <a:t>	        8-bit code	2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 = 256 chars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Unicode</a:t>
            </a:r>
            <a:r>
              <a:rPr lang="en-US" sz="2800" dirty="0" smtClean="0"/>
              <a:t>    16-bit code	2</a:t>
            </a:r>
            <a:r>
              <a:rPr lang="en-US" sz="2800" baseline="30000" dirty="0" smtClean="0"/>
              <a:t>16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*2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= 64,000 chars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 algn="ctr">
              <a:buNone/>
            </a:pPr>
            <a:r>
              <a:rPr lang="en-US" sz="2000" dirty="0" smtClean="0">
                <a:hlinkClick r:id="rId2"/>
              </a:rPr>
              <a:t>http://www.unicode.org/charts/</a:t>
            </a:r>
            <a:endParaRPr lang="en-US" sz="2000" dirty="0"/>
          </a:p>
        </p:txBody>
      </p:sp>
      <p:pic>
        <p:nvPicPr>
          <p:cNvPr id="4" name="Picture 3" descr="what_is_uni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362200"/>
            <a:ext cx="2743200" cy="270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645356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CODE_Cherok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33400"/>
            <a:ext cx="6621668" cy="4919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CODED_Tibet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81000"/>
            <a:ext cx="6629400" cy="5401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Class </a:t>
            </a:r>
          </a:p>
          <a:p>
            <a:pPr>
              <a:buNone/>
            </a:pPr>
            <a:r>
              <a:rPr lang="en-US" dirty="0" smtClean="0"/>
              <a:t>	a blueprint or template that describes the properties and behaviors of an object.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endParaRPr lang="en-US" sz="4800" dirty="0" smtClean="0"/>
          </a:p>
          <a:p>
            <a:pPr>
              <a:buNone/>
            </a:pPr>
            <a:r>
              <a:rPr lang="en-US" dirty="0" smtClean="0"/>
              <a:t>	an instance of a class which has specific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351</Words>
  <Application>Microsoft Office PowerPoint</Application>
  <PresentationFormat>全屏显示(4:3)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Classes and Objects</vt:lpstr>
      <vt:lpstr>Primitives</vt:lpstr>
      <vt:lpstr>The number of bits and the range of values Two's complement integers, n=4</vt:lpstr>
      <vt:lpstr>PowerPoint 演示文稿</vt:lpstr>
      <vt:lpstr>char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Instantiation- making an instance of a class</vt:lpstr>
      <vt:lpstr>Static vs. Instance</vt:lpstr>
      <vt:lpstr>PowerPoint 演示文稿</vt:lpstr>
      <vt:lpstr>PowerPoint 演示文稿</vt:lpstr>
      <vt:lpstr>Can static variables be changed?</vt:lpstr>
      <vt:lpstr>Use the final modifer to make constants.</vt:lpstr>
      <vt:lpstr>methods</vt:lpstr>
      <vt:lpstr>Inheritance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Ken</dc:creator>
  <cp:lastModifiedBy>Yuqian Zhang</cp:lastModifiedBy>
  <cp:revision>40</cp:revision>
  <dcterms:created xsi:type="dcterms:W3CDTF">2012-08-21T15:26:06Z</dcterms:created>
  <dcterms:modified xsi:type="dcterms:W3CDTF">2014-10-15T19:08:02Z</dcterms:modified>
</cp:coreProperties>
</file>