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3" d="100"/>
          <a:sy n="113" d="100"/>
        </p:scale>
        <p:origin x="-158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3D8B-61AB-4F62-B3D4-90A7BF29E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DD110-32F9-477E-AE51-698E97E36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2017A-76A3-4C81-A45D-EF88E72F7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AC2EB-08B5-4E26-B3AD-CB177D00E6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5595-8DB6-4564-855F-D8E57E758D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D06D7-9626-4CF8-9D92-2608C07F0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94325-722F-44D0-BF0D-3755B55035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E0314-422E-4170-B09B-41F77BB36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D1158-2EFA-4C58-A3B0-612DD6ACF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D942E-FFEA-4ACD-8BB9-92F93212B5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C430D-E571-4392-BE1B-2280597C7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554D8EE-249B-4001-9E95-A0D5FB10CE5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Methods and Parameters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String s1="cat", s2="dog";</a:t>
            </a:r>
          </a:p>
          <a:p>
            <a:r>
              <a:rPr lang="en-US" b="0">
                <a:latin typeface="Courier New" pitchFamily="49" charset="0"/>
              </a:rPr>
              <a:t>    doSomething(s1,s2);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</a:t>
            </a:r>
            <a:r>
              <a:rPr lang="en-US" sz="2000" b="0">
                <a:latin typeface="Courier New" pitchFamily="49" charset="0"/>
              </a:rPr>
              <a:t>public static doSomething(String x,String y) {</a:t>
            </a:r>
          </a:p>
          <a:p>
            <a:endParaRPr lang="en-US" sz="2000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s1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8580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1054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3914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5626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After the call: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 flipV="1">
            <a:off x="5715000" y="4114800"/>
            <a:ext cx="213360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4114800" y="4114800"/>
            <a:ext cx="2209800" cy="1676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5344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public class StringTest {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String s1="cat", s2="dog";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doSomething(s1,s2);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public static void doSomething(String x, String y) {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System.out.println(x);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System.out.println(y);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x = "fish";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y = "bird";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4800" y="304800"/>
            <a:ext cx="8382000" cy="624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066800"/>
            <a:ext cx="8001000" cy="2362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3400" y="3505200"/>
            <a:ext cx="8001000" cy="243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String s1="cat", s2="dog";</a:t>
            </a:r>
          </a:p>
          <a:p>
            <a:r>
              <a:rPr lang="en-US" b="0">
                <a:latin typeface="Courier New" pitchFamily="49" charset="0"/>
              </a:rPr>
              <a:t>    doSomething(s1,s2);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</a:t>
            </a:r>
            <a:r>
              <a:rPr lang="en-US" sz="2000" b="0">
                <a:latin typeface="Courier New" pitchFamily="49" charset="0"/>
              </a:rPr>
              <a:t>public static doSomething(String x,String y) {</a:t>
            </a:r>
          </a:p>
          <a:p>
            <a:endParaRPr lang="en-US" sz="2000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s1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8580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1054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3914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5626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143000" y="5181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x="fish"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 flipV="1">
            <a:off x="5715000" y="4114800"/>
            <a:ext cx="213360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 flipV="1">
            <a:off x="4343400" y="5638800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124200" y="53340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"fish"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urier New" pitchFamily="49" charset="0"/>
              </a:rPr>
              <a:t>public class </a:t>
            </a:r>
            <a:r>
              <a:rPr lang="en-US" b="0" dirty="0" err="1">
                <a:latin typeface="Courier New" pitchFamily="49" charset="0"/>
              </a:rPr>
              <a:t>PassParameters</a:t>
            </a:r>
            <a:r>
              <a:rPr lang="en-US" b="0" dirty="0">
                <a:latin typeface="Courier New" pitchFamily="49" charset="0"/>
              </a:rPr>
              <a:t> {</a:t>
            </a:r>
          </a:p>
          <a:p>
            <a:r>
              <a:rPr lang="en-US" b="0" dirty="0">
                <a:latin typeface="Courier New" pitchFamily="49" charset="0"/>
              </a:rPr>
              <a:t>  </a:t>
            </a:r>
          </a:p>
          <a:p>
            <a:r>
              <a:rPr lang="en-US" b="0" dirty="0">
                <a:latin typeface="Courier New" pitchFamily="49" charset="0"/>
              </a:rPr>
              <a:t>  public static void main (String[] </a:t>
            </a:r>
            <a:r>
              <a:rPr lang="en-US" b="0" dirty="0" err="1">
                <a:latin typeface="Courier New" pitchFamily="49" charset="0"/>
              </a:rPr>
              <a:t>args</a:t>
            </a:r>
            <a:r>
              <a:rPr lang="en-US" b="0" dirty="0">
                <a:latin typeface="Courier New" pitchFamily="49" charset="0"/>
              </a:rPr>
              <a:t>) {</a:t>
            </a:r>
          </a:p>
          <a:p>
            <a:r>
              <a:rPr lang="en-US" b="0" dirty="0">
                <a:latin typeface="Courier New" pitchFamily="49" charset="0"/>
              </a:rPr>
              <a:t>    String s1="cat", s2="dog";</a:t>
            </a:r>
          </a:p>
          <a:p>
            <a:r>
              <a:rPr lang="en-US" b="0" dirty="0">
                <a:latin typeface="Courier New" pitchFamily="49" charset="0"/>
              </a:rPr>
              <a:t>    </a:t>
            </a:r>
            <a:r>
              <a:rPr lang="en-US" b="0" dirty="0" err="1">
                <a:latin typeface="Courier New" pitchFamily="49" charset="0"/>
              </a:rPr>
              <a:t>doSomething</a:t>
            </a:r>
            <a:r>
              <a:rPr lang="en-US" b="0" dirty="0">
                <a:latin typeface="Courier New" pitchFamily="49" charset="0"/>
              </a:rPr>
              <a:t>(s1,s2);</a:t>
            </a:r>
          </a:p>
          <a:p>
            <a:endParaRPr lang="en-US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  }</a:t>
            </a:r>
          </a:p>
          <a:p>
            <a:endParaRPr lang="en-US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  </a:t>
            </a:r>
            <a:r>
              <a:rPr lang="en-US" sz="2000" b="0" dirty="0">
                <a:latin typeface="Courier New" pitchFamily="49" charset="0"/>
              </a:rPr>
              <a:t>public static </a:t>
            </a:r>
            <a:r>
              <a:rPr lang="en-US" sz="2000" b="0" dirty="0" err="1">
                <a:latin typeface="Courier New" pitchFamily="49" charset="0"/>
              </a:rPr>
              <a:t>doSomething</a:t>
            </a:r>
            <a:r>
              <a:rPr lang="en-US" sz="2000" b="0" dirty="0">
                <a:latin typeface="Courier New" pitchFamily="49" charset="0"/>
              </a:rPr>
              <a:t>(String </a:t>
            </a:r>
            <a:r>
              <a:rPr lang="en-US" sz="2000" b="0" dirty="0" err="1">
                <a:latin typeface="Courier New" pitchFamily="49" charset="0"/>
              </a:rPr>
              <a:t>x,String</a:t>
            </a:r>
            <a:r>
              <a:rPr lang="en-US" sz="2000" b="0" dirty="0">
                <a:latin typeface="Courier New" pitchFamily="49" charset="0"/>
              </a:rPr>
              <a:t> y) {</a:t>
            </a:r>
          </a:p>
          <a:p>
            <a:endParaRPr lang="en-US" sz="2000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  }</a:t>
            </a:r>
          </a:p>
          <a:p>
            <a:endParaRPr lang="en-US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}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ourier New" pitchFamily="49" charset="0"/>
              </a:rPr>
              <a:t>s1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8580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1054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391400" y="5715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5626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5257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y="bird"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4419600" y="6096000"/>
            <a:ext cx="3352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 flipV="1">
            <a:off x="4343400" y="5638800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124200" y="52578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"fish"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"bird"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5344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public class </a:t>
            </a:r>
            <a:r>
              <a:rPr lang="en-US" sz="1800" b="0" dirty="0" err="1">
                <a:latin typeface="Courier New" pitchFamily="49" charset="0"/>
              </a:rPr>
              <a:t>StringTest</a:t>
            </a:r>
            <a:r>
              <a:rPr lang="en-US" sz="1800" b="0" dirty="0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main(String[] </a:t>
            </a:r>
            <a:r>
              <a:rPr lang="en-US" sz="1800" b="0" dirty="0" err="1">
                <a:latin typeface="Courier New" pitchFamily="49" charset="0"/>
              </a:rPr>
              <a:t>args</a:t>
            </a:r>
            <a:r>
              <a:rPr lang="en-US" sz="1800" b="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String s1="cat", s2="dog";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doSomething</a:t>
            </a:r>
            <a:r>
              <a:rPr lang="en-US" sz="1800" b="0" dirty="0">
                <a:latin typeface="Courier New" pitchFamily="49" charset="0"/>
              </a:rPr>
              <a:t>(s1,s2);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</a:t>
            </a:r>
            <a:r>
              <a:rPr lang="en-US" sz="1800" b="0" dirty="0" err="1">
                <a:latin typeface="Courier New" pitchFamily="49" charset="0"/>
              </a:rPr>
              <a:t>doSomething</a:t>
            </a:r>
            <a:r>
              <a:rPr lang="en-US" sz="1800" b="0" dirty="0">
                <a:latin typeface="Courier New" pitchFamily="49" charset="0"/>
              </a:rPr>
              <a:t>(String x, String y)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(x);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(y);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x = "fish";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y = "bird";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4800" y="304800"/>
            <a:ext cx="8382000" cy="624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066800"/>
            <a:ext cx="8001000" cy="2362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3400" y="3505200"/>
            <a:ext cx="8001000" cy="243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95800" y="4114800"/>
            <a:ext cx="3733800" cy="1643063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s1 is cat, s2 is dog</a:t>
            </a: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cat</a:t>
            </a: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dog</a:t>
            </a: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s1 is cat, s2 is dog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an Object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67000"/>
          </a:xfrm>
        </p:spPr>
        <p:txBody>
          <a:bodyPr/>
          <a:lstStyle/>
          <a:p>
            <a:r>
              <a:rPr lang="en-US"/>
              <a:t>Since we have a reference to an object in a method, any changes made to that object are permanent.</a:t>
            </a:r>
          </a:p>
          <a:p>
            <a:r>
              <a:rPr lang="en-US"/>
              <a:t>Changes happen to the object whose reference is used in a method call.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76400" y="4953000"/>
            <a:ext cx="5867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temp.setTemperature(32.0);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numbers[3]=27;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534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public class </a:t>
            </a:r>
            <a:r>
              <a:rPr lang="en-US" sz="1800" b="0" dirty="0" err="1" smtClean="0">
                <a:latin typeface="Courier New" pitchFamily="49" charset="0"/>
              </a:rPr>
              <a:t>TemperatureTest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main(String[] </a:t>
            </a:r>
            <a:r>
              <a:rPr lang="en-US" sz="1800" b="0" dirty="0" err="1">
                <a:latin typeface="Courier New" pitchFamily="49" charset="0"/>
              </a:rPr>
              <a:t>args</a:t>
            </a:r>
            <a:r>
              <a:rPr lang="en-US" sz="1800" b="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smtClean="0">
                <a:latin typeface="Courier New" pitchFamily="49" charset="0"/>
              </a:rPr>
              <a:t>Temperature t1= new Temperature(32.0f);</a:t>
            </a:r>
            <a:endParaRPr lang="en-US" sz="1800" b="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 smtClean="0">
                <a:latin typeface="Courier New" pitchFamily="49" charset="0"/>
              </a:rPr>
              <a:t>("t1 </a:t>
            </a:r>
            <a:r>
              <a:rPr lang="en-US" sz="1800" b="0" dirty="0">
                <a:latin typeface="Courier New" pitchFamily="49" charset="0"/>
              </a:rPr>
              <a:t>is </a:t>
            </a:r>
            <a:r>
              <a:rPr lang="en-US" sz="1800" b="0" dirty="0" smtClean="0">
                <a:latin typeface="Courier New" pitchFamily="49" charset="0"/>
              </a:rPr>
              <a:t>"+t1);</a:t>
            </a:r>
            <a:endParaRPr lang="en-US" sz="1800" b="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 smtClean="0">
                <a:latin typeface="Courier New" pitchFamily="49" charset="0"/>
              </a:rPr>
              <a:t>doSomething</a:t>
            </a:r>
            <a:r>
              <a:rPr lang="en-US" sz="1800" b="0" dirty="0" smtClean="0">
                <a:latin typeface="Courier New" pitchFamily="49" charset="0"/>
              </a:rPr>
              <a:t>(t1);</a:t>
            </a:r>
            <a:endParaRPr lang="en-US" sz="1800" b="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 smtClean="0">
                <a:latin typeface="Courier New" pitchFamily="49" charset="0"/>
              </a:rPr>
              <a:t>("t1 </a:t>
            </a:r>
            <a:r>
              <a:rPr lang="en-US" sz="1800" b="0" dirty="0">
                <a:latin typeface="Courier New" pitchFamily="49" charset="0"/>
              </a:rPr>
              <a:t>is </a:t>
            </a:r>
            <a:r>
              <a:rPr lang="en-US" sz="1800" b="0" dirty="0" smtClean="0">
                <a:latin typeface="Courier New" pitchFamily="49" charset="0"/>
              </a:rPr>
              <a:t>"+t1);</a:t>
            </a:r>
            <a:endParaRPr lang="en-US" sz="1800" b="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</a:t>
            </a:r>
            <a:r>
              <a:rPr lang="en-US" sz="1800" b="0" dirty="0" err="1" smtClean="0">
                <a:latin typeface="Courier New" pitchFamily="49" charset="0"/>
              </a:rPr>
              <a:t>doSomething</a:t>
            </a:r>
            <a:r>
              <a:rPr lang="en-US" sz="1800" b="0" dirty="0" smtClean="0">
                <a:latin typeface="Courier New" pitchFamily="49" charset="0"/>
              </a:rPr>
              <a:t>(Temperature x) </a:t>
            </a:r>
            <a:r>
              <a:rPr lang="en-US" sz="1800" b="0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0" dirty="0" smtClean="0">
                <a:latin typeface="Courier New" pitchFamily="49" charset="0"/>
              </a:rPr>
              <a:t>     </a:t>
            </a:r>
            <a:r>
              <a:rPr lang="en-US" sz="1800" b="0" dirty="0" err="1" smtClean="0">
                <a:latin typeface="Courier New" pitchFamily="49" charset="0"/>
              </a:rPr>
              <a:t>x.setTemperature</a:t>
            </a:r>
            <a:r>
              <a:rPr lang="en-US" sz="1800" b="0" dirty="0" smtClean="0">
                <a:latin typeface="Courier New" pitchFamily="49" charset="0"/>
              </a:rPr>
              <a:t>(98.6f);</a:t>
            </a:r>
            <a:endParaRPr lang="en-US" sz="1800" b="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</a:t>
            </a:r>
            <a:r>
              <a:rPr lang="en-US" sz="1800" b="0" dirty="0" smtClean="0">
                <a:latin typeface="Courier New" pitchFamily="49" charset="0"/>
              </a:rPr>
              <a:t>}</a:t>
            </a:r>
            <a:endParaRPr lang="en-US" sz="1800" b="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8382000" cy="624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1066800"/>
            <a:ext cx="8001000" cy="2362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505200"/>
            <a:ext cx="8001000" cy="1219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4267" y="5421615"/>
            <a:ext cx="3733800" cy="78483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t1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is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32.0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t1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is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98.6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53200" y="152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smtClean="0">
                <a:latin typeface="Courier New" pitchFamily="49" charset="0"/>
              </a:rPr>
              <a:t>t1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052733" y="1532467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010400" y="2635250"/>
            <a:ext cx="1143000" cy="46166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32.0</a:t>
            </a:r>
            <a:endParaRPr lang="en-US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7581900" y="1765300"/>
            <a:ext cx="0" cy="869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67500" y="403603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smtClean="0">
                <a:latin typeface="Courier New" pitchFamily="49" charset="0"/>
              </a:rPr>
              <a:t>x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112000" y="402333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7598833" y="3109615"/>
            <a:ext cx="0" cy="115501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0772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ArrayTest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main(String[]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numbers = {1,2,3,4,5};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(numbers,2);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</a:rPr>
              <a:t>n.length;j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n[j] +=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3400" y="762000"/>
            <a:ext cx="8153400" cy="4343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ArrayTest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main(String[]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numbers = {1,2,3,4,5};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(numbers,2);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</a:rPr>
              <a:t>n.length;j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n[j] +=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3400" y="762000"/>
            <a:ext cx="8153400" cy="4876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924800" y="1828800"/>
            <a:ext cx="609600" cy="2686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5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7391400" y="838200"/>
            <a:ext cx="381000" cy="3048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096000" y="762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620000" y="9906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85800" y="304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Before the call: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5720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5720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953000" y="4191000"/>
            <a:ext cx="914400" cy="4953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null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953000" y="4800600"/>
            <a:ext cx="914400" cy="461665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7924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ArrayTest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int[] numbers = {1,2,3,4,5};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doSomething(numbers,2);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doSomething(int[] n, int i){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j=0; j&lt;n.length;j++)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n[j] += i;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4876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924800" y="1828800"/>
            <a:ext cx="609600" cy="2686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5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391400" y="838200"/>
            <a:ext cx="381000" cy="3048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096000" y="762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620000" y="9906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85800" y="304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After the call: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5720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5720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953000" y="4191000"/>
            <a:ext cx="914400" cy="4953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953000" y="4800600"/>
            <a:ext cx="914400" cy="4953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5410200" y="1981200"/>
            <a:ext cx="2438400" cy="2438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/>
              <a:t>Passing Parameters to Methods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a,b;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2362200"/>
            <a:ext cx="7696200" cy="113823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38200" y="4191000"/>
            <a:ext cx="7696200" cy="114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4582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ArrayTest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int[] numbers = {1,2,3,4,5};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doSomething(numbers,2);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doSomething(int[] n, int i){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j=0; j&lt;n.length;j++)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n[j] += i;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So what is the output?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4582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ArrayTest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int[] numbers = {1,2,3,4,5};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doSomething(numbers,2);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doSomething(int[] n, int i){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j=0; j&lt;n.length;j++)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n[j] += i;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The output is: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62400" y="228600"/>
            <a:ext cx="4038600" cy="4953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1 2 3 4 5 3 4 5 6 7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short temp = array[indexLowest];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array[indexLowest] = array[i];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array[i] = temp;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676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" y="1295400"/>
            <a:ext cx="73152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From Selection sort: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short temp = array[indexLowest];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array[indexLowest] = array[i];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array[i] = temp;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676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3400" y="1295400"/>
            <a:ext cx="73152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From Selection sort: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828800" y="3810000"/>
            <a:ext cx="44196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5576888" y="5400675"/>
            <a:ext cx="2957512" cy="771525"/>
          </a:xfrm>
          <a:prstGeom prst="borderCallout1">
            <a:avLst>
              <a:gd name="adj1" fmla="val 14815"/>
              <a:gd name="adj2" fmla="val -2579"/>
              <a:gd name="adj3" fmla="val -57407"/>
              <a:gd name="adj4" fmla="val -42190"/>
            </a:avLst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latin typeface="Arial" charset="0"/>
              </a:rPr>
              <a:t>Swap values at indexLowest and 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</a:t>
            </a: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????, ????);</a:t>
            </a:r>
            <a:r>
              <a:rPr lang="en-US" sz="1800" b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219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295400"/>
            <a:ext cx="72390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</a:t>
            </a: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array[indexLowest],array[i]);</a:t>
            </a:r>
            <a:r>
              <a:rPr lang="en-US" sz="1800" b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219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" y="1295400"/>
            <a:ext cx="72390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85800"/>
            <a:ext cx="509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array[indexLowest],array[i]);</a:t>
            </a:r>
            <a:r>
              <a:rPr lang="en-US" sz="1800" b="0">
                <a:latin typeface="Courier New" pitchFamily="49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696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public static void swap (int x, int y) {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int temp;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temp = x;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x=y;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y=temp;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</a:t>
            </a: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array,indexLowest,i);</a:t>
            </a:r>
            <a:r>
              <a:rPr lang="en-US" sz="1800" b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219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09600" y="1295400"/>
            <a:ext cx="72390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09600" y="914400"/>
            <a:ext cx="3870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array,indexLowest,i);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8610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public static void swap 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              (int[] a, int x, int y) {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int temp;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temp = a[x];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a[x]=a[y];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a[y]=temp;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a,b;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2362200"/>
            <a:ext cx="7696200" cy="113823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4191000"/>
            <a:ext cx="7696200" cy="114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AutoShape 7"/>
          <p:cNvSpPr>
            <a:spLocks/>
          </p:cNvSpPr>
          <p:nvPr/>
        </p:nvSpPr>
        <p:spPr bwMode="auto">
          <a:xfrm>
            <a:off x="4305300" y="614363"/>
            <a:ext cx="3848100" cy="609600"/>
          </a:xfrm>
          <a:prstGeom prst="borderCallout1">
            <a:avLst>
              <a:gd name="adj1" fmla="val 18750"/>
              <a:gd name="adj2" fmla="val -1981"/>
              <a:gd name="adj3" fmla="val 349218"/>
              <a:gd name="adj4" fmla="val -44306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Actual parameters</a:t>
            </a:r>
          </a:p>
        </p:txBody>
      </p:sp>
      <p:sp>
        <p:nvSpPr>
          <p:cNvPr id="4104" name="AutoShape 8"/>
          <p:cNvSpPr>
            <a:spLocks/>
          </p:cNvSpPr>
          <p:nvPr/>
        </p:nvSpPr>
        <p:spPr bwMode="auto">
          <a:xfrm>
            <a:off x="1752600" y="5486400"/>
            <a:ext cx="3605213" cy="609600"/>
          </a:xfrm>
          <a:prstGeom prst="borderCallout1">
            <a:avLst>
              <a:gd name="adj1" fmla="val 18750"/>
              <a:gd name="adj2" fmla="val 102116"/>
              <a:gd name="adj3" fmla="val -154690"/>
              <a:gd name="adj4" fmla="val 142801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 autoUpdateAnimBg="0"/>
      <p:bldP spid="410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/>
              <a:t>Parameter Passing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Primitive type parameters are passed by </a:t>
            </a:r>
            <a:r>
              <a:rPr lang="en-US">
                <a:solidFill>
                  <a:schemeClr val="accent2"/>
                </a:solidFill>
              </a:rPr>
              <a:t>value</a:t>
            </a:r>
          </a:p>
          <a:p>
            <a:r>
              <a:rPr lang="en-US"/>
              <a:t>Pass by value means a </a:t>
            </a:r>
            <a:r>
              <a:rPr lang="en-US">
                <a:solidFill>
                  <a:schemeClr val="accent2"/>
                </a:solidFill>
              </a:rPr>
              <a:t>copy </a:t>
            </a:r>
            <a:r>
              <a:rPr lang="en-US"/>
              <a:t>of the value of the parameter is given to the method</a:t>
            </a:r>
          </a:p>
          <a:p>
            <a:r>
              <a:rPr lang="en-US"/>
              <a:t>Each variable in the main program and the method has its own memory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a=2,b=4;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38200" y="1905000"/>
            <a:ext cx="76962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38200" y="3733800"/>
            <a:ext cx="76962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495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324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b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876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a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4008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800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2578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7056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858000" y="42672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5181600" y="42672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Before the call: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a=2,b=4;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38200" y="1905000"/>
            <a:ext cx="76962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8200" y="3733800"/>
            <a:ext cx="76962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495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324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b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876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4008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800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2578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7056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8580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1816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After the call: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638800" y="2819400"/>
            <a:ext cx="304800" cy="1371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7086600" y="2819400"/>
            <a:ext cx="304800" cy="1371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a=2,b=4;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r>
              <a:rPr lang="en-US" b="0">
                <a:latin typeface="Courier New" pitchFamily="49" charset="0"/>
              </a:rPr>
              <a:t>    </a:t>
            </a:r>
            <a:r>
              <a:rPr lang="en-US" b="0">
                <a:solidFill>
                  <a:srgbClr val="FF3300"/>
                </a:solidFill>
                <a:latin typeface="Courier New" pitchFamily="49" charset="0"/>
              </a:rPr>
              <a:t>x=10;</a:t>
            </a:r>
          </a:p>
          <a:p>
            <a:r>
              <a:rPr lang="en-US" b="0">
                <a:solidFill>
                  <a:srgbClr val="FF3300"/>
                </a:solidFill>
                <a:latin typeface="Courier New" pitchFamily="49" charset="0"/>
              </a:rPr>
              <a:t>    y=20;</a:t>
            </a:r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38200" y="1905000"/>
            <a:ext cx="76962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38200" y="3733800"/>
            <a:ext cx="76962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495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324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b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876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a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4008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800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2578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7056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8580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1816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152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Because the method works on </a:t>
            </a:r>
            <a:r>
              <a:rPr lang="en-US" i="1">
                <a:solidFill>
                  <a:schemeClr val="accent2"/>
                </a:solidFill>
              </a:rPr>
              <a:t>copies</a:t>
            </a:r>
            <a:r>
              <a:rPr lang="en-US">
                <a:solidFill>
                  <a:schemeClr val="accent2"/>
                </a:solidFill>
              </a:rPr>
              <a:t> no changes happen in the main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b="0">
                <a:solidFill>
                  <a:schemeClr val="tx2"/>
                </a:solidFill>
              </a:rPr>
              <a:t>Parameter Passing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Object type parameters are passed by </a:t>
            </a:r>
            <a:r>
              <a:rPr lang="en-US" sz="3200" b="0">
                <a:solidFill>
                  <a:schemeClr val="accent2"/>
                </a:solidFill>
              </a:rPr>
              <a:t>reference.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Pass by reference means a </a:t>
            </a:r>
            <a:r>
              <a:rPr lang="en-US" sz="3200" b="0">
                <a:solidFill>
                  <a:schemeClr val="accent2"/>
                </a:solidFill>
              </a:rPr>
              <a:t>reference to</a:t>
            </a:r>
            <a:r>
              <a:rPr lang="en-US" sz="3200" b="0"/>
              <a:t> the the parameter is given to the method.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Each variable in the main program and the method has its own memory location for the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String s1="cat", s2="dog";</a:t>
            </a:r>
          </a:p>
          <a:p>
            <a:r>
              <a:rPr lang="en-US" b="0">
                <a:latin typeface="Courier New" pitchFamily="49" charset="0"/>
              </a:rPr>
              <a:t>    doSomething(s1,s2);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</a:t>
            </a:r>
            <a:r>
              <a:rPr lang="en-US" sz="2000" b="0">
                <a:latin typeface="Courier New" pitchFamily="49" charset="0"/>
              </a:rPr>
              <a:t>public static doSomething(String x,String y) {</a:t>
            </a:r>
          </a:p>
          <a:p>
            <a:endParaRPr lang="en-US" sz="2000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s1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010400" y="571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934200" y="518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467600" y="57150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467600" y="51816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Before the call: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1807</Words>
  <Application>Microsoft Office PowerPoint</Application>
  <PresentationFormat>On-screen Show (4:3)</PresentationFormat>
  <Paragraphs>410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Times New Roman</vt:lpstr>
      <vt:lpstr>Courier New</vt:lpstr>
      <vt:lpstr>Arial</vt:lpstr>
      <vt:lpstr>Default Design</vt:lpstr>
      <vt:lpstr>Methods and Parameters</vt:lpstr>
      <vt:lpstr>Passing Parameters to Methods</vt:lpstr>
      <vt:lpstr>PowerPoint Presentation</vt:lpstr>
      <vt:lpstr>Parameter Passing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an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Parameters, Program Modularity, Assertions and Exceptions</dc:title>
  <dc:creator>Kenneth J Lord</dc:creator>
  <cp:lastModifiedBy>lord</cp:lastModifiedBy>
  <cp:revision>14</cp:revision>
  <dcterms:created xsi:type="dcterms:W3CDTF">2006-09-19T23:45:04Z</dcterms:created>
  <dcterms:modified xsi:type="dcterms:W3CDTF">2013-08-19T16:19:45Z</dcterms:modified>
</cp:coreProperties>
</file>