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13" d="100"/>
          <a:sy n="113" d="100"/>
        </p:scale>
        <p:origin x="-158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AF791-B4D2-404B-AA7F-BE5F4715E2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CAF6B-8B9F-4D5C-821D-60FE03B6C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62B44-96D6-4E7A-94F1-C5895C117A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7C73B-F8EF-46D5-B9E4-2D7CAC0E6E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0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7284C-2617-4D24-A2A1-C038FB502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91430-4C26-4F03-A4AC-778EDCD6F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CB120-9F09-42DD-9D1D-2A27D7BAAE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4C392-48BB-4008-8A33-71C84816A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0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0AAC9-DAA9-41EB-95E4-D0B76B617A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DC7FA-092C-4DF7-B296-B4DB50F44C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06A22-9E4D-48D4-85BC-E3498C4AD6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175716-CBBF-4556-83D3-22D63D480B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Defining a simple Class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95400" y="3276600"/>
            <a:ext cx="2057400" cy="212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Class: SSN</a:t>
            </a:r>
          </a:p>
          <a:p>
            <a:pPr algn="ctr">
              <a:spcBef>
                <a:spcPct val="50000"/>
              </a:spcBef>
            </a:pPr>
            <a:r>
              <a:rPr lang="en-US"/>
              <a:t>SSNumber</a:t>
            </a:r>
          </a:p>
          <a:p>
            <a:pPr algn="ctr">
              <a:spcBef>
                <a:spcPct val="50000"/>
              </a:spcBef>
            </a:pPr>
            <a:r>
              <a:rPr lang="en-US"/>
              <a:t>123456789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" y="685800"/>
            <a:ext cx="7924800" cy="94138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public String toString() {</a:t>
            </a:r>
          </a:p>
          <a:p>
            <a:r>
              <a:rPr lang="en-US" sz="1800" b="1">
                <a:latin typeface="Courier New" pitchFamily="49" charset="0"/>
              </a:rPr>
              <a:t>      return SSNumber;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524000" y="44196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5" name="AutoShape 11"/>
          <p:cNvSpPr>
            <a:spLocks/>
          </p:cNvSpPr>
          <p:nvPr/>
        </p:nvSpPr>
        <p:spPr bwMode="auto">
          <a:xfrm>
            <a:off x="2905125" y="2586038"/>
            <a:ext cx="914400" cy="461962"/>
          </a:xfrm>
          <a:prstGeom prst="borderCallout1">
            <a:avLst>
              <a:gd name="adj1" fmla="val 24741"/>
              <a:gd name="adj2" fmla="val -8333"/>
              <a:gd name="adj3" fmla="val 148454"/>
              <a:gd name="adj4" fmla="val -136458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/>
              <a:t>The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 this</a:t>
            </a:r>
            <a:r>
              <a:rPr lang="en-US"/>
              <a:t> operator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077200" cy="243998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SSN (String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SSNumber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if (!isValidSSN(s))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throw new IllegalArgumentException("Invalid SSN.");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SSNumber = SSNumber;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6096000" y="5486400"/>
            <a:ext cx="2438400" cy="576263"/>
          </a:xfrm>
          <a:prstGeom prst="borderCallout1">
            <a:avLst>
              <a:gd name="adj1" fmla="val 19833"/>
              <a:gd name="adj2" fmla="val -3125"/>
              <a:gd name="adj3" fmla="val -278514"/>
              <a:gd name="adj4" fmla="val -134569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Instance variable?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>
            <a:off x="5181600" y="4648200"/>
            <a:ext cx="2819400" cy="576263"/>
          </a:xfrm>
          <a:prstGeom prst="borderCallout1">
            <a:avLst>
              <a:gd name="adj1" fmla="val 19833"/>
              <a:gd name="adj2" fmla="val -2704"/>
              <a:gd name="adj3" fmla="val -133056"/>
              <a:gd name="adj4" fmla="val -6993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Formal parameter?</a:t>
            </a:r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>
            <a:off x="3048000" y="5486400"/>
            <a:ext cx="2819400" cy="576263"/>
          </a:xfrm>
          <a:prstGeom prst="borderCallout1">
            <a:avLst>
              <a:gd name="adj1" fmla="val 19833"/>
              <a:gd name="adj2" fmla="val -2704"/>
              <a:gd name="adj3" fmla="val -286778"/>
              <a:gd name="adj4" fmla="val -38005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Formal parameter?</a:t>
            </a:r>
          </a:p>
        </p:txBody>
      </p:sp>
      <p:sp>
        <p:nvSpPr>
          <p:cNvPr id="12295" name="AutoShape 7"/>
          <p:cNvSpPr>
            <a:spLocks/>
          </p:cNvSpPr>
          <p:nvPr/>
        </p:nvSpPr>
        <p:spPr bwMode="auto">
          <a:xfrm>
            <a:off x="1981200" y="4648200"/>
            <a:ext cx="2438400" cy="576263"/>
          </a:xfrm>
          <a:prstGeom prst="borderCallout1">
            <a:avLst>
              <a:gd name="adj1" fmla="val 19833"/>
              <a:gd name="adj2" fmla="val -3125"/>
              <a:gd name="adj3" fmla="val -135537"/>
              <a:gd name="adj4" fmla="val -21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Instance variable?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The</a:t>
            </a:r>
            <a:r>
              <a:rPr lang="en-US" sz="3600">
                <a:solidFill>
                  <a:schemeClr val="accent2"/>
                </a:solidFill>
                <a:latin typeface="Courier New" pitchFamily="49" charset="0"/>
              </a:rPr>
              <a:t> this</a:t>
            </a:r>
            <a:r>
              <a:rPr lang="en-US" sz="3600">
                <a:solidFill>
                  <a:schemeClr val="tx2"/>
                </a:solidFill>
              </a:rPr>
              <a:t> operator is a reference to the class in which it is used.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077200" cy="243998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SSN (String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SSNumber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if (!isValidSSN(s))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throw new IllegalArgumentException("Invalid SSN.");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this.</a:t>
            </a:r>
            <a:r>
              <a:rPr lang="en-US" sz="1800">
                <a:latin typeface="Courier New" pitchFamily="49" charset="0"/>
              </a:rPr>
              <a:t>SSNumber = SSNumber;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5181600" y="4648200"/>
            <a:ext cx="2819400" cy="576263"/>
          </a:xfrm>
          <a:prstGeom prst="borderCallout1">
            <a:avLst>
              <a:gd name="adj1" fmla="val 19833"/>
              <a:gd name="adj2" fmla="val -2704"/>
              <a:gd name="adj3" fmla="val -133056"/>
              <a:gd name="adj4" fmla="val -6993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Formal parameter!</a:t>
            </a:r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>
            <a:off x="1981200" y="4648200"/>
            <a:ext cx="2438400" cy="576263"/>
          </a:xfrm>
          <a:prstGeom prst="borderCallout1">
            <a:avLst>
              <a:gd name="adj1" fmla="val 19833"/>
              <a:gd name="adj2" fmla="val -3125"/>
              <a:gd name="adj3" fmla="val -135537"/>
              <a:gd name="adj4" fmla="val -21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Instance variable!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533400"/>
          </a:xfrm>
        </p:spPr>
        <p:txBody>
          <a:bodyPr/>
          <a:lstStyle/>
          <a:p>
            <a:r>
              <a:rPr lang="en-US"/>
              <a:t>Making a Better SSN Class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separate class for an “SSN” object</a:t>
            </a:r>
          </a:p>
          <a:p>
            <a:r>
              <a:rPr lang="en-US"/>
              <a:t>An object is defined by its attributes and behavior</a:t>
            </a:r>
          </a:p>
          <a:p>
            <a:r>
              <a:rPr lang="en-US"/>
              <a:t>“Attributes” are data values</a:t>
            </a:r>
          </a:p>
          <a:p>
            <a:r>
              <a:rPr lang="en-US"/>
              <a:t>“Behavior” is defined by the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7086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Attributes (data values)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SSN value (String)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2819400"/>
            <a:ext cx="5562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Behavior (methods)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Constructor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Set and Get methods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419600" y="990600"/>
            <a:ext cx="39624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private String SSNumber;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419600" y="2057400"/>
            <a:ext cx="4114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SSN (String 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SSNumber = s;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343400" y="3505200"/>
            <a:ext cx="43434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void setSSN(String s){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SSNumber = s;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343400" y="4876800"/>
            <a:ext cx="38100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String getSSN(){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return SSNumber;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105" name="AutoShape 9"/>
          <p:cNvSpPr>
            <a:spLocks/>
          </p:cNvSpPr>
          <p:nvPr/>
        </p:nvSpPr>
        <p:spPr bwMode="auto">
          <a:xfrm>
            <a:off x="4267200" y="13716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AutoShape 10"/>
          <p:cNvSpPr>
            <a:spLocks/>
          </p:cNvSpPr>
          <p:nvPr/>
        </p:nvSpPr>
        <p:spPr bwMode="auto">
          <a:xfrm>
            <a:off x="4267200" y="22098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AutoShape 11"/>
          <p:cNvSpPr>
            <a:spLocks/>
          </p:cNvSpPr>
          <p:nvPr/>
        </p:nvSpPr>
        <p:spPr bwMode="auto">
          <a:xfrm>
            <a:off x="4114800" y="3581400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352800" y="1752600"/>
            <a:ext cx="838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V="1">
            <a:off x="2667000" y="2819400"/>
            <a:ext cx="1447800" cy="762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048000" y="4343400"/>
            <a:ext cx="990600" cy="381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Error Checking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reason the data value is private is to ensure that the object contains correct data values. Public data values can be changed by the user.</a:t>
            </a:r>
          </a:p>
          <a:p>
            <a:r>
              <a:rPr lang="en-US"/>
              <a:t>Methods that assign values to the data values should check for validity and throw an exception if they are not valid.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3400" y="685800"/>
            <a:ext cx="8077200" cy="243998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SSN (String 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if (!isValidSSN(s))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throw new IllegalArgumentException("Invalid SSN.");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SSNumber = s;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8077200" cy="243998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void setSSN(String s){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if (!isValidSSN(s))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throw new IllegalArgumentException("Invalid SSN.");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SSNumber = s;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7543800" cy="409098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private static</a:t>
            </a:r>
            <a:r>
              <a:rPr lang="en-US" sz="1800">
                <a:latin typeface="Courier New" pitchFamily="49" charset="0"/>
              </a:rPr>
              <a:t> boolean isValidSSN(String 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(s.length() != 9)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return (false);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for (int i=0;i&lt;9;i++)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if (! Character.isDigit(s.charAt(i)))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 return(false);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return (true);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 // isValidSSN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38200" y="4724400"/>
            <a:ext cx="7543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method is </a:t>
            </a:r>
            <a:r>
              <a:rPr lang="en-US" i="1">
                <a:solidFill>
                  <a:schemeClr val="accent2"/>
                </a:solidFill>
              </a:rPr>
              <a:t>private</a:t>
            </a:r>
            <a:r>
              <a:rPr lang="en-US"/>
              <a:t> because it is not to be called from outside.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method is </a:t>
            </a:r>
            <a:r>
              <a:rPr lang="en-US" i="1">
                <a:solidFill>
                  <a:schemeClr val="accent2"/>
                </a:solidFill>
              </a:rPr>
              <a:t>static</a:t>
            </a:r>
            <a:r>
              <a:rPr lang="en-US"/>
              <a:t> because it is not the behavior of an object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Methods of</a:t>
            </a:r>
            <a:br>
              <a:rPr lang="en-US"/>
            </a:br>
            <a:r>
              <a:rPr lang="en-US"/>
              <a:t>Class Object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all classes inherit from class </a:t>
            </a:r>
            <a:r>
              <a:rPr lang="en-US" i="1" dirty="0"/>
              <a:t>Object</a:t>
            </a:r>
            <a:r>
              <a:rPr lang="en-US" dirty="0"/>
              <a:t>, the SSN class automatically has methods: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equals(Object o)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2"/>
                </a:solidFill>
              </a:rPr>
              <a:t>toString</a:t>
            </a:r>
            <a:r>
              <a:rPr lang="en-US" dirty="0">
                <a:solidFill>
                  <a:schemeClr val="accent2"/>
                </a:solidFill>
              </a:rPr>
              <a:t>()</a:t>
            </a:r>
          </a:p>
          <a:p>
            <a:r>
              <a:rPr lang="en-US" dirty="0"/>
              <a:t>These methods may not behave the way we want them 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562600" y="3276600"/>
            <a:ext cx="2057400" cy="212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Class: SSN</a:t>
            </a:r>
          </a:p>
          <a:p>
            <a:pPr algn="ctr">
              <a:spcBef>
                <a:spcPct val="50000"/>
              </a:spcBef>
            </a:pPr>
            <a:r>
              <a:rPr lang="en-US"/>
              <a:t>SSNumber</a:t>
            </a:r>
          </a:p>
          <a:p>
            <a:pPr algn="ctr">
              <a:spcBef>
                <a:spcPct val="50000"/>
              </a:spcBef>
            </a:pPr>
            <a:r>
              <a:rPr lang="en-US"/>
              <a:t>123456789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95400" y="3276600"/>
            <a:ext cx="2057400" cy="212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Class: SSN</a:t>
            </a:r>
          </a:p>
          <a:p>
            <a:pPr algn="ctr">
              <a:spcBef>
                <a:spcPct val="50000"/>
              </a:spcBef>
            </a:pPr>
            <a:r>
              <a:rPr lang="en-US"/>
              <a:t>SSNumber</a:t>
            </a:r>
          </a:p>
          <a:p>
            <a:pPr algn="ctr">
              <a:spcBef>
                <a:spcPct val="50000"/>
              </a:spcBef>
            </a:pPr>
            <a:r>
              <a:rPr lang="en-US"/>
              <a:t>123456789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7924800" cy="17653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public boolean equals(Object other) {</a:t>
            </a:r>
          </a:p>
          <a:p>
            <a:r>
              <a:rPr lang="en-US" sz="1800" b="1">
                <a:latin typeface="Courier New" pitchFamily="49" charset="0"/>
              </a:rPr>
              <a:t>   return (   other != null</a:t>
            </a:r>
          </a:p>
          <a:p>
            <a:r>
              <a:rPr lang="en-US" sz="1800" b="1">
                <a:latin typeface="Courier New" pitchFamily="49" charset="0"/>
              </a:rPr>
              <a:t>           &amp;&amp; getClass() == other.getClass()</a:t>
            </a:r>
          </a:p>
          <a:p>
            <a:r>
              <a:rPr lang="en-US" sz="1800" b="1">
                <a:latin typeface="Courier New" pitchFamily="49" charset="0"/>
              </a:rPr>
              <a:t>           &amp;&amp; SSNumber.equals(((SSN) other).SSNumber)</a:t>
            </a:r>
          </a:p>
          <a:p>
            <a:r>
              <a:rPr lang="en-US" sz="1800" b="1">
                <a:latin typeface="Courier New" pitchFamily="49" charset="0"/>
              </a:rPr>
              <a:t>           );</a:t>
            </a:r>
          </a:p>
          <a:p>
            <a:r>
              <a:rPr lang="en-US" sz="1800" b="1">
                <a:latin typeface="Courier New" pitchFamily="49" charset="0"/>
              </a:rPr>
              <a:t>  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4000" y="44196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91200" y="44196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3200400" y="3505200"/>
            <a:ext cx="2514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276600" y="4648200"/>
            <a:ext cx="2514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AutoShape 10"/>
          <p:cNvSpPr>
            <a:spLocks/>
          </p:cNvSpPr>
          <p:nvPr/>
        </p:nvSpPr>
        <p:spPr bwMode="auto">
          <a:xfrm>
            <a:off x="7662863" y="2671763"/>
            <a:ext cx="914400" cy="452437"/>
          </a:xfrm>
          <a:prstGeom prst="borderCallout1">
            <a:avLst>
              <a:gd name="adj1" fmla="val 25264"/>
              <a:gd name="adj2" fmla="val -8333"/>
              <a:gd name="adj3" fmla="val 126315"/>
              <a:gd name="adj4" fmla="val -155208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other</a:t>
            </a:r>
          </a:p>
        </p:txBody>
      </p:sp>
      <p:sp>
        <p:nvSpPr>
          <p:cNvPr id="9227" name="AutoShape 11"/>
          <p:cNvSpPr>
            <a:spLocks/>
          </p:cNvSpPr>
          <p:nvPr/>
        </p:nvSpPr>
        <p:spPr bwMode="auto">
          <a:xfrm>
            <a:off x="2905125" y="2586038"/>
            <a:ext cx="914400" cy="461962"/>
          </a:xfrm>
          <a:prstGeom prst="borderCallout1">
            <a:avLst>
              <a:gd name="adj1" fmla="val 24741"/>
              <a:gd name="adj2" fmla="val -8333"/>
              <a:gd name="adj3" fmla="val 148454"/>
              <a:gd name="adj4" fmla="val -136458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562600" y="3276600"/>
            <a:ext cx="2057400" cy="212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Class: SSN</a:t>
            </a:r>
          </a:p>
          <a:p>
            <a:pPr algn="ctr">
              <a:spcBef>
                <a:spcPct val="50000"/>
              </a:spcBef>
            </a:pPr>
            <a:r>
              <a:rPr lang="en-US"/>
              <a:t>SSNumber</a:t>
            </a:r>
          </a:p>
          <a:p>
            <a:pPr algn="ctr">
              <a:spcBef>
                <a:spcPct val="50000"/>
              </a:spcBef>
            </a:pPr>
            <a:r>
              <a:rPr lang="en-US"/>
              <a:t>123456789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295400" y="3276600"/>
            <a:ext cx="2057400" cy="212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Class: SSN</a:t>
            </a:r>
          </a:p>
          <a:p>
            <a:pPr algn="ctr">
              <a:spcBef>
                <a:spcPct val="50000"/>
              </a:spcBef>
            </a:pPr>
            <a:r>
              <a:rPr lang="en-US"/>
              <a:t>SSNumber</a:t>
            </a:r>
          </a:p>
          <a:p>
            <a:pPr algn="ctr">
              <a:spcBef>
                <a:spcPct val="50000"/>
              </a:spcBef>
            </a:pPr>
            <a:r>
              <a:rPr lang="en-US"/>
              <a:t>123456789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7924800" cy="94138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public int compareTo(SSN other) {</a:t>
            </a:r>
          </a:p>
          <a:p>
            <a:r>
              <a:rPr lang="en-US" sz="1800" b="1">
                <a:latin typeface="Courier New" pitchFamily="49" charset="0"/>
              </a:rPr>
              <a:t>      return SSNumber.compareTo(other.toString());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24000" y="44196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91200" y="44196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200400" y="3505200"/>
            <a:ext cx="2514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3276600" y="4648200"/>
            <a:ext cx="2514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7662863" y="2671763"/>
            <a:ext cx="914400" cy="452437"/>
          </a:xfrm>
          <a:prstGeom prst="borderCallout1">
            <a:avLst>
              <a:gd name="adj1" fmla="val 25264"/>
              <a:gd name="adj2" fmla="val -8333"/>
              <a:gd name="adj3" fmla="val 126315"/>
              <a:gd name="adj4" fmla="val -155208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other</a:t>
            </a: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2905125" y="2586038"/>
            <a:ext cx="914400" cy="461962"/>
          </a:xfrm>
          <a:prstGeom prst="borderCallout1">
            <a:avLst>
              <a:gd name="adj1" fmla="val 24741"/>
              <a:gd name="adj2" fmla="val -8333"/>
              <a:gd name="adj3" fmla="val 148454"/>
              <a:gd name="adj4" fmla="val -136458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495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Times New Roman</vt:lpstr>
      <vt:lpstr>Courier New</vt:lpstr>
      <vt:lpstr>Default Design</vt:lpstr>
      <vt:lpstr>Defining a simple Class</vt:lpstr>
      <vt:lpstr>Making a Better SSN Class</vt:lpstr>
      <vt:lpstr>PowerPoint Presentation</vt:lpstr>
      <vt:lpstr>Error Checking</vt:lpstr>
      <vt:lpstr>PowerPoint Presentation</vt:lpstr>
      <vt:lpstr>PowerPoint Presentation</vt:lpstr>
      <vt:lpstr>Overriding Methods of Class Object</vt:lpstr>
      <vt:lpstr>PowerPoint Presentation</vt:lpstr>
      <vt:lpstr>PowerPoint Presentation</vt:lpstr>
      <vt:lpstr>PowerPoint Presentation</vt:lpstr>
      <vt:lpstr>The this operator</vt:lpstr>
      <vt:lpstr>PowerPoint Presentation</vt:lpstr>
    </vt:vector>
  </TitlesOfParts>
  <Company>Queens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a simple Class</dc:title>
  <dc:creator>Kenneth J. Lord</dc:creator>
  <cp:lastModifiedBy>lord</cp:lastModifiedBy>
  <cp:revision>6</cp:revision>
  <dcterms:created xsi:type="dcterms:W3CDTF">2006-10-03T15:58:18Z</dcterms:created>
  <dcterms:modified xsi:type="dcterms:W3CDTF">2013-08-19T17:14:28Z</dcterms:modified>
</cp:coreProperties>
</file>