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2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0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8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A99B-E99B-44B7-8AA9-75AB524F249A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C1A4-FE4F-446A-916C-6B4789AB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 Encoding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¢ </a:t>
            </a:r>
            <a:r>
              <a:rPr lang="en-US" sz="2400" dirty="0" smtClean="0"/>
              <a:t>= U+00A2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smtClean="0"/>
              <a:t>U+00A2 is within the range of U+0080 to U+07FF, so it is stored in </a:t>
            </a:r>
            <a:r>
              <a:rPr lang="en-US" sz="1800" dirty="0">
                <a:solidFill>
                  <a:srgbClr val="C00000"/>
                </a:solidFill>
              </a:rPr>
              <a:t>2</a:t>
            </a:r>
            <a:r>
              <a:rPr lang="en-US" sz="1800" dirty="0" smtClean="0">
                <a:solidFill>
                  <a:srgbClr val="C00000"/>
                </a:solidFill>
              </a:rPr>
              <a:t> bytes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(A2)</a:t>
            </a:r>
            <a:r>
              <a:rPr lang="en-US" sz="1800" baseline="-25000" dirty="0" smtClean="0"/>
              <a:t>16</a:t>
            </a:r>
            <a:r>
              <a:rPr lang="en-US" sz="1800" dirty="0" smtClean="0"/>
              <a:t> is (162)</a:t>
            </a:r>
            <a:r>
              <a:rPr lang="en-US" sz="1800" baseline="-25000" dirty="0" smtClean="0"/>
              <a:t>10</a:t>
            </a:r>
            <a:r>
              <a:rPr lang="en-US" sz="1800" dirty="0" smtClean="0"/>
              <a:t> or (</a:t>
            </a:r>
            <a:r>
              <a:rPr lang="en-US" sz="1800" dirty="0" smtClean="0">
                <a:solidFill>
                  <a:srgbClr val="C00000"/>
                </a:solidFill>
              </a:rPr>
              <a:t>10100010</a:t>
            </a:r>
            <a:r>
              <a:rPr lang="en-US" sz="1800" dirty="0" smtClean="0"/>
              <a:t>)</a:t>
            </a:r>
            <a:r>
              <a:rPr lang="en-US" sz="1800" baseline="-25000" dirty="0" smtClean="0"/>
              <a:t>2</a:t>
            </a:r>
            <a:br>
              <a:rPr lang="en-US" sz="1800" baseline="-25000" dirty="0" smtClean="0"/>
            </a:b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1800" dirty="0" smtClean="0"/>
              <a:t>According to the specifications, the format for storing into two bytes is:  	     </a:t>
            </a:r>
          </a:p>
          <a:p>
            <a:pPr marL="0" indent="0">
              <a:buNone/>
            </a:pPr>
            <a:r>
              <a:rPr lang="en-US" sz="1800" dirty="0" smtClean="0"/>
              <a:t>1st byte:	</a:t>
            </a:r>
            <a:r>
              <a:rPr lang="en-US" sz="2400" dirty="0" smtClean="0">
                <a:solidFill>
                  <a:srgbClr val="C00000"/>
                </a:solidFill>
              </a:rPr>
              <a:t>110xxxxx  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	where </a:t>
            </a:r>
            <a:r>
              <a:rPr lang="en-US" sz="1800" dirty="0" smtClean="0">
                <a:solidFill>
                  <a:srgbClr val="C00000"/>
                </a:solidFill>
              </a:rPr>
              <a:t>110</a:t>
            </a:r>
            <a:r>
              <a:rPr lang="en-US" sz="1800" dirty="0" smtClean="0"/>
              <a:t> is placed in the higher order bits, 				indicating that this is a </a:t>
            </a:r>
            <a:r>
              <a:rPr lang="en-US" sz="1800" b="1" dirty="0" smtClean="0"/>
              <a:t>leading byte </a:t>
            </a:r>
            <a:r>
              <a:rPr lang="en-US" sz="1800" dirty="0" smtClean="0"/>
              <a:t>of 2 bytes.</a:t>
            </a:r>
          </a:p>
          <a:p>
            <a:pPr marL="0" indent="0">
              <a:buNone/>
            </a:pPr>
            <a:r>
              <a:rPr lang="en-US" sz="1800" dirty="0" smtClean="0"/>
              <a:t>2nd byte:	</a:t>
            </a:r>
            <a:r>
              <a:rPr lang="en-US" sz="2400" dirty="0" smtClean="0">
                <a:solidFill>
                  <a:srgbClr val="C00000"/>
                </a:solidFill>
              </a:rPr>
              <a:t>10xxxxxx   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	where </a:t>
            </a:r>
            <a:r>
              <a:rPr lang="en-US" sz="1800" dirty="0" smtClean="0">
                <a:solidFill>
                  <a:srgbClr val="C00000"/>
                </a:solidFill>
              </a:rPr>
              <a:t>10</a:t>
            </a:r>
            <a:r>
              <a:rPr lang="en-US" sz="1800" dirty="0" smtClean="0"/>
              <a:t> is placed in the higher order bits, 				indicating that this is a </a:t>
            </a:r>
            <a:r>
              <a:rPr lang="en-US" sz="1800" b="1" dirty="0" smtClean="0"/>
              <a:t>continuation byte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				</a:t>
            </a:r>
          </a:p>
          <a:p>
            <a:pPr marL="0" indent="0">
              <a:buNone/>
            </a:pPr>
            <a:r>
              <a:rPr lang="en-US" sz="1800" dirty="0" smtClean="0"/>
              <a:t>10100010 is only 8 bits, so we need to pad it with a 0 to make it 11 bits: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10100010</a:t>
            </a:r>
            <a:r>
              <a:rPr lang="en-US" sz="1800" dirty="0" smtClean="0"/>
              <a:t> -&gt; </a:t>
            </a:r>
            <a:r>
              <a:rPr lang="en-US" sz="1800" dirty="0" smtClean="0">
                <a:solidFill>
                  <a:srgbClr val="00B050"/>
                </a:solidFill>
              </a:rPr>
              <a:t>00010100010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The resulting UTF-8 encoded bytes will be:  </a:t>
            </a:r>
            <a:r>
              <a:rPr lang="en-US" sz="1800" dirty="0" smtClean="0">
                <a:solidFill>
                  <a:srgbClr val="C00000"/>
                </a:solidFill>
              </a:rPr>
              <a:t>110</a:t>
            </a:r>
            <a:r>
              <a:rPr lang="en-US" sz="1800" dirty="0" smtClean="0">
                <a:solidFill>
                  <a:srgbClr val="00B050"/>
                </a:solidFill>
              </a:rPr>
              <a:t>00010   </a:t>
            </a:r>
            <a:r>
              <a:rPr lang="en-US" sz="1800" dirty="0" smtClean="0">
                <a:solidFill>
                  <a:srgbClr val="C00000"/>
                </a:solidFill>
              </a:rPr>
              <a:t>10</a:t>
            </a:r>
            <a:r>
              <a:rPr lang="en-US" sz="1800" dirty="0" smtClean="0">
                <a:solidFill>
                  <a:srgbClr val="00B050"/>
                </a:solidFill>
              </a:rPr>
              <a:t>100010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55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Lossless data compression – allows original data to be reconstructed from compressed data without loss of information.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Lossy</a:t>
            </a:r>
            <a:r>
              <a:rPr lang="en-US" dirty="0" smtClean="0"/>
              <a:t> data compression – allows for some loss.  Reconstructed data is an approximation of original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8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Assigns binary codes to characters to reduce the overall number of bits that would otherwise be needed to store a string of characters.</a:t>
            </a:r>
          </a:p>
          <a:p>
            <a:r>
              <a:rPr lang="en-US" dirty="0" smtClean="0"/>
              <a:t>Uses a binary tree to generate  a code table for lossless data compression.</a:t>
            </a:r>
          </a:p>
          <a:p>
            <a:r>
              <a:rPr lang="en-US" dirty="0" smtClean="0"/>
              <a:t>A variable length binary code is assigned to each character</a:t>
            </a:r>
          </a:p>
          <a:p>
            <a:r>
              <a:rPr lang="en-US" dirty="0" smtClean="0"/>
              <a:t>Most frequent characters represented by the smallest binary numbers</a:t>
            </a:r>
          </a:p>
          <a:p>
            <a:r>
              <a:rPr lang="en-US" dirty="0" smtClean="0"/>
              <a:t>Least frequent characters represented by the largest binary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ABRACADABRA</a:t>
            </a:r>
          </a:p>
          <a:p>
            <a:r>
              <a:rPr lang="en-US" dirty="0" smtClean="0"/>
              <a:t>5 distinct characters. </a:t>
            </a:r>
          </a:p>
          <a:p>
            <a:r>
              <a:rPr lang="en-US" dirty="0" smtClean="0"/>
              <a:t>In fixed width encoding, would require 3 bits to represent the 5 distinct characters. </a:t>
            </a:r>
          </a:p>
          <a:p>
            <a:pPr marL="0" indent="0">
              <a:buNone/>
            </a:pPr>
            <a:r>
              <a:rPr lang="en-US" dirty="0" smtClean="0"/>
              <a:t>i.e.  	A = 000</a:t>
            </a:r>
            <a:br>
              <a:rPr lang="en-US" dirty="0" smtClean="0"/>
            </a:br>
            <a:r>
              <a:rPr lang="en-US" dirty="0" smtClean="0"/>
              <a:t>	B = 001</a:t>
            </a:r>
            <a:br>
              <a:rPr lang="en-US" dirty="0" smtClean="0"/>
            </a:br>
            <a:r>
              <a:rPr lang="en-US" dirty="0" smtClean="0"/>
              <a:t>	R = 010</a:t>
            </a:r>
            <a:br>
              <a:rPr lang="en-US" dirty="0" smtClean="0"/>
            </a:br>
            <a:r>
              <a:rPr lang="en-US" dirty="0" smtClean="0"/>
              <a:t>	C = 011</a:t>
            </a:r>
            <a:br>
              <a:rPr lang="en-US" dirty="0" smtClean="0"/>
            </a:br>
            <a:r>
              <a:rPr lang="en-US" dirty="0" smtClean="0"/>
              <a:t>	D =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each character is 3 bits, and ABRACADABRA has 11 characters, we would need 33 bits to store that word.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Huffman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all the characters of the word: ABRACADABRA</a:t>
            </a:r>
          </a:p>
          <a:p>
            <a:r>
              <a:rPr lang="en-US" dirty="0" smtClean="0"/>
              <a:t>List the frequency of each character</a:t>
            </a:r>
          </a:p>
          <a:p>
            <a:pPr marL="0" indent="0">
              <a:buNone/>
            </a:pPr>
            <a:r>
              <a:rPr lang="en-US" dirty="0" smtClean="0"/>
              <a:t>	A: 5</a:t>
            </a:r>
            <a:br>
              <a:rPr lang="en-US" dirty="0" smtClean="0"/>
            </a:br>
            <a:r>
              <a:rPr lang="en-US" dirty="0" smtClean="0"/>
              <a:t>	B: 2</a:t>
            </a:r>
            <a:br>
              <a:rPr lang="en-US" dirty="0" smtClean="0"/>
            </a:br>
            <a:r>
              <a:rPr lang="en-US" dirty="0" smtClean="0"/>
              <a:t>	R: 2</a:t>
            </a:r>
            <a:br>
              <a:rPr lang="en-US" dirty="0" smtClean="0"/>
            </a:br>
            <a:r>
              <a:rPr lang="en-US" dirty="0" smtClean="0"/>
              <a:t>	C: 1</a:t>
            </a:r>
            <a:br>
              <a:rPr lang="en-US" dirty="0" smtClean="0"/>
            </a:br>
            <a:r>
              <a:rPr lang="en-US" dirty="0" smtClean="0"/>
              <a:t>	D: 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2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a Huffman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752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A: 5</a:t>
            </a:r>
            <a:br>
              <a:rPr lang="en-US" dirty="0" smtClean="0"/>
            </a:br>
            <a:r>
              <a:rPr lang="en-US" dirty="0" smtClean="0"/>
              <a:t>B: 2</a:t>
            </a:r>
            <a:br>
              <a:rPr lang="en-US" dirty="0" smtClean="0"/>
            </a:br>
            <a:r>
              <a:rPr lang="en-US" dirty="0" smtClean="0"/>
              <a:t>R: 2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C: 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D: 1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7507" y="5567083"/>
            <a:ext cx="632012" cy="609600"/>
          </a:xfrm>
          <a:prstGeom prst="ellipse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2289" y="5567083"/>
            <a:ext cx="632012" cy="609600"/>
          </a:xfrm>
          <a:prstGeom prst="ellipse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84642" y="4686301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  <a:endCxn id="5" idx="1"/>
          </p:cNvCxnSpPr>
          <p:nvPr/>
        </p:nvCxnSpPr>
        <p:spPr>
          <a:xfrm>
            <a:off x="7000648" y="5219701"/>
            <a:ext cx="509415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6" idx="7"/>
          </p:cNvCxnSpPr>
          <p:nvPr/>
        </p:nvCxnSpPr>
        <p:spPr>
          <a:xfrm flipH="1">
            <a:off x="6551745" y="5219701"/>
            <a:ext cx="448903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3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Huffman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752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A: 5</a:t>
            </a:r>
            <a:br>
              <a:rPr lang="en-US" dirty="0" smtClean="0"/>
            </a:br>
            <a:r>
              <a:rPr lang="en-US" dirty="0" smtClean="0"/>
              <a:t>B: 2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R: 2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7507" y="5567083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2289" y="5567083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84642" y="4686301"/>
            <a:ext cx="632012" cy="533400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  <a:endCxn id="5" idx="1"/>
          </p:cNvCxnSpPr>
          <p:nvPr/>
        </p:nvCxnSpPr>
        <p:spPr>
          <a:xfrm>
            <a:off x="7000648" y="5219701"/>
            <a:ext cx="509415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6" idx="7"/>
          </p:cNvCxnSpPr>
          <p:nvPr/>
        </p:nvCxnSpPr>
        <p:spPr>
          <a:xfrm flipH="1">
            <a:off x="6551745" y="5219701"/>
            <a:ext cx="448903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05400" y="4648201"/>
            <a:ext cx="632012" cy="609600"/>
          </a:xfrm>
          <a:prstGeom prst="ellipse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9733" y="3657600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2"/>
            <a:endCxn id="8" idx="0"/>
          </p:cNvCxnSpPr>
          <p:nvPr/>
        </p:nvCxnSpPr>
        <p:spPr>
          <a:xfrm>
            <a:off x="6235739" y="4191000"/>
            <a:ext cx="764909" cy="49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3" idx="7"/>
          </p:cNvCxnSpPr>
          <p:nvPr/>
        </p:nvCxnSpPr>
        <p:spPr>
          <a:xfrm flipH="1">
            <a:off x="5644856" y="4191000"/>
            <a:ext cx="590883" cy="54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4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Huffman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752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A: 5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B: 2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7507" y="5567083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2289" y="5567083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84642" y="4686301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  <a:endCxn id="5" idx="1"/>
          </p:cNvCxnSpPr>
          <p:nvPr/>
        </p:nvCxnSpPr>
        <p:spPr>
          <a:xfrm>
            <a:off x="7000648" y="5219701"/>
            <a:ext cx="509415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6" idx="7"/>
          </p:cNvCxnSpPr>
          <p:nvPr/>
        </p:nvCxnSpPr>
        <p:spPr>
          <a:xfrm flipH="1">
            <a:off x="6551745" y="5219701"/>
            <a:ext cx="448903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05400" y="4648201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9733" y="3657600"/>
            <a:ext cx="632012" cy="533400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2"/>
            <a:endCxn id="8" idx="0"/>
          </p:cNvCxnSpPr>
          <p:nvPr/>
        </p:nvCxnSpPr>
        <p:spPr>
          <a:xfrm>
            <a:off x="6235739" y="4191000"/>
            <a:ext cx="764909" cy="49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3" idx="7"/>
          </p:cNvCxnSpPr>
          <p:nvPr/>
        </p:nvCxnSpPr>
        <p:spPr>
          <a:xfrm flipH="1">
            <a:off x="5644856" y="4191000"/>
            <a:ext cx="590883" cy="54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56847" y="3617072"/>
            <a:ext cx="632012" cy="609600"/>
          </a:xfrm>
          <a:prstGeom prst="ellipse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19633" y="2743200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2"/>
            <a:endCxn id="14" idx="0"/>
          </p:cNvCxnSpPr>
          <p:nvPr/>
        </p:nvCxnSpPr>
        <p:spPr>
          <a:xfrm>
            <a:off x="5435639" y="3276600"/>
            <a:ext cx="8001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2"/>
            <a:endCxn id="19" idx="7"/>
          </p:cNvCxnSpPr>
          <p:nvPr/>
        </p:nvCxnSpPr>
        <p:spPr>
          <a:xfrm flipH="1">
            <a:off x="4896303" y="3276600"/>
            <a:ext cx="539336" cy="429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Huffman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752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A: 5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7507" y="5567083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2289" y="5567083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84642" y="4686301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  <a:endCxn id="5" idx="1"/>
          </p:cNvCxnSpPr>
          <p:nvPr/>
        </p:nvCxnSpPr>
        <p:spPr>
          <a:xfrm>
            <a:off x="7000648" y="5219701"/>
            <a:ext cx="509415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6" idx="7"/>
          </p:cNvCxnSpPr>
          <p:nvPr/>
        </p:nvCxnSpPr>
        <p:spPr>
          <a:xfrm flipH="1">
            <a:off x="6551745" y="5219701"/>
            <a:ext cx="448903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05400" y="4648201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9733" y="3657600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2"/>
            <a:endCxn id="8" idx="0"/>
          </p:cNvCxnSpPr>
          <p:nvPr/>
        </p:nvCxnSpPr>
        <p:spPr>
          <a:xfrm>
            <a:off x="6235739" y="4191000"/>
            <a:ext cx="764909" cy="49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3" idx="7"/>
          </p:cNvCxnSpPr>
          <p:nvPr/>
        </p:nvCxnSpPr>
        <p:spPr>
          <a:xfrm flipH="1">
            <a:off x="5644856" y="4191000"/>
            <a:ext cx="590883" cy="54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56847" y="3617072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19633" y="2743200"/>
            <a:ext cx="632012" cy="533400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2"/>
            <a:endCxn id="14" idx="0"/>
          </p:cNvCxnSpPr>
          <p:nvPr/>
        </p:nvCxnSpPr>
        <p:spPr>
          <a:xfrm>
            <a:off x="5435639" y="3276600"/>
            <a:ext cx="8001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2"/>
            <a:endCxn id="19" idx="7"/>
          </p:cNvCxnSpPr>
          <p:nvPr/>
        </p:nvCxnSpPr>
        <p:spPr>
          <a:xfrm flipH="1">
            <a:off x="4896303" y="3276600"/>
            <a:ext cx="539336" cy="429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73388" y="1828800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24835" y="2743200"/>
            <a:ext cx="632012" cy="609600"/>
          </a:xfrm>
          <a:prstGeom prst="ellipse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2"/>
            <a:endCxn id="26" idx="7"/>
          </p:cNvCxnSpPr>
          <p:nvPr/>
        </p:nvCxnSpPr>
        <p:spPr>
          <a:xfrm flipH="1">
            <a:off x="4264291" y="2362200"/>
            <a:ext cx="525103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20" idx="0"/>
          </p:cNvCxnSpPr>
          <p:nvPr/>
        </p:nvCxnSpPr>
        <p:spPr>
          <a:xfrm>
            <a:off x="4789394" y="2362200"/>
            <a:ext cx="64624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Huffman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752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7507" y="5567083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2289" y="5567083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84642" y="4686301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  <a:endCxn id="5" idx="1"/>
          </p:cNvCxnSpPr>
          <p:nvPr/>
        </p:nvCxnSpPr>
        <p:spPr>
          <a:xfrm>
            <a:off x="7000648" y="5219701"/>
            <a:ext cx="509415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6" idx="7"/>
          </p:cNvCxnSpPr>
          <p:nvPr/>
        </p:nvCxnSpPr>
        <p:spPr>
          <a:xfrm flipH="1">
            <a:off x="6551745" y="5219701"/>
            <a:ext cx="448903" cy="4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05400" y="4648201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9733" y="3657600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2"/>
            <a:endCxn id="8" idx="0"/>
          </p:cNvCxnSpPr>
          <p:nvPr/>
        </p:nvCxnSpPr>
        <p:spPr>
          <a:xfrm>
            <a:off x="6235739" y="4191000"/>
            <a:ext cx="764909" cy="49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3" idx="7"/>
          </p:cNvCxnSpPr>
          <p:nvPr/>
        </p:nvCxnSpPr>
        <p:spPr>
          <a:xfrm flipH="1">
            <a:off x="5644856" y="4191000"/>
            <a:ext cx="590883" cy="54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56847" y="3617072"/>
            <a:ext cx="63201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19633" y="2743200"/>
            <a:ext cx="632012" cy="533400"/>
          </a:xfrm>
          <a:prstGeom prst="round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2"/>
            <a:endCxn id="14" idx="0"/>
          </p:cNvCxnSpPr>
          <p:nvPr/>
        </p:nvCxnSpPr>
        <p:spPr>
          <a:xfrm>
            <a:off x="5435639" y="3276600"/>
            <a:ext cx="8001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2"/>
            <a:endCxn id="19" idx="7"/>
          </p:cNvCxnSpPr>
          <p:nvPr/>
        </p:nvCxnSpPr>
        <p:spPr>
          <a:xfrm flipH="1">
            <a:off x="4896303" y="3276600"/>
            <a:ext cx="539336" cy="429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73388" y="1828800"/>
            <a:ext cx="63201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24835" y="2743200"/>
            <a:ext cx="632012" cy="60960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2"/>
            <a:endCxn id="26" idx="7"/>
          </p:cNvCxnSpPr>
          <p:nvPr/>
        </p:nvCxnSpPr>
        <p:spPr>
          <a:xfrm flipH="1">
            <a:off x="4264291" y="2362200"/>
            <a:ext cx="525103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20" idx="0"/>
          </p:cNvCxnSpPr>
          <p:nvPr/>
        </p:nvCxnSpPr>
        <p:spPr>
          <a:xfrm>
            <a:off x="4789394" y="2362200"/>
            <a:ext cx="64624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40841" y="237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497" y="226638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16883" y="3168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45331" y="41859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99946" y="5197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35689" y="31681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30854" y="409490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16654" y="50731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09600" y="1905000"/>
            <a:ext cx="2438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Generate Code: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Assign 0 to left branches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Assign 1 to right branches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A = 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B = 10</a:t>
            </a:r>
            <a:br>
              <a:rPr lang="en-US" sz="2400" dirty="0" smtClean="0"/>
            </a:br>
            <a:r>
              <a:rPr lang="en-US" sz="2400" dirty="0" smtClean="0"/>
              <a:t>R = 110</a:t>
            </a:r>
            <a:br>
              <a:rPr lang="en-US" sz="2400" dirty="0" smtClean="0"/>
            </a:br>
            <a:r>
              <a:rPr lang="en-US" sz="2400" dirty="0" smtClean="0"/>
              <a:t>C = 1110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D = 1111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American Standard Code for Information Interchange</a:t>
            </a:r>
            <a:endParaRPr lang="en-US" dirty="0"/>
          </a:p>
          <a:p>
            <a:pPr lvl="0"/>
            <a:r>
              <a:rPr lang="en-US" dirty="0"/>
              <a:t>based on the English alphabet </a:t>
            </a:r>
            <a:endParaRPr lang="en-US" dirty="0" smtClean="0"/>
          </a:p>
          <a:p>
            <a:pPr lvl="0"/>
            <a:r>
              <a:rPr lang="en-US" dirty="0" smtClean="0"/>
              <a:t>Originally developed for telegraph/</a:t>
            </a:r>
            <a:r>
              <a:rPr lang="en-US" dirty="0" err="1" smtClean="0"/>
              <a:t>teleprinters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encodes 128 specified characters into 7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Letters, numbers, control characters</a:t>
            </a:r>
          </a:p>
          <a:p>
            <a:pPr lvl="0"/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bit was used by computer vendors to “extend” ASCII by adding their own characters (i.e. line drawing characters)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0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Using: 	A = 0</a:t>
            </a:r>
          </a:p>
          <a:p>
            <a:pPr marL="0" indent="0">
              <a:buNone/>
            </a:pPr>
            <a:r>
              <a:rPr lang="en-US" dirty="0" smtClean="0"/>
              <a:t>		B = 10</a:t>
            </a:r>
            <a:br>
              <a:rPr lang="en-US" dirty="0" smtClean="0"/>
            </a:br>
            <a:r>
              <a:rPr lang="en-US" dirty="0" smtClean="0"/>
              <a:t>		R = 110</a:t>
            </a:r>
            <a:br>
              <a:rPr lang="en-US" dirty="0" smtClean="0"/>
            </a:br>
            <a:r>
              <a:rPr lang="en-US" dirty="0" smtClean="0"/>
              <a:t>		C = 1110</a:t>
            </a:r>
          </a:p>
          <a:p>
            <a:pPr marL="0" indent="0">
              <a:buNone/>
            </a:pPr>
            <a:r>
              <a:rPr lang="en-US" dirty="0" smtClean="0"/>
              <a:t>		D = 1111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33960"/>
              </p:ext>
            </p:extLst>
          </p:nvPr>
        </p:nvGraphicFramePr>
        <p:xfrm>
          <a:off x="457200" y="4267200"/>
          <a:ext cx="8305803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  <a:gridCol w="755073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96153" y="5867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23 bits to encode ‘ABRACADABRA’ </a:t>
            </a:r>
            <a:r>
              <a:rPr lang="en-US" dirty="0" err="1" smtClean="0"/>
              <a:t>vs</a:t>
            </a:r>
            <a:r>
              <a:rPr lang="en-US" dirty="0" smtClean="0"/>
              <a:t> 33 bits.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8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2214"/>
            <a:ext cx="8321204" cy="495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39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Assigns a number or “code point” to each character.</a:t>
            </a:r>
            <a:endParaRPr lang="en-US" dirty="0"/>
          </a:p>
          <a:p>
            <a:r>
              <a:rPr lang="en-US" dirty="0" smtClean="0"/>
              <a:t>1,114,112 code points from 0 to 0x10FFFF.</a:t>
            </a:r>
          </a:p>
          <a:p>
            <a:r>
              <a:rPr lang="en-US" dirty="0" smtClean="0"/>
              <a:t>Latest version of Unicode standard contains more than 110,000 characters.</a:t>
            </a:r>
          </a:p>
          <a:p>
            <a:r>
              <a:rPr lang="en-US" dirty="0" smtClean="0"/>
              <a:t>First 128 code points are same as ASCII.</a:t>
            </a:r>
          </a:p>
          <a:p>
            <a:r>
              <a:rPr lang="en-US" dirty="0" smtClean="0"/>
              <a:t>A code point is written as “U+” followed by a hexadecimal number.  i.e.  A is U+0041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Unicode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implemented by different character encodings: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UCS-2 – </a:t>
            </a:r>
            <a:r>
              <a:rPr lang="en-US" sz="2400" dirty="0" smtClean="0"/>
              <a:t>uses 2 bytes.  Obsolete.  It cannot encode every character in the current Unicode standard.</a:t>
            </a:r>
          </a:p>
          <a:p>
            <a:pPr lvl="1"/>
            <a:r>
              <a:rPr lang="en-US" dirty="0" smtClean="0"/>
              <a:t>UTF-8 – </a:t>
            </a:r>
            <a:r>
              <a:rPr lang="en-US" sz="2400" dirty="0" smtClean="0"/>
              <a:t>uses 1 to 4 bytes. Used by Unix and HTML.</a:t>
            </a:r>
          </a:p>
          <a:p>
            <a:pPr lvl="1"/>
            <a:r>
              <a:rPr lang="en-US" dirty="0" smtClean="0"/>
              <a:t>UTF-16 – </a:t>
            </a:r>
            <a:r>
              <a:rPr lang="en-US" sz="2400" dirty="0" smtClean="0"/>
              <a:t>uses 2 bytes or 4 bytes.   Extends UCS-2.  Used by Windows XP, Windows Vista, Windows 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UCS Transformation Format—8-bit</a:t>
            </a:r>
            <a:endParaRPr lang="en-US" dirty="0"/>
          </a:p>
          <a:p>
            <a:pPr lvl="0"/>
            <a:r>
              <a:rPr lang="en-US" dirty="0"/>
              <a:t>a variable-width encoding</a:t>
            </a:r>
          </a:p>
          <a:p>
            <a:pPr lvl="0"/>
            <a:r>
              <a:rPr lang="en-US" dirty="0"/>
              <a:t>designed for backward compatibility with ASCII</a:t>
            </a:r>
          </a:p>
          <a:p>
            <a:pPr lvl="0"/>
            <a:r>
              <a:rPr lang="en-US" dirty="0"/>
              <a:t>The first 128 characters of Unicode  are encoded with the same binary value as ASCII</a:t>
            </a:r>
          </a:p>
          <a:p>
            <a:pPr lvl="0"/>
            <a:r>
              <a:rPr lang="en-US" dirty="0"/>
              <a:t>encodes each of the 1,112,064 code points in the Unicode character set using one to four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 used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 </a:t>
            </a:r>
            <a:r>
              <a:rPr lang="en-US" dirty="0" err="1"/>
              <a:t>dir</a:t>
            </a:r>
            <a:r>
              <a:rPr lang="en-US" dirty="0"/>
              <a:t>="</a:t>
            </a:r>
            <a:r>
              <a:rPr lang="en-US" dirty="0" err="1"/>
              <a:t>ltr</a:t>
            </a:r>
            <a:r>
              <a:rPr lang="en-US" dirty="0"/>
              <a:t>" class="client-</a:t>
            </a:r>
            <a:r>
              <a:rPr lang="en-US" dirty="0" err="1"/>
              <a:t>nojs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&lt;meta charset="</a:t>
            </a:r>
            <a:r>
              <a:rPr lang="en-US" dirty="0">
                <a:solidFill>
                  <a:srgbClr val="FF0000"/>
                </a:solidFill>
              </a:rPr>
              <a:t>UTF-8</a:t>
            </a:r>
            <a:r>
              <a:rPr lang="en-US" dirty="0"/>
              <a:t>" 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8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 Encoding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175"/>
            <a:ext cx="8229600" cy="3781425"/>
          </a:xfrm>
        </p:spPr>
        <p:txBody>
          <a:bodyPr>
            <a:normAutofit fontScale="62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Code </a:t>
            </a:r>
            <a:r>
              <a:rPr lang="en-US" dirty="0"/>
              <a:t>Points 0 to 127 - Same value as the ASCII code. It is represented with one byte, with the high order bit set to 0.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en-US" dirty="0"/>
              <a:t>Code points 128 and higher are represented by 2 to 6 bytes, with a </a:t>
            </a:r>
            <a:r>
              <a:rPr lang="en-US" i="1" dirty="0"/>
              <a:t>leading byte</a:t>
            </a:r>
            <a:r>
              <a:rPr lang="en-US" dirty="0"/>
              <a:t> and one or more </a:t>
            </a:r>
            <a:r>
              <a:rPr lang="en-US" i="1" dirty="0"/>
              <a:t>continuation bytes</a:t>
            </a:r>
            <a:r>
              <a:rPr lang="en-US" dirty="0"/>
              <a:t>.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dirty="0"/>
              <a:t>The number of high-order 1s in the leading byte of a multi-byte sequence indicates the number of bytes in the sequence.</a:t>
            </a:r>
            <a:endParaRPr lang="en-US" sz="2400" dirty="0"/>
          </a:p>
          <a:p>
            <a:pPr lvl="1"/>
            <a:r>
              <a:rPr lang="en-US" dirty="0"/>
              <a:t>All continuation bytes contain ‘10’ in the high order bits.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en-US" dirty="0"/>
              <a:t>The code point’s binary value is encoded in the remaining bits, with 0’s padded to the left if necessary</a:t>
            </a:r>
            <a:r>
              <a:rPr lang="en-US" dirty="0" smtClean="0"/>
              <a:t>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6477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9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 Encoding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$ </a:t>
            </a:r>
            <a:r>
              <a:rPr lang="en-US" sz="2400" dirty="0" smtClean="0"/>
              <a:t>= U+0024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smtClean="0"/>
              <a:t>U+0024 is within the range of U+0000 to U+007F, so it is stored in </a:t>
            </a:r>
            <a:r>
              <a:rPr lang="en-US" sz="1800" dirty="0" smtClean="0">
                <a:solidFill>
                  <a:srgbClr val="C00000"/>
                </a:solidFill>
              </a:rPr>
              <a:t>1 byte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(24)</a:t>
            </a:r>
            <a:r>
              <a:rPr lang="en-US" sz="1800" baseline="-25000" dirty="0" smtClean="0"/>
              <a:t>16</a:t>
            </a:r>
            <a:r>
              <a:rPr lang="en-US" sz="1800" dirty="0" smtClean="0"/>
              <a:t> is (36)</a:t>
            </a:r>
            <a:r>
              <a:rPr lang="en-US" sz="1800" baseline="-25000" dirty="0" smtClean="0"/>
              <a:t>10</a:t>
            </a:r>
            <a:r>
              <a:rPr lang="en-US" sz="1800" dirty="0" smtClean="0"/>
              <a:t> or (</a:t>
            </a:r>
            <a:r>
              <a:rPr lang="en-US" sz="1800" dirty="0" smtClean="0">
                <a:solidFill>
                  <a:srgbClr val="C00000"/>
                </a:solidFill>
              </a:rPr>
              <a:t>100100</a:t>
            </a:r>
            <a:r>
              <a:rPr lang="en-US" sz="1800" dirty="0" smtClean="0"/>
              <a:t>)</a:t>
            </a:r>
            <a:r>
              <a:rPr lang="en-US" sz="1800" baseline="-25000" dirty="0" smtClean="0"/>
              <a:t>2</a:t>
            </a:r>
            <a:br>
              <a:rPr lang="en-US" sz="1800" baseline="-25000" dirty="0" smtClean="0"/>
            </a:b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1800" dirty="0" smtClean="0"/>
              <a:t>According to the specifications, the format for storing into one byte is:  	    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0xxxxxxx   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	where </a:t>
            </a:r>
            <a:r>
              <a:rPr lang="en-US" sz="1800" dirty="0" smtClean="0">
                <a:solidFill>
                  <a:srgbClr val="C00000"/>
                </a:solidFill>
              </a:rPr>
              <a:t>0</a:t>
            </a:r>
            <a:r>
              <a:rPr lang="en-US" sz="1800" dirty="0" smtClean="0"/>
              <a:t> is placed in the highest order bit and the binary 			is stored into the </a:t>
            </a:r>
            <a:r>
              <a:rPr lang="en-US" sz="1800" dirty="0" smtClean="0">
                <a:solidFill>
                  <a:srgbClr val="C00000"/>
                </a:solidFill>
              </a:rPr>
              <a:t>remaining 7 bits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100100 is only 6 bits, so we need to pad it with a 0 to make it seven bits: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100100 -&gt; </a:t>
            </a:r>
            <a:r>
              <a:rPr lang="en-US" sz="1800" dirty="0" smtClean="0">
                <a:solidFill>
                  <a:srgbClr val="00B050"/>
                </a:solidFill>
              </a:rPr>
              <a:t>0100100</a:t>
            </a:r>
          </a:p>
          <a:p>
            <a:pPr marL="0" indent="0">
              <a:buNone/>
            </a:pPr>
            <a:r>
              <a:rPr lang="en-US" sz="1800" dirty="0" smtClean="0"/>
              <a:t>The resulting UTF-8 encoded byte will be:  </a:t>
            </a:r>
            <a:r>
              <a:rPr lang="en-US" sz="1800" dirty="0" smtClean="0">
                <a:solidFill>
                  <a:srgbClr val="C00000"/>
                </a:solidFill>
              </a:rPr>
              <a:t>0</a:t>
            </a:r>
            <a:r>
              <a:rPr lang="en-US" sz="1800" dirty="0" smtClean="0">
                <a:solidFill>
                  <a:srgbClr val="00B050"/>
                </a:solidFill>
              </a:rPr>
              <a:t>0100100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079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661</Words>
  <Application>Microsoft Office PowerPoint</Application>
  <PresentationFormat>On-screen Show (4:3)</PresentationFormat>
  <Paragraphs>179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Characters</vt:lpstr>
      <vt:lpstr>ASCII</vt:lpstr>
      <vt:lpstr>ASCII Table</vt:lpstr>
      <vt:lpstr>Unicode</vt:lpstr>
      <vt:lpstr>Unicode Encoding</vt:lpstr>
      <vt:lpstr>UTF-8</vt:lpstr>
      <vt:lpstr>UTF-8 used in HTML</vt:lpstr>
      <vt:lpstr>UTF-8 Encoding Scheme</vt:lpstr>
      <vt:lpstr>UTF-8 Encoding Scheme</vt:lpstr>
      <vt:lpstr>UTF-8 Encoding Scheme</vt:lpstr>
      <vt:lpstr>Compression</vt:lpstr>
      <vt:lpstr>Huffman Encoding</vt:lpstr>
      <vt:lpstr>Huffman Encoding</vt:lpstr>
      <vt:lpstr>Generate a Huffman Table</vt:lpstr>
      <vt:lpstr>Generate a Huffman Table</vt:lpstr>
      <vt:lpstr>Generate a Huffman Table</vt:lpstr>
      <vt:lpstr>Generate a Huffman Table</vt:lpstr>
      <vt:lpstr>Generate a Huffman Table</vt:lpstr>
      <vt:lpstr>Generate a Huffman Table</vt:lpstr>
      <vt:lpstr>Encode data</vt:lpstr>
    </vt:vector>
  </TitlesOfParts>
  <Company>New York Presbyterian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</dc:title>
  <dc:creator>Jackson Yeh</dc:creator>
  <cp:lastModifiedBy>Jackson Yeh</cp:lastModifiedBy>
  <cp:revision>13</cp:revision>
  <dcterms:created xsi:type="dcterms:W3CDTF">2014-02-26T20:06:07Z</dcterms:created>
  <dcterms:modified xsi:type="dcterms:W3CDTF">2014-02-26T22:14:14Z</dcterms:modified>
</cp:coreProperties>
</file>