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developer.foursquare.com/docs/ap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33BAA-5947-3B4A-90A0-F7ABC786513D}"/>
              </a:ext>
            </a:extLst>
          </p:cNvPr>
          <p:cNvSpPr>
            <a:spLocks noGrp="1"/>
          </p:cNvSpPr>
          <p:nvPr>
            <p:ph type="ctrTitle"/>
          </p:nvPr>
        </p:nvSpPr>
        <p:spPr/>
        <p:txBody>
          <a:bodyPr/>
          <a:lstStyle/>
          <a:p>
            <a:r>
              <a:rPr kumimoji="1" lang="en-US" altLang="zh-CN" dirty="0"/>
              <a:t>IBM DATA SCIENCE CAPSTONE PROJECT</a:t>
            </a:r>
            <a:endParaRPr kumimoji="1" lang="zh-CN" altLang="en-US" dirty="0"/>
          </a:p>
        </p:txBody>
      </p:sp>
      <p:sp>
        <p:nvSpPr>
          <p:cNvPr id="3" name="副标题 2">
            <a:extLst>
              <a:ext uri="{FF2B5EF4-FFF2-40B4-BE49-F238E27FC236}">
                <a16:creationId xmlns:a16="http://schemas.microsoft.com/office/drawing/2014/main" id="{F5A0915B-192F-5E4B-B623-07E4824513AD}"/>
              </a:ext>
            </a:extLst>
          </p:cNvPr>
          <p:cNvSpPr>
            <a:spLocks noGrp="1"/>
          </p:cNvSpPr>
          <p:nvPr>
            <p:ph type="subTitle" idx="1"/>
          </p:nvPr>
        </p:nvSpPr>
        <p:spPr/>
        <p:txBody>
          <a:bodyPr/>
          <a:lstStyle/>
          <a:p>
            <a:r>
              <a:rPr kumimoji="1" lang="en-US" altLang="zh-CN" dirty="0"/>
              <a:t>QISHENG TANG</a:t>
            </a:r>
            <a:endParaRPr kumimoji="1" lang="zh-CN" altLang="en-US" dirty="0"/>
          </a:p>
        </p:txBody>
      </p:sp>
    </p:spTree>
    <p:extLst>
      <p:ext uri="{BB962C8B-B14F-4D97-AF65-F5344CB8AC3E}">
        <p14:creationId xmlns:p14="http://schemas.microsoft.com/office/powerpoint/2010/main" val="418965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13A42-590A-7647-9583-718031E0E9F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5839C57D-52FA-C54C-84D9-683248667F21}"/>
              </a:ext>
            </a:extLst>
          </p:cNvPr>
          <p:cNvSpPr>
            <a:spLocks noGrp="1"/>
          </p:cNvSpPr>
          <p:nvPr>
            <p:ph idx="1"/>
          </p:nvPr>
        </p:nvSpPr>
        <p:spPr/>
        <p:txBody>
          <a:bodyPr>
            <a:normAutofit fontScale="77500" lnSpcReduction="20000"/>
          </a:bodyPr>
          <a:lstStyle/>
          <a:p>
            <a:endParaRPr lang="en-US" altLang="zh-CN" dirty="0"/>
          </a:p>
          <a:p>
            <a:pPr>
              <a:lnSpc>
                <a:spcPct val="200000"/>
              </a:lnSpc>
            </a:pPr>
            <a:r>
              <a:rPr lang="en-US" altLang="zh-CN" dirty="0"/>
              <a:t>There is a person who wants to open a restaurant in North York, Toronto. University of Missouri- Columbia locates here. This project tries to give an analysis of where it suits for a restaurant to open in North York. Helping people make a </a:t>
            </a:r>
            <a:r>
              <a:rPr lang="en-US" altLang="zh-CN" dirty="0" err="1"/>
              <a:t>decison</a:t>
            </a:r>
            <a:r>
              <a:rPr lang="en-US" altLang="zh-CN" dirty="0"/>
              <a:t> about whether a place suits for restaurant.</a:t>
            </a:r>
          </a:p>
          <a:p>
            <a:pPr>
              <a:lnSpc>
                <a:spcPct val="200000"/>
              </a:lnSpc>
            </a:pPr>
            <a:endParaRPr lang="en-US" altLang="zh-CN" dirty="0"/>
          </a:p>
          <a:p>
            <a:pPr>
              <a:lnSpc>
                <a:spcPct val="200000"/>
              </a:lnSpc>
            </a:pPr>
            <a:endParaRPr lang="en-US" altLang="zh-CN" dirty="0"/>
          </a:p>
          <a:p>
            <a:pPr>
              <a:lnSpc>
                <a:spcPct val="200000"/>
              </a:lnSpc>
            </a:pPr>
            <a:r>
              <a:rPr lang="en-US" altLang="zh-CN" dirty="0"/>
              <a:t>if a restaurant builds nearing the commercial area. It would be more possible to success in competing with other restaurant. Building restaurant together is a good choice for people to start up a restaurant.</a:t>
            </a:r>
          </a:p>
          <a:p>
            <a:endParaRPr kumimoji="1" lang="zh-CN" altLang="en-US" dirty="0"/>
          </a:p>
        </p:txBody>
      </p:sp>
    </p:spTree>
    <p:extLst>
      <p:ext uri="{BB962C8B-B14F-4D97-AF65-F5344CB8AC3E}">
        <p14:creationId xmlns:p14="http://schemas.microsoft.com/office/powerpoint/2010/main" val="379233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391F6-532C-5F41-8C6C-5258408A2D2B}"/>
              </a:ext>
            </a:extLst>
          </p:cNvPr>
          <p:cNvSpPr>
            <a:spLocks noGrp="1"/>
          </p:cNvSpPr>
          <p:nvPr>
            <p:ph type="title"/>
          </p:nvPr>
        </p:nvSpPr>
        <p:spPr/>
        <p:txBody>
          <a:bodyPr/>
          <a:lstStyle/>
          <a:p>
            <a:r>
              <a:rPr kumimoji="1" lang="en-US" altLang="zh-CN" dirty="0"/>
              <a:t>Data Prepare</a:t>
            </a:r>
            <a:endParaRPr kumimoji="1" lang="zh-CN" altLang="en-US" dirty="0"/>
          </a:p>
        </p:txBody>
      </p:sp>
      <p:sp>
        <p:nvSpPr>
          <p:cNvPr id="3" name="内容占位符 2">
            <a:extLst>
              <a:ext uri="{FF2B5EF4-FFF2-40B4-BE49-F238E27FC236}">
                <a16:creationId xmlns:a16="http://schemas.microsoft.com/office/drawing/2014/main" id="{25407344-BCDB-4B45-AEA3-B68B9B3D4B37}"/>
              </a:ext>
            </a:extLst>
          </p:cNvPr>
          <p:cNvSpPr>
            <a:spLocks noGrp="1"/>
          </p:cNvSpPr>
          <p:nvPr>
            <p:ph idx="1"/>
          </p:nvPr>
        </p:nvSpPr>
        <p:spPr/>
        <p:txBody>
          <a:bodyPr>
            <a:normAutofit fontScale="62500" lnSpcReduction="20000"/>
          </a:bodyPr>
          <a:lstStyle/>
          <a:p>
            <a:pPr>
              <a:lnSpc>
                <a:spcPct val="220000"/>
              </a:lnSpc>
            </a:pPr>
            <a:r>
              <a:rPr lang="en-US" altLang="zh-CN" dirty="0"/>
              <a:t>geo-location information: Gaining specific borough and the neighborhoods in that borough. We specifically and technically mean the latitude and longitude numbers of that borough. Assuming that it is "North York" in Toronto. Data for borough in Toronto with post code has been provided in </a:t>
            </a:r>
            <a:r>
              <a:rPr lang="en-US" altLang="zh-CN" dirty="0">
                <a:hlinkClick r:id="rId2"/>
              </a:rPr>
              <a:t>https://en.wikipedia.org/wiki/List_of_postal_codes_of_Canada:_M</a:t>
            </a:r>
            <a:endParaRPr lang="en-US" altLang="zh-CN" dirty="0"/>
          </a:p>
          <a:p>
            <a:pPr>
              <a:lnSpc>
                <a:spcPct val="220000"/>
              </a:lnSpc>
            </a:pPr>
            <a:r>
              <a:rPr lang="en-US" altLang="zh-CN" dirty="0"/>
              <a:t>For each postal code geo location, we can find it is in this .csv file </a:t>
            </a:r>
            <a:r>
              <a:rPr lang="en-US" altLang="zh-CN" dirty="0">
                <a:hlinkClick r:id="rId3"/>
              </a:rPr>
              <a:t>https://cocl.us/Geospatial_data</a:t>
            </a:r>
            <a:r>
              <a:rPr lang="en-US" altLang="zh-CN" dirty="0"/>
              <a:t>.</a:t>
            </a:r>
          </a:p>
          <a:p>
            <a:pPr>
              <a:lnSpc>
                <a:spcPct val="220000"/>
              </a:lnSpc>
            </a:pPr>
            <a:r>
              <a:rPr lang="en-US" altLang="zh-CN" dirty="0"/>
              <a:t>Using </a:t>
            </a:r>
            <a:r>
              <a:rPr lang="en-US" altLang="zh-CN" dirty="0" err="1"/>
              <a:t>Foursqaure</a:t>
            </a:r>
            <a:r>
              <a:rPr lang="en-US" altLang="zh-CN" dirty="0"/>
              <a:t> API to gain venues in each neighborhoods in North York. To view more information with </a:t>
            </a:r>
            <a:r>
              <a:rPr lang="en-US" altLang="zh-CN" dirty="0" err="1"/>
              <a:t>Foursqaure</a:t>
            </a:r>
            <a:r>
              <a:rPr lang="en-US" altLang="zh-CN" dirty="0"/>
              <a:t> API, view this website </a:t>
            </a:r>
            <a:r>
              <a:rPr lang="en-US" altLang="zh-CN" dirty="0">
                <a:hlinkClick r:id="rId4"/>
              </a:rPr>
              <a:t>https://developer.foursquare.com/docs/api</a:t>
            </a:r>
            <a:endParaRPr lang="en-US" altLang="zh-CN" dirty="0"/>
          </a:p>
          <a:p>
            <a:pPr>
              <a:lnSpc>
                <a:spcPct val="220000"/>
              </a:lnSpc>
            </a:pPr>
            <a:r>
              <a:rPr lang="en-US" altLang="zh-CN" dirty="0"/>
              <a:t>We will need data about different venues in different </a:t>
            </a:r>
            <a:r>
              <a:rPr lang="en-US" altLang="zh-CN" dirty="0" err="1"/>
              <a:t>neighbourhoods</a:t>
            </a:r>
            <a:r>
              <a:rPr lang="en-US" altLang="zh-CN" dirty="0"/>
              <a:t> of that specific borough. In order to gain that, we will use '</a:t>
            </a:r>
            <a:r>
              <a:rPr lang="en-US" altLang="zh-CN" dirty="0" err="1"/>
              <a:t>Foursqaure</a:t>
            </a:r>
            <a:r>
              <a:rPr lang="en-US" altLang="zh-CN" dirty="0"/>
              <a:t>' locational information. by location information for each venue we mean basic and advanced information about the venue. For this project, we need something which is advanced information such as category of that venue and whether this venue is popular.</a:t>
            </a:r>
          </a:p>
          <a:p>
            <a:endParaRPr kumimoji="1" lang="zh-CN" altLang="en-US" dirty="0"/>
          </a:p>
        </p:txBody>
      </p:sp>
    </p:spTree>
    <p:extLst>
      <p:ext uri="{BB962C8B-B14F-4D97-AF65-F5344CB8AC3E}">
        <p14:creationId xmlns:p14="http://schemas.microsoft.com/office/powerpoint/2010/main" val="207067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B3055-3152-BD4F-8295-D670804FF5A1}"/>
              </a:ext>
            </a:extLst>
          </p:cNvPr>
          <p:cNvSpPr>
            <a:spLocks noGrp="1"/>
          </p:cNvSpPr>
          <p:nvPr>
            <p:ph type="title"/>
          </p:nvPr>
        </p:nvSpPr>
        <p:spPr/>
        <p:txBody>
          <a:bodyPr/>
          <a:lstStyle/>
          <a:p>
            <a:r>
              <a:rPr kumimoji="1" lang="en-US" altLang="zh-CN" dirty="0"/>
              <a:t>Data Wrangling and Group</a:t>
            </a:r>
            <a:endParaRPr kumimoji="1" lang="zh-CN" altLang="en-US" dirty="0"/>
          </a:p>
        </p:txBody>
      </p:sp>
      <p:sp>
        <p:nvSpPr>
          <p:cNvPr id="3" name="内容占位符 2">
            <a:extLst>
              <a:ext uri="{FF2B5EF4-FFF2-40B4-BE49-F238E27FC236}">
                <a16:creationId xmlns:a16="http://schemas.microsoft.com/office/drawing/2014/main" id="{377E1CD3-F056-8941-A654-40A4E429D25C}"/>
              </a:ext>
            </a:extLst>
          </p:cNvPr>
          <p:cNvSpPr>
            <a:spLocks noGrp="1"/>
          </p:cNvSpPr>
          <p:nvPr>
            <p:ph idx="1"/>
          </p:nvPr>
        </p:nvSpPr>
        <p:spPr/>
        <p:txBody>
          <a:bodyPr/>
          <a:lstStyle/>
          <a:p>
            <a:pPr marL="400050" indent="-400050">
              <a:lnSpc>
                <a:spcPct val="200000"/>
              </a:lnSpc>
              <a:buFont typeface="+mj-lt"/>
              <a:buAutoNum type="alphaUcPeriod"/>
            </a:pPr>
            <a:r>
              <a:rPr lang="en-US" altLang="zh-CN" dirty="0"/>
              <a:t>We will use Postal Code of different regions in North York to find the list of postal code and information about neighborhoods in North York. Then process the table group with geo location of each </a:t>
            </a:r>
            <a:r>
              <a:rPr lang="en-US" altLang="zh-CN" dirty="0" err="1"/>
              <a:t>neighbourhood</a:t>
            </a:r>
            <a:r>
              <a:rPr lang="en-US" altLang="zh-CN" dirty="0"/>
              <a:t> into </a:t>
            </a:r>
            <a:r>
              <a:rPr lang="en-US" altLang="zh-CN" dirty="0" err="1"/>
              <a:t>dataframes</a:t>
            </a:r>
            <a:r>
              <a:rPr lang="en-US" altLang="zh-CN" dirty="0"/>
              <a:t>. </a:t>
            </a:r>
          </a:p>
          <a:p>
            <a:pPr marL="0" indent="0">
              <a:buNone/>
            </a:pPr>
            <a:endParaRPr kumimoji="1" lang="zh-CN" altLang="en-US" dirty="0"/>
          </a:p>
        </p:txBody>
      </p:sp>
      <p:pic>
        <p:nvPicPr>
          <p:cNvPr id="6" name="图片 5">
            <a:extLst>
              <a:ext uri="{FF2B5EF4-FFF2-40B4-BE49-F238E27FC236}">
                <a16:creationId xmlns:a16="http://schemas.microsoft.com/office/drawing/2014/main" id="{237B1827-28C2-7144-B5DA-0049C1EE3528}"/>
              </a:ext>
            </a:extLst>
          </p:cNvPr>
          <p:cNvPicPr>
            <a:picLocks noChangeAspect="1"/>
          </p:cNvPicPr>
          <p:nvPr/>
        </p:nvPicPr>
        <p:blipFill>
          <a:blip r:embed="rId2"/>
          <a:stretch>
            <a:fillRect/>
          </a:stretch>
        </p:blipFill>
        <p:spPr>
          <a:xfrm>
            <a:off x="550131" y="3245393"/>
            <a:ext cx="8723871" cy="3364415"/>
          </a:xfrm>
          <a:prstGeom prst="rect">
            <a:avLst/>
          </a:prstGeom>
        </p:spPr>
      </p:pic>
    </p:spTree>
    <p:extLst>
      <p:ext uri="{BB962C8B-B14F-4D97-AF65-F5344CB8AC3E}">
        <p14:creationId xmlns:p14="http://schemas.microsoft.com/office/powerpoint/2010/main" val="418277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8F24C-A539-2C49-85C3-9E2AD7EDF32B}"/>
              </a:ext>
            </a:extLst>
          </p:cNvPr>
          <p:cNvSpPr>
            <a:spLocks noGrp="1"/>
          </p:cNvSpPr>
          <p:nvPr>
            <p:ph type="title"/>
          </p:nvPr>
        </p:nvSpPr>
        <p:spPr/>
        <p:txBody>
          <a:bodyPr/>
          <a:lstStyle/>
          <a:p>
            <a:r>
              <a:rPr kumimoji="1" lang="en-US" altLang="zh-CN" dirty="0"/>
              <a:t>Connecting to </a:t>
            </a:r>
            <a:r>
              <a:rPr kumimoji="1" lang="en-US" altLang="zh-CN" dirty="0" err="1"/>
              <a:t>Foursqaure</a:t>
            </a:r>
            <a:r>
              <a:rPr kumimoji="1" lang="en-US" altLang="zh-CN" dirty="0"/>
              <a:t> and Retrieving Location Data</a:t>
            </a:r>
            <a:endParaRPr kumimoji="1" lang="zh-CN" altLang="en-US" dirty="0"/>
          </a:p>
        </p:txBody>
      </p:sp>
      <p:sp>
        <p:nvSpPr>
          <p:cNvPr id="3" name="内容占位符 2">
            <a:extLst>
              <a:ext uri="{FF2B5EF4-FFF2-40B4-BE49-F238E27FC236}">
                <a16:creationId xmlns:a16="http://schemas.microsoft.com/office/drawing/2014/main" id="{E3E28D9E-11FA-A642-B931-B10FA51ABCC7}"/>
              </a:ext>
            </a:extLst>
          </p:cNvPr>
          <p:cNvSpPr>
            <a:spLocks noGrp="1"/>
          </p:cNvSpPr>
          <p:nvPr>
            <p:ph idx="1"/>
          </p:nvPr>
        </p:nvSpPr>
        <p:spPr/>
        <p:txBody>
          <a:bodyPr>
            <a:normAutofit fontScale="92500" lnSpcReduction="20000"/>
          </a:bodyPr>
          <a:lstStyle/>
          <a:p>
            <a:pPr marL="0" indent="0">
              <a:buNone/>
            </a:pPr>
            <a:endParaRPr lang="en-US" altLang="zh-CN" dirty="0"/>
          </a:p>
          <a:p>
            <a:endParaRPr lang="en-US" altLang="zh-CN" dirty="0"/>
          </a:p>
          <a:p>
            <a:pPr>
              <a:lnSpc>
                <a:spcPct val="200000"/>
              </a:lnSpc>
            </a:pPr>
            <a:r>
              <a:rPr lang="en-US" altLang="zh-CN" dirty="0"/>
              <a:t>After finding the list of </a:t>
            </a:r>
            <a:r>
              <a:rPr lang="en-US" altLang="zh-CN" dirty="0" err="1"/>
              <a:t>neighbourhoods</a:t>
            </a:r>
            <a:r>
              <a:rPr lang="en-US" altLang="zh-CN" dirty="0"/>
              <a:t>, then we can connect to </a:t>
            </a:r>
            <a:r>
              <a:rPr lang="en-US" altLang="zh-CN" dirty="0" err="1"/>
              <a:t>Foursqaure</a:t>
            </a:r>
            <a:r>
              <a:rPr lang="en-US" altLang="zh-CN" dirty="0"/>
              <a:t> API to gather information about each venue and every </a:t>
            </a:r>
            <a:r>
              <a:rPr lang="en-US" altLang="zh-CN" dirty="0" err="1"/>
              <a:t>neighbourhood</a:t>
            </a:r>
            <a:r>
              <a:rPr lang="en-US" altLang="zh-CN" dirty="0"/>
              <a:t>. For each </a:t>
            </a:r>
            <a:r>
              <a:rPr lang="en-US" altLang="zh-CN" dirty="0" err="1"/>
              <a:t>neighbourhoods</a:t>
            </a:r>
            <a:r>
              <a:rPr lang="en-US" altLang="zh-CN" dirty="0"/>
              <a:t>, We can choose radius to 2000 meters far from the center of the </a:t>
            </a:r>
            <a:r>
              <a:rPr lang="en-US" altLang="zh-CN" dirty="0" err="1"/>
              <a:t>neighbourhoods</a:t>
            </a:r>
            <a:r>
              <a:rPr lang="en-US" altLang="zh-CN" dirty="0"/>
              <a:t>. 2000 meters can help us collect enough information about venues.</a:t>
            </a:r>
          </a:p>
          <a:p>
            <a:pPr>
              <a:lnSpc>
                <a:spcPct val="200000"/>
              </a:lnSpc>
            </a:pPr>
            <a:r>
              <a:rPr lang="en-US" altLang="zh-CN" dirty="0"/>
              <a:t>In this step, we will need define a function to </a:t>
            </a:r>
            <a:r>
              <a:rPr lang="en-US" altLang="zh-CN" dirty="0" err="1"/>
              <a:t>retrive</a:t>
            </a:r>
            <a:r>
              <a:rPr lang="en-US" altLang="zh-CN" dirty="0"/>
              <a:t> data and normalize the data.  Code is in the project report</a:t>
            </a:r>
          </a:p>
          <a:p>
            <a:pPr marL="0" indent="0">
              <a:buNone/>
            </a:pPr>
            <a:endParaRPr kumimoji="1" lang="zh-CN" altLang="en-US" dirty="0"/>
          </a:p>
        </p:txBody>
      </p:sp>
    </p:spTree>
    <p:extLst>
      <p:ext uri="{BB962C8B-B14F-4D97-AF65-F5344CB8AC3E}">
        <p14:creationId xmlns:p14="http://schemas.microsoft.com/office/powerpoint/2010/main" val="63379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D9703-CA35-544A-9A20-A125DCFB4F51}"/>
              </a:ext>
            </a:extLst>
          </p:cNvPr>
          <p:cNvSpPr>
            <a:spLocks noGrp="1"/>
          </p:cNvSpPr>
          <p:nvPr>
            <p:ph type="title"/>
          </p:nvPr>
        </p:nvSpPr>
        <p:spPr/>
        <p:txBody>
          <a:bodyPr>
            <a:normAutofit/>
          </a:bodyPr>
          <a:lstStyle/>
          <a:p>
            <a:r>
              <a:rPr lang="en-US" altLang="zh-CN" b="1" dirty="0"/>
              <a:t>Processing </a:t>
            </a:r>
            <a:r>
              <a:rPr lang="en-US" altLang="zh-CN" b="1" dirty="0" err="1"/>
              <a:t>Retrived</a:t>
            </a:r>
            <a:r>
              <a:rPr lang="en-US" altLang="zh-CN" b="1" dirty="0"/>
              <a:t> Data</a:t>
            </a:r>
            <a:br>
              <a:rPr lang="en-US" altLang="zh-CN" b="1" dirty="0"/>
            </a:br>
            <a:endParaRPr kumimoji="1" lang="zh-CN" altLang="en-US" dirty="0"/>
          </a:p>
        </p:txBody>
      </p:sp>
      <p:sp>
        <p:nvSpPr>
          <p:cNvPr id="3" name="内容占位符 2">
            <a:extLst>
              <a:ext uri="{FF2B5EF4-FFF2-40B4-BE49-F238E27FC236}">
                <a16:creationId xmlns:a16="http://schemas.microsoft.com/office/drawing/2014/main" id="{5B6DE9A1-FCC6-674E-A016-5943B80E363E}"/>
              </a:ext>
            </a:extLst>
          </p:cNvPr>
          <p:cNvSpPr>
            <a:spLocks noGrp="1"/>
          </p:cNvSpPr>
          <p:nvPr>
            <p:ph idx="1"/>
          </p:nvPr>
        </p:nvSpPr>
        <p:spPr/>
        <p:txBody>
          <a:bodyPr>
            <a:normAutofit fontScale="85000" lnSpcReduction="10000"/>
          </a:bodyPr>
          <a:lstStyle/>
          <a:p>
            <a:endParaRPr lang="en-US" altLang="zh-CN" dirty="0"/>
          </a:p>
          <a:p>
            <a:endParaRPr lang="en-US" altLang="zh-CN" dirty="0"/>
          </a:p>
          <a:p>
            <a:pPr>
              <a:lnSpc>
                <a:spcPct val="200000"/>
              </a:lnSpc>
            </a:pPr>
            <a:r>
              <a:rPr lang="en-US" altLang="zh-CN" dirty="0"/>
              <a:t>When the data is completely collected, we will try to collect some deep level information on that raw data to find our desirable. The feature we will use is the category of venues. We will use one-hot encoded so that different kind of venues will have different feature columns. Add two columns, one is 'Total Restaurant' which calculates total restaurant in a </a:t>
            </a:r>
            <a:r>
              <a:rPr lang="en-US" altLang="zh-CN" dirty="0" err="1"/>
              <a:t>neighbourhood</a:t>
            </a:r>
            <a:r>
              <a:rPr lang="en-US" altLang="zh-CN" dirty="0"/>
              <a:t>. Another is 'Food Supply' column. We assumed that can reflects the cost of food supply for a Restaurant (The higher 'Food Supply', the cheaper for a restaurant gets food)</a:t>
            </a:r>
            <a:endParaRPr kumimoji="1" lang="zh-CN" altLang="en-US" dirty="0"/>
          </a:p>
        </p:txBody>
      </p:sp>
    </p:spTree>
    <p:extLst>
      <p:ext uri="{BB962C8B-B14F-4D97-AF65-F5344CB8AC3E}">
        <p14:creationId xmlns:p14="http://schemas.microsoft.com/office/powerpoint/2010/main" val="36200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C7D64-F74D-A74C-A7BD-91351CC1F7AA}"/>
              </a:ext>
            </a:extLst>
          </p:cNvPr>
          <p:cNvSpPr>
            <a:spLocks noGrp="1"/>
          </p:cNvSpPr>
          <p:nvPr>
            <p:ph type="title"/>
          </p:nvPr>
        </p:nvSpPr>
        <p:spPr/>
        <p:txBody>
          <a:bodyPr/>
          <a:lstStyle/>
          <a:p>
            <a:r>
              <a:rPr lang="en-US" altLang="zh-CN" b="1" dirty="0"/>
              <a:t>Applying K-MEANS Algorithm</a:t>
            </a:r>
            <a:br>
              <a:rPr lang="en-US" altLang="zh-CN" b="1" dirty="0"/>
            </a:br>
            <a:endParaRPr kumimoji="1" lang="zh-CN" altLang="en-US" dirty="0"/>
          </a:p>
        </p:txBody>
      </p:sp>
      <p:sp>
        <p:nvSpPr>
          <p:cNvPr id="3" name="内容占位符 2">
            <a:extLst>
              <a:ext uri="{FF2B5EF4-FFF2-40B4-BE49-F238E27FC236}">
                <a16:creationId xmlns:a16="http://schemas.microsoft.com/office/drawing/2014/main" id="{311B7653-BFCB-8B49-BE9E-BE45C3CCE0B8}"/>
              </a:ext>
            </a:extLst>
          </p:cNvPr>
          <p:cNvSpPr>
            <a:spLocks noGrp="1"/>
          </p:cNvSpPr>
          <p:nvPr>
            <p:ph idx="1"/>
          </p:nvPr>
        </p:nvSpPr>
        <p:spPr/>
        <p:txBody>
          <a:bodyPr/>
          <a:lstStyle/>
          <a:p>
            <a:pPr>
              <a:lnSpc>
                <a:spcPct val="200000"/>
              </a:lnSpc>
            </a:pPr>
            <a:r>
              <a:rPr lang="en-US" altLang="zh-CN" dirty="0"/>
              <a:t>Then we cluster neighborhoods through K-MEANS Algorithm. We can try to make 5 clusters as I think it is enough. Then we will add a column about cluster results.</a:t>
            </a:r>
          </a:p>
          <a:p>
            <a:pPr>
              <a:lnSpc>
                <a:spcPct val="200000"/>
              </a:lnSpc>
            </a:pPr>
            <a:r>
              <a:rPr lang="en-US" altLang="zh-CN" dirty="0"/>
              <a:t>First, we need select some feature which are relevant about restaurant and food Supply</a:t>
            </a:r>
          </a:p>
          <a:p>
            <a:pPr>
              <a:lnSpc>
                <a:spcPct val="200000"/>
              </a:lnSpc>
            </a:pPr>
            <a:r>
              <a:rPr lang="en-US" altLang="zh-CN" dirty="0"/>
              <a:t>Then implementing K-MEANS </a:t>
            </a:r>
            <a:r>
              <a:rPr lang="en-US" altLang="zh-CN" dirty="0" err="1"/>
              <a:t>algorthim</a:t>
            </a:r>
            <a:endParaRPr lang="en-US" altLang="zh-CN" dirty="0"/>
          </a:p>
          <a:p>
            <a:endParaRPr kumimoji="1" lang="zh-CN" altLang="en-US" dirty="0"/>
          </a:p>
        </p:txBody>
      </p:sp>
    </p:spTree>
    <p:extLst>
      <p:ext uri="{BB962C8B-B14F-4D97-AF65-F5344CB8AC3E}">
        <p14:creationId xmlns:p14="http://schemas.microsoft.com/office/powerpoint/2010/main" val="398554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0D23C-8D70-7F42-8961-8C8E3FD6BDF0}"/>
              </a:ext>
            </a:extLst>
          </p:cNvPr>
          <p:cNvSpPr>
            <a:spLocks noGrp="1"/>
          </p:cNvSpPr>
          <p:nvPr>
            <p:ph type="title"/>
          </p:nvPr>
        </p:nvSpPr>
        <p:spPr/>
        <p:txBody>
          <a:bodyPr/>
          <a:lstStyle/>
          <a:p>
            <a:r>
              <a:rPr lang="en-US" altLang="zh-CN" b="1" dirty="0"/>
              <a:t>Decision Making and Results</a:t>
            </a:r>
            <a:br>
              <a:rPr lang="en-US" altLang="zh-CN" b="1" dirty="0"/>
            </a:br>
            <a:endParaRPr kumimoji="1" lang="zh-CN" altLang="en-US" dirty="0"/>
          </a:p>
        </p:txBody>
      </p:sp>
      <p:sp>
        <p:nvSpPr>
          <p:cNvPr id="3" name="内容占位符 2">
            <a:extLst>
              <a:ext uri="{FF2B5EF4-FFF2-40B4-BE49-F238E27FC236}">
                <a16:creationId xmlns:a16="http://schemas.microsoft.com/office/drawing/2014/main" id="{B3C60EB9-2C04-9E4F-AE13-33FD03838369}"/>
              </a:ext>
            </a:extLst>
          </p:cNvPr>
          <p:cNvSpPr>
            <a:spLocks noGrp="1"/>
          </p:cNvSpPr>
          <p:nvPr>
            <p:ph idx="1"/>
          </p:nvPr>
        </p:nvSpPr>
        <p:spPr/>
        <p:txBody>
          <a:bodyPr>
            <a:normAutofit fontScale="92500" lnSpcReduction="10000"/>
          </a:bodyPr>
          <a:lstStyle/>
          <a:p>
            <a:pPr>
              <a:lnSpc>
                <a:spcPct val="200000"/>
              </a:lnSpc>
            </a:pPr>
            <a:r>
              <a:rPr lang="en-US" altLang="zh-CN" dirty="0"/>
              <a:t>Then we can focus on the center of clusters and compare them for their 'Total Restaurant' and 'Food Supply'. The highest center reflects the </a:t>
            </a:r>
            <a:r>
              <a:rPr lang="en-US" altLang="zh-CN" dirty="0" err="1"/>
              <a:t>neighbourhood</a:t>
            </a:r>
            <a:r>
              <a:rPr lang="en-US" altLang="zh-CN" dirty="0"/>
              <a:t> which is most </a:t>
            </a:r>
            <a:r>
              <a:rPr lang="en-US" altLang="zh-CN" dirty="0" err="1"/>
              <a:t>suiable</a:t>
            </a:r>
            <a:r>
              <a:rPr lang="en-US" altLang="zh-CN" dirty="0"/>
              <a:t> for </a:t>
            </a:r>
            <a:r>
              <a:rPr lang="en-US" altLang="zh-CN" dirty="0" err="1"/>
              <a:t>openning</a:t>
            </a:r>
            <a:r>
              <a:rPr lang="en-US" altLang="zh-CN" dirty="0"/>
              <a:t> a restaurant.</a:t>
            </a:r>
          </a:p>
          <a:p>
            <a:pPr>
              <a:lnSpc>
                <a:spcPct val="200000"/>
              </a:lnSpc>
            </a:pPr>
            <a:r>
              <a:rPr lang="en-US" altLang="zh-CN" dirty="0"/>
              <a:t>First, we calculate which cluster contains highest score, Then we find which </a:t>
            </a:r>
            <a:r>
              <a:rPr lang="en-US" altLang="zh-CN" dirty="0" err="1"/>
              <a:t>neighbourhood</a:t>
            </a:r>
            <a:r>
              <a:rPr lang="en-US" altLang="zh-CN" dirty="0"/>
              <a:t> is best</a:t>
            </a:r>
          </a:p>
          <a:p>
            <a:pPr>
              <a:lnSpc>
                <a:spcPct val="200000"/>
              </a:lnSpc>
            </a:pPr>
            <a:r>
              <a:rPr kumimoji="1" lang="en-US" altLang="zh-CN" dirty="0"/>
              <a:t>The result is </a:t>
            </a:r>
            <a:r>
              <a:rPr kumimoji="1" lang="en-US" altLang="zh-CN" dirty="0" err="1"/>
              <a:t>Newtonbrook</a:t>
            </a:r>
            <a:r>
              <a:rPr kumimoji="1" lang="en-US" altLang="zh-CN" dirty="0"/>
              <a:t> and Willowdale is best to open a restaurant in North York</a:t>
            </a:r>
            <a:endParaRPr kumimoji="1" lang="zh-CN" altLang="en-US" dirty="0"/>
          </a:p>
        </p:txBody>
      </p:sp>
    </p:spTree>
    <p:extLst>
      <p:ext uri="{BB962C8B-B14F-4D97-AF65-F5344CB8AC3E}">
        <p14:creationId xmlns:p14="http://schemas.microsoft.com/office/powerpoint/2010/main" val="553638347"/>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12</TotalTime>
  <Words>672</Words>
  <Application>Microsoft Macintosh PowerPoint</Application>
  <PresentationFormat>宽屏</PresentationFormat>
  <Paragraphs>32</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Trebuchet MS</vt:lpstr>
      <vt:lpstr>Wingdings 3</vt:lpstr>
      <vt:lpstr>平面</vt:lpstr>
      <vt:lpstr>IBM DATA SCIENCE CAPSTONE PROJECT</vt:lpstr>
      <vt:lpstr>Introduction</vt:lpstr>
      <vt:lpstr>Data Prepare</vt:lpstr>
      <vt:lpstr>Data Wrangling and Group</vt:lpstr>
      <vt:lpstr>Connecting to Foursqaure and Retrieving Location Data</vt:lpstr>
      <vt:lpstr>Processing Retrived Data </vt:lpstr>
      <vt:lpstr>Applying K-MEANS Algorithm </vt:lpstr>
      <vt:lpstr>Decision Making and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Tang, Qisheng (MU-Student)</dc:creator>
  <cp:lastModifiedBy>Tang, Qisheng (MU-Student)</cp:lastModifiedBy>
  <cp:revision>2</cp:revision>
  <dcterms:created xsi:type="dcterms:W3CDTF">2019-11-07T22:52:01Z</dcterms:created>
  <dcterms:modified xsi:type="dcterms:W3CDTF">2019-11-07T23:04:32Z</dcterms:modified>
</cp:coreProperties>
</file>