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320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7871" y="1852810"/>
            <a:ext cx="11609058" cy="3302001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698500" y="5105400"/>
            <a:ext cx="11607800" cy="1441897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pc="-38" sz="38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698500" y="572574"/>
            <a:ext cx="11607800" cy="563740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6545374" y="5099050"/>
            <a:ext cx="5952902" cy="3962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5214707" y="647700"/>
            <a:ext cx="16967201" cy="842980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6553200" y="698500"/>
            <a:ext cx="5956300" cy="3964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824550" y="-232551"/>
            <a:ext cx="15056595" cy="100496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1447800" y="0"/>
            <a:ext cx="1593546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71591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b="1" sz="2304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Image"/>
          <p:cNvSpPr/>
          <p:nvPr>
            <p:ph type="pic" idx="21"/>
          </p:nvPr>
        </p:nvSpPr>
        <p:spPr>
          <a:xfrm>
            <a:off x="5245100" y="673100"/>
            <a:ext cx="8382202" cy="83885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825500" y="647700"/>
            <a:ext cx="16967200" cy="84298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38" sz="3800"/>
            </a:lvl1pPr>
            <a:lvl2pPr marL="0" indent="457200">
              <a:spcBef>
                <a:spcPts val="1300"/>
              </a:spcBef>
              <a:buSzTx/>
              <a:buNone/>
              <a:defRPr spc="-38" sz="3800"/>
            </a:lvl2pPr>
            <a:lvl3pPr marL="0" indent="914400">
              <a:spcBef>
                <a:spcPts val="1300"/>
              </a:spcBef>
              <a:buSzTx/>
              <a:buNone/>
              <a:defRPr spc="-38" sz="3800"/>
            </a:lvl3pPr>
            <a:lvl4pPr marL="0" indent="1371600">
              <a:spcBef>
                <a:spcPts val="1300"/>
              </a:spcBef>
              <a:buSzTx/>
              <a:buNone/>
              <a:defRPr spc="-38" sz="3800"/>
            </a:lvl4pPr>
            <a:lvl5pPr marL="0" indent="1828800">
              <a:spcBef>
                <a:spcPts val="1300"/>
              </a:spcBef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98500" y="2956892"/>
            <a:ext cx="11607800" cy="609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胡启天 2021.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93098">
              <a:defRPr sz="2016"/>
            </a:lvl1pPr>
          </a:lstStyle>
          <a:p>
            <a:pPr/>
            <a:r>
              <a:t>胡启天 2021.1</a:t>
            </a:r>
          </a:p>
        </p:txBody>
      </p:sp>
      <p:sp>
        <p:nvSpPr>
          <p:cNvPr id="152" name="封城值得吗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封城值得吗？</a:t>
            </a:r>
          </a:p>
        </p:txBody>
      </p:sp>
      <p:sp>
        <p:nvSpPr>
          <p:cNvPr id="153" name="委托-代理视角下的抗疫政策分析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委托-代理视角下的抗疫政策分析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新冠期间的中国政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新冠期间的中国政府</a:t>
            </a:r>
          </a:p>
        </p:txBody>
      </p:sp>
      <p:sp>
        <p:nvSpPr>
          <p:cNvPr id="156" name="中国政府…"/>
          <p:cNvSpPr txBox="1"/>
          <p:nvPr>
            <p:ph type="body" idx="1"/>
          </p:nvPr>
        </p:nvSpPr>
        <p:spPr>
          <a:xfrm>
            <a:off x="698500" y="1650230"/>
            <a:ext cx="11607800" cy="7402663"/>
          </a:xfrm>
          <a:prstGeom prst="rect">
            <a:avLst/>
          </a:prstGeom>
        </p:spPr>
        <p:txBody>
          <a:bodyPr/>
          <a:lstStyle/>
          <a:p>
            <a:pPr/>
            <a:r>
              <a:t>中国政府</a:t>
            </a:r>
          </a:p>
          <a:p>
            <a:pPr lvl="1"/>
            <a:r>
              <a:t>地方政府的主导地位（编制设定、财政支出比例）</a:t>
            </a:r>
          </a:p>
          <a:p>
            <a:pPr lvl="1"/>
            <a:r>
              <a:t>以经济发展为中心的制度设计（GDP锦标赛）</a:t>
            </a:r>
          </a:p>
          <a:p>
            <a:pPr/>
            <a:r>
              <a:t>疫情中的政策抉择</a:t>
            </a:r>
          </a:p>
          <a:p>
            <a:pPr lvl="1"/>
            <a:r>
              <a:t>优先经济发展【高风险、低成本高回报】</a:t>
            </a:r>
          </a:p>
          <a:p>
            <a:pPr lvl="1"/>
            <a:r>
              <a:t>优先控制疫情【低风险、高成本低回报】</a:t>
            </a:r>
          </a:p>
          <a:p>
            <a:pPr/>
            <a:r>
              <a:t>一个委托代理和风险偏好的框架</a:t>
            </a:r>
          </a:p>
          <a:p>
            <a:pPr lvl="1"/>
            <a:r>
              <a:t>和</a:t>
            </a:r>
            <a:r>
              <a:rPr u="sng"/>
              <a:t>年龄</a:t>
            </a:r>
            <a:r>
              <a:t>相关的两派文献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委托代理理论：年龄和风险偏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委托代理理论：年龄和风险偏好</a:t>
            </a:r>
          </a:p>
        </p:txBody>
      </p:sp>
      <p:sp>
        <p:nvSpPr>
          <p:cNvPr id="159" name="Holmstrom 1999…"/>
          <p:cNvSpPr txBox="1"/>
          <p:nvPr>
            <p:ph type="body" idx="1"/>
          </p:nvPr>
        </p:nvSpPr>
        <p:spPr>
          <a:xfrm>
            <a:off x="698500" y="1793137"/>
            <a:ext cx="11607800" cy="7261963"/>
          </a:xfrm>
          <a:prstGeom prst="rect">
            <a:avLst/>
          </a:prstGeom>
        </p:spPr>
        <p:txBody>
          <a:bodyPr/>
          <a:lstStyle/>
          <a:p>
            <a:pPr marL="482600" indent="-482600">
              <a:buSzPct val="123000"/>
              <a:buChar char="•"/>
              <a:defRPr i="1"/>
            </a:pPr>
            <a:r>
              <a:t>Holmstrom 1999 </a:t>
            </a:r>
          </a:p>
          <a:p>
            <a:pPr lvl="1" marL="863600" indent="-482600">
              <a:buSzPct val="123000"/>
              <a:buChar char="•"/>
            </a:pPr>
            <a:r>
              <a:t>产出 = 能力 + 努力 + 运气</a:t>
            </a:r>
          </a:p>
          <a:p>
            <a:pPr lvl="1" marL="863600" indent="-482600">
              <a:buSzPct val="123000"/>
              <a:buChar char="•"/>
            </a:pPr>
            <a:r>
              <a:t>不确定代理人的真实能力，代理人可以通过自己的努力来使人高估自己的能力</a:t>
            </a:r>
          </a:p>
          <a:p>
            <a:pPr lvl="1" marL="863600" indent="-482600">
              <a:buSzPct val="123000"/>
              <a:buChar char="•"/>
            </a:pPr>
            <a:r>
              <a:t>年轻时努力的正外部性较大，努力水平较高，用努力降低职业的不确定性</a:t>
            </a:r>
          </a:p>
        </p:txBody>
      </p:sp>
      <p:pic>
        <p:nvPicPr>
          <p:cNvPr id="160" name="agent effort level.png" descr="agent effort lev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5585" y="5551356"/>
            <a:ext cx="4318101" cy="4068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委托代理理论：年龄和风险偏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委托代理理论：年龄和风险偏好</a:t>
            </a:r>
          </a:p>
        </p:txBody>
      </p:sp>
      <p:sp>
        <p:nvSpPr>
          <p:cNvPr id="163" name="Holmstrom 1999…"/>
          <p:cNvSpPr txBox="1"/>
          <p:nvPr>
            <p:ph type="body" idx="1"/>
          </p:nvPr>
        </p:nvSpPr>
        <p:spPr>
          <a:xfrm>
            <a:off x="698500" y="1793137"/>
            <a:ext cx="11607800" cy="7261963"/>
          </a:xfrm>
          <a:prstGeom prst="rect">
            <a:avLst/>
          </a:prstGeom>
        </p:spPr>
        <p:txBody>
          <a:bodyPr/>
          <a:lstStyle/>
          <a:p>
            <a:pPr marL="482600" indent="-482600">
              <a:buSzPct val="123000"/>
              <a:buChar char="•"/>
              <a:defRPr i="1"/>
            </a:pPr>
            <a:r>
              <a:t>Holmstrom 1999 </a:t>
            </a:r>
          </a:p>
          <a:p>
            <a:pPr lvl="1" marL="863600" indent="-482600">
              <a:buSzPct val="123000"/>
              <a:buChar char="•"/>
            </a:pPr>
            <a:r>
              <a:t>产出 = 能力 + 努力 + 运气</a:t>
            </a:r>
          </a:p>
          <a:p>
            <a:pPr lvl="1" marL="863600" indent="-482600">
              <a:buSzPct val="123000"/>
              <a:buChar char="•"/>
            </a:pPr>
            <a:r>
              <a:t>不确定代理人的真实能力，代理人可以通过自己的努力来使人高估自己的能力</a:t>
            </a:r>
          </a:p>
          <a:p>
            <a:pPr lvl="1" marL="863600" indent="-482600">
              <a:buSzPct val="123000"/>
              <a:buChar char="•"/>
            </a:pPr>
            <a:r>
              <a:t>年轻时努力的正外部性较大，努力水平较高，用努力降低职业的不确定性</a:t>
            </a:r>
          </a:p>
          <a:p>
            <a:pPr marL="482600" indent="-482600">
              <a:buSzPct val="123000"/>
              <a:buChar char="•"/>
              <a:defRPr i="1"/>
            </a:pPr>
            <a:r>
              <a:t>Scharfstein and Stein 1990 — </a:t>
            </a:r>
            <a:r>
              <a:rPr i="0"/>
              <a:t>herding</a:t>
            </a:r>
          </a:p>
          <a:p>
            <a:pPr lvl="1" marL="863600" indent="-482600">
              <a:buSzPct val="123000"/>
              <a:buChar char="•"/>
            </a:pPr>
            <a:r>
              <a:t>年轻人有更多职业上的考虑，更容易出现跟风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委托代理理论：年龄和风险偏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委托代理理论：年龄和风险偏好</a:t>
            </a:r>
          </a:p>
        </p:txBody>
      </p:sp>
      <p:sp>
        <p:nvSpPr>
          <p:cNvPr id="166" name="Prendergast and Stole (1996)…"/>
          <p:cNvSpPr txBox="1"/>
          <p:nvPr>
            <p:ph type="body" idx="1"/>
          </p:nvPr>
        </p:nvSpPr>
        <p:spPr>
          <a:xfrm>
            <a:off x="698500" y="1793137"/>
            <a:ext cx="11607800" cy="7261963"/>
          </a:xfrm>
          <a:prstGeom prst="rect">
            <a:avLst/>
          </a:prstGeom>
        </p:spPr>
        <p:txBody>
          <a:bodyPr/>
          <a:lstStyle/>
          <a:p>
            <a:pPr marL="482600" indent="-482600">
              <a:buSzPct val="123000"/>
              <a:buChar char="•"/>
              <a:defRPr i="1"/>
            </a:pPr>
            <a:r>
              <a:t>Prendergast and Stole (1996)</a:t>
            </a:r>
          </a:p>
          <a:p>
            <a:pPr lvl="1" marL="863600" indent="-482600">
              <a:buSzPct val="123000"/>
              <a:buChar char="•"/>
            </a:pPr>
            <a:r>
              <a:t>代理人有私人信息</a:t>
            </a:r>
          </a:p>
          <a:p>
            <a:pPr lvl="2" marL="1244600" indent="-482600">
              <a:buSzPct val="123000"/>
              <a:buChar char="•"/>
            </a:pPr>
            <a:r>
              <a:t>能力强 → 信息准确 → 更自信，接受高风险投资</a:t>
            </a:r>
          </a:p>
          <a:p>
            <a:pPr lvl="1" marL="863600" indent="-482600">
              <a:buSzPct val="123000"/>
              <a:buChar char="•"/>
            </a:pPr>
            <a:r>
              <a:t>职业生涯开始阶段</a:t>
            </a:r>
          </a:p>
          <a:p>
            <a:pPr lvl="2" marL="1244600" indent="-482600">
              <a:buSzPct val="123000"/>
              <a:buChar char="•"/>
            </a:pPr>
            <a:r>
              <a:t>用高风险行为显示自信</a:t>
            </a:r>
          </a:p>
          <a:p>
            <a:pPr lvl="1" marL="863600" indent="-482600">
              <a:buSzPct val="123000"/>
              <a:buChar char="•"/>
            </a:pPr>
            <a:r>
              <a:t>职业生涯后期</a:t>
            </a:r>
          </a:p>
          <a:p>
            <a:pPr lvl="2" marL="1244600" indent="-482600">
              <a:buSzPct val="123000"/>
              <a:buChar char="•"/>
            </a:pPr>
            <a:r>
              <a:t>如果据新信息改变已有行为，反而显得不自信</a:t>
            </a:r>
          </a:p>
          <a:p>
            <a:pPr lvl="2" marL="1244600" indent="-482600">
              <a:buSzPct val="123000"/>
              <a:buChar char="•"/>
            </a:pPr>
            <a:r>
              <a:t>因此采用保守策略</a:t>
            </a:r>
          </a:p>
          <a:p>
            <a:pPr lvl="1" marL="863600" indent="-482600">
              <a:buSzPct val="123000"/>
              <a:buChar char="•"/>
            </a:pPr>
            <a:r>
              <a:t>年轻人高风险、老年人低风险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数据检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数据检验</a:t>
            </a:r>
          </a:p>
        </p:txBody>
      </p:sp>
      <p:pic>
        <p:nvPicPr>
          <p:cNvPr id="169" name="age_group_avg copy.png" descr="age_group_avg co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2730500"/>
            <a:ext cx="12471400" cy="429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WX20210111-190405@2x.png" descr="WX20210111-190405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8770" y="1986763"/>
            <a:ext cx="9107260" cy="444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PS 剔除湖北、四大直辖市"/>
          <p:cNvSpPr txBox="1"/>
          <p:nvPr/>
        </p:nvSpPr>
        <p:spPr>
          <a:xfrm>
            <a:off x="8578888" y="7147174"/>
            <a:ext cx="246613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PS 剔除湖北、四大直辖市</a:t>
            </a:r>
          </a:p>
        </p:txBody>
      </p:sp>
      <p:sp>
        <p:nvSpPr>
          <p:cNvPr id="173" name="City characteristics…"/>
          <p:cNvSpPr txBox="1"/>
          <p:nvPr/>
        </p:nvSpPr>
        <p:spPr>
          <a:xfrm>
            <a:off x="927042" y="6597569"/>
            <a:ext cx="5239411" cy="1480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/>
            </a:pPr>
            <a:r>
              <a:t>City characteristics</a:t>
            </a:r>
          </a:p>
          <a:p>
            <a:pPr marL="284479" indent="-284479" algn="l">
              <a:buSzPct val="100000"/>
              <a:buAutoNum type="arabicParenR" startAt="1"/>
            </a:pPr>
            <a:r>
              <a:t>log population in 2018</a:t>
            </a:r>
          </a:p>
          <a:p>
            <a:pPr marL="284479" indent="-284479" algn="l">
              <a:buSzPct val="100000"/>
              <a:buAutoNum type="arabicParenR" startAt="1"/>
            </a:pPr>
            <a:r>
              <a:t>GDP per 10,000 population, </a:t>
            </a:r>
          </a:p>
          <a:p>
            <a:pPr marL="284479" indent="-284479" algn="l">
              <a:buSzPct val="100000"/>
              <a:buAutoNum type="arabicParenR" startAt="1"/>
            </a:pPr>
            <a:r>
              <a:t>population density</a:t>
            </a:r>
          </a:p>
          <a:p>
            <a:pPr marL="284479" indent="-284479" algn="l">
              <a:buSzPct val="100000"/>
              <a:buAutoNum type="arabicParenR" startAt="1"/>
            </a:pPr>
            <a:r>
              <a:t>percentage of employment in the secondary industry</a:t>
            </a:r>
          </a:p>
          <a:p>
            <a:pPr marL="284479" indent="-284479" algn="l">
              <a:buSzPct val="100000"/>
              <a:buAutoNum type="arabicParenR" startAt="1"/>
            </a:pPr>
            <a:r>
              <a:t>number of doctors per 10,000 population.</a:t>
            </a:r>
          </a:p>
        </p:txBody>
      </p:sp>
      <p:sp>
        <p:nvSpPr>
          <p:cNvPr id="174" name="数据检验"/>
          <p:cNvSpPr txBox="1"/>
          <p:nvPr>
            <p:ph type="title" idx="4294967295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数据检验</a:t>
            </a:r>
          </a:p>
        </p:txBody>
      </p:sp>
      <p:sp>
        <p:nvSpPr>
          <p:cNvPr id="175" name="Rectangle"/>
          <p:cNvSpPr/>
          <p:nvPr/>
        </p:nvSpPr>
        <p:spPr>
          <a:xfrm>
            <a:off x="2044561" y="3031942"/>
            <a:ext cx="9081860" cy="594725"/>
          </a:xfrm>
          <a:prstGeom prst="rect">
            <a:avLst/>
          </a:prstGeom>
          <a:ln w="254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WX20210111-190502@2x.png" descr="WX20210111-190502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9450" y="2724150"/>
            <a:ext cx="9105900" cy="430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数据检验"/>
          <p:cNvSpPr txBox="1"/>
          <p:nvPr>
            <p:ph type="title" idx="4294967295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>
            <a:lvl1pPr defTabSz="1473840">
              <a:defRPr spc="-102" sz="5100"/>
            </a:lvl1pPr>
          </a:lstStyle>
          <a:p>
            <a:pPr/>
            <a:r>
              <a:t>数据检验</a:t>
            </a:r>
          </a:p>
        </p:txBody>
      </p:sp>
      <p:sp>
        <p:nvSpPr>
          <p:cNvPr id="179" name="Rectangle"/>
          <p:cNvSpPr/>
          <p:nvPr/>
        </p:nvSpPr>
        <p:spPr>
          <a:xfrm>
            <a:off x="1961470" y="3685543"/>
            <a:ext cx="9081860" cy="594726"/>
          </a:xfrm>
          <a:prstGeom prst="rect">
            <a:avLst/>
          </a:prstGeom>
          <a:ln w="25400">
            <a:solidFill>
              <a:schemeClr val="accent4">
                <a:hueOff val="-613784"/>
                <a:lumOff val="12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0" name="换用工作年龄显著提升效果：和Prendergast and Stole (1996) 一致"/>
          <p:cNvSpPr txBox="1"/>
          <p:nvPr>
            <p:ph type="body" sz="quarter" idx="1"/>
          </p:nvPr>
        </p:nvSpPr>
        <p:spPr>
          <a:xfrm>
            <a:off x="698500" y="7316110"/>
            <a:ext cx="11607800" cy="1016001"/>
          </a:xfrm>
          <a:prstGeom prst="rect">
            <a:avLst/>
          </a:prstGeom>
        </p:spPr>
        <p:txBody>
          <a:bodyPr numCol="1" spcCol="38100"/>
          <a:lstStyle>
            <a:lvl1pPr marL="0" indent="0">
              <a:spcBef>
                <a:spcPts val="1300"/>
              </a:spcBef>
              <a:buSzTx/>
              <a:buNone/>
              <a:defRPr spc="-29"/>
            </a:lvl1pPr>
          </a:lstStyle>
          <a:p>
            <a:pPr/>
            <a:r>
              <a:t>换用工作年龄显著提升效果：和Prendergast and Stole (1996) 一致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