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8" r:id="rId2"/>
    <p:sldId id="256" r:id="rId3"/>
    <p:sldId id="280" r:id="rId4"/>
    <p:sldId id="272" r:id="rId5"/>
    <p:sldId id="273" r:id="rId6"/>
    <p:sldId id="274" r:id="rId7"/>
    <p:sldId id="285" r:id="rId8"/>
    <p:sldId id="288" r:id="rId9"/>
    <p:sldId id="281" r:id="rId10"/>
    <p:sldId id="275" r:id="rId11"/>
    <p:sldId id="284" r:id="rId12"/>
    <p:sldId id="282" r:id="rId13"/>
    <p:sldId id="276" r:id="rId14"/>
    <p:sldId id="277" r:id="rId15"/>
    <p:sldId id="278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7"/>
    <p:restoredTop sz="96288"/>
  </p:normalViewPr>
  <p:slideViewPr>
    <p:cSldViewPr snapToGrid="0" snapToObjects="1">
      <p:cViewPr varScale="1">
        <p:scale>
          <a:sx n="141" d="100"/>
          <a:sy n="141" d="100"/>
        </p:scale>
        <p:origin x="1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4FA25-B897-4B47-BFFA-F7C98077773C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497A-CE9D-884A-84A2-67192793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you are already using Linux in the form of Chrome 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5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2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1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6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5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13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23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session is about Linux, which is the medium by which we interact with the supercomputer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6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73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5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hyperlink" Target="https://static.wikia.nocookie.net/marveldatabase/images/a/a5/Astonishing_X-Men_Vol_3_1_Textless.jpg/revision/latest?cb=200806011247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wikia.nocookie.net/marvelcinematicuniverse/images/1/17/Vibranium_in_Hand.jpg/revision/latest?cb=20181227051528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dcextendeduniverse.fandom.com/wiki/File:Wonder_Woman%27s_Armor_Behind.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cave.com/w/wp487148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.org/forums/#linux-tutorials.12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-adventures.com/" TargetMode="External"/><Relationship Id="rId5" Type="http://schemas.openxmlformats.org/officeDocument/2006/relationships/hyperlink" Target="https://www.kth.se/blogs/pdc/2019/08/parallel-programming-in-python-mpi4py-part-1/" TargetMode="External"/><Relationship Id="rId4" Type="http://schemas.openxmlformats.org/officeDocument/2006/relationships/hyperlink" Target="https://vimhelp.org/vim_faq.tx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akash.kumar@yale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linux&amp;client=firefox-b-1-d&amp;sxsrf=ALeKk03Mtz0ON1-1zamrt_bPYCVZhDillA:1625693943277&amp;tbm=isch&amp;source=iu&amp;ictx=1&amp;fir=jHApBdlwmGPlZM%252CetRV3frEfcCpDM%252C%252Fm%252F0fpzzp&amp;vet=1&amp;usg=AI4_-kSWVQSLzSev9ciuuPoXqd0t682Qlw&amp;sa=X&amp;ved=2ahUKEwiKiILw9dHxAhUPKVkFHSUFDuEQ_B16BAhCEAE#imgrc=jHApBdlwmGPlZ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en.wikipedia.org/wiki/File:Android_robot_head.sv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computing.yale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s://ood-grace.hpc.yale.ed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computing.yale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hyperlink" Target="https://ood-grace.hpc.yale.ed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computing.yale.edu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hyperlink" Target="https://ood-grace.hpc.yale.ed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KIND OF MATERIAL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 YOU LIKE TO DESIGN?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6" y="1883818"/>
            <a:ext cx="8915400" cy="3777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A29AF6-D542-6E4D-820C-2D210ED37A59}"/>
              </a:ext>
            </a:extLst>
          </p:cNvPr>
          <p:cNvGrpSpPr/>
          <p:nvPr/>
        </p:nvGrpSpPr>
        <p:grpSpPr>
          <a:xfrm>
            <a:off x="465253" y="2632283"/>
            <a:ext cx="11261494" cy="3854592"/>
            <a:chOff x="465253" y="2632283"/>
            <a:chExt cx="11261494" cy="3854592"/>
          </a:xfrm>
        </p:grpSpPr>
        <p:pic>
          <p:nvPicPr>
            <p:cNvPr id="1026" name="Picture 2">
              <a:hlinkClick r:id="rId2"/>
              <a:extLst>
                <a:ext uri="{FF2B5EF4-FFF2-40B4-BE49-F238E27FC236}">
                  <a16:creationId xmlns:a16="http://schemas.microsoft.com/office/drawing/2014/main" id="{192E3C72-57D9-674F-A2C3-5EA8A29E0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53" y="2632283"/>
              <a:ext cx="2601849" cy="385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Wonder Woman's Armor Behind">
              <a:hlinkClick r:id="rId4" tooltip="Wonder Woman's Armor Behind.png (355 KB)"/>
              <a:extLst>
                <a:ext uri="{FF2B5EF4-FFF2-40B4-BE49-F238E27FC236}">
                  <a16:creationId xmlns:a16="http://schemas.microsoft.com/office/drawing/2014/main" id="{03423E57-71B2-6A47-83B9-99A4A15D4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305" y="2933853"/>
              <a:ext cx="2689003" cy="338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>
              <a:hlinkClick r:id="rId6"/>
              <a:extLst>
                <a:ext uri="{FF2B5EF4-FFF2-40B4-BE49-F238E27FC236}">
                  <a16:creationId xmlns:a16="http://schemas.microsoft.com/office/drawing/2014/main" id="{589F22E6-BECF-E140-AD8B-EEF32D0F2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747" y="2892081"/>
              <a:ext cx="3429000" cy="354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C8FD42B-AA8B-CA45-9FFD-56ED5836DEB8}"/>
              </a:ext>
            </a:extLst>
          </p:cNvPr>
          <p:cNvGrpSpPr/>
          <p:nvPr/>
        </p:nvGrpSpPr>
        <p:grpSpPr>
          <a:xfrm>
            <a:off x="356977" y="6435381"/>
            <a:ext cx="11010112" cy="422619"/>
            <a:chOff x="356977" y="6435381"/>
            <a:chExt cx="11010112" cy="4226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A4B951-EBD4-FB40-8106-22D0E02849A8}"/>
                </a:ext>
              </a:extLst>
            </p:cNvPr>
            <p:cNvSpPr txBox="1"/>
            <p:nvPr/>
          </p:nvSpPr>
          <p:spPr>
            <a:xfrm>
              <a:off x="356977" y="6488668"/>
              <a:ext cx="281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902030302020204" pitchFamily="66" charset="0"/>
                </a:rPr>
                <a:t>Wolverine - Adamantium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63C09-912F-424F-8AC8-B2210CE4DC0D}"/>
                </a:ext>
              </a:extLst>
            </p:cNvPr>
            <p:cNvSpPr txBox="1"/>
            <p:nvPr/>
          </p:nvSpPr>
          <p:spPr>
            <a:xfrm>
              <a:off x="4226606" y="6435381"/>
              <a:ext cx="3437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902030302020204" pitchFamily="66" charset="0"/>
                </a:rPr>
                <a:t>Wonder Woman – Amazon suit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04FC97-2DB8-AC4B-A437-471D8E75EE3C}"/>
                </a:ext>
              </a:extLst>
            </p:cNvPr>
            <p:cNvSpPr txBox="1"/>
            <p:nvPr/>
          </p:nvSpPr>
          <p:spPr>
            <a:xfrm>
              <a:off x="8406022" y="6435381"/>
              <a:ext cx="2961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902030302020204" pitchFamily="66" charset="0"/>
                </a:rPr>
                <a:t>Black Panther - Vibranium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59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3259F9-B6C3-F94C-835D-3C3DF24A14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900"/>
          <a:stretch/>
        </p:blipFill>
        <p:spPr>
          <a:xfrm>
            <a:off x="738996" y="1488031"/>
            <a:ext cx="9643960" cy="10495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1" y="369996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0" y="1540187"/>
            <a:ext cx="10791114" cy="51844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ls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(lists the contents of the current directory)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cd &lt;directory&gt;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(takes you into &lt;directory&gt;)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cd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Commands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cd ..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(takes you one folder up)</a:t>
            </a:r>
          </a:p>
          <a:p>
            <a:endParaRPr lang="en-US" sz="2000" dirty="0">
              <a:solidFill>
                <a:schemeClr val="accent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Activity: type the following command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   cd - </a:t>
            </a:r>
            <a:endParaRPr lang="en-US" sz="2000" dirty="0">
              <a:solidFill>
                <a:schemeClr val="accent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What does this do?</a:t>
            </a:r>
          </a:p>
          <a:p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9E1439-FAD3-754A-9A75-F596CBA9B262}"/>
              </a:ext>
            </a:extLst>
          </p:cNvPr>
          <p:cNvSpPr/>
          <p:nvPr/>
        </p:nvSpPr>
        <p:spPr>
          <a:xfrm>
            <a:off x="545077" y="1414347"/>
            <a:ext cx="1489129" cy="33020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D247EBE-1BF1-1C48-B4A2-F5E482FFDBD6}"/>
              </a:ext>
            </a:extLst>
          </p:cNvPr>
          <p:cNvSpPr/>
          <p:nvPr/>
        </p:nvSpPr>
        <p:spPr>
          <a:xfrm rot="2846788">
            <a:off x="957662" y="774385"/>
            <a:ext cx="361358" cy="76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AA6D-624D-104C-A057-9CD50DCFFDB6}"/>
              </a:ext>
            </a:extLst>
          </p:cNvPr>
          <p:cNvSpPr txBox="1"/>
          <p:nvPr/>
        </p:nvSpPr>
        <p:spPr>
          <a:xfrm>
            <a:off x="1168816" y="1079383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netid@computer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node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905E3AF-275F-BC4C-8A06-B0ECD71AA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114" y="3631194"/>
            <a:ext cx="6480472" cy="1002448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711" y="927557"/>
            <a:ext cx="5161223" cy="38549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File Navigator on the left side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Go to 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Pathways_workshop</a:t>
            </a:r>
            <a:endParaRPr lang="en-US" sz="2000" dirty="0">
              <a:solidFill>
                <a:schemeClr val="accent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90E43A-C7A6-BF49-BFA4-E99F1D4E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4" y="0"/>
            <a:ext cx="6177600" cy="685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3EF847-9EDC-054D-8321-E672BFA7A775}"/>
              </a:ext>
            </a:extLst>
          </p:cNvPr>
          <p:cNvCxnSpPr/>
          <p:nvPr/>
        </p:nvCxnSpPr>
        <p:spPr>
          <a:xfrm flipH="1">
            <a:off x="1309105" y="1835378"/>
            <a:ext cx="6111350" cy="22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3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COPYING AND DELETING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8"/>
            <a:ext cx="10594264" cy="50701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 &lt;filename1&gt; &lt;copy_of_filename1&gt;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 (make a copy)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Introduction_to_linux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intro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 &lt;filename1&gt; &lt;directory&gt;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(copy to a directory)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intro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Day1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cd &lt;directory&gt;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(takes you into &lt;directory&gt;)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cd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Day1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ls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(should show the file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intro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you just copied)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rm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intro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(deletes/removes the file) </a:t>
            </a:r>
            <a:endParaRPr lang="en-US" sz="2000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62ACF32-651B-624A-A891-D87AE89BD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21" b="28671"/>
          <a:stretch/>
        </p:blipFill>
        <p:spPr>
          <a:xfrm>
            <a:off x="7016538" y="1683937"/>
            <a:ext cx="5109773" cy="146909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92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VIEWING AND EDITING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22" y="1540189"/>
            <a:ext cx="11005652" cy="516723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will use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vim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as the editor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very powerful and simple text editor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use commands to view, edit and save files!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vi &lt;filename&gt;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vi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command_list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highlight>
                <a:srgbClr val="FFFF00"/>
              </a:highlight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To start typing, press ‘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’ key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bsudgwudghekce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press ‘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Esc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’ key to exit writing (insert) mode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save by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:x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and hit enter</a:t>
            </a:r>
            <a:endParaRPr lang="en-US" sz="2000" dirty="0">
              <a:solidFill>
                <a:schemeClr val="accent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highlight>
                <a:srgbClr val="FFFF00"/>
              </a:highlight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pic>
        <p:nvPicPr>
          <p:cNvPr id="1036" name="Picture 12" descr="45+ Only White Baby Mouse Animal Wallpapers">
            <a:hlinkClick r:id="rId3"/>
            <a:extLst>
              <a:ext uri="{FF2B5EF4-FFF2-40B4-BE49-F238E27FC236}">
                <a16:creationId xmlns:a16="http://schemas.microsoft.com/office/drawing/2014/main" id="{995B5AF0-15B3-5244-AB5C-E28792116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566" y="2009490"/>
            <a:ext cx="1717466" cy="107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36BB8-F238-3340-B7B5-9E3BDF90DDF8}"/>
              </a:ext>
            </a:extLst>
          </p:cNvPr>
          <p:cNvSpPr/>
          <p:nvPr/>
        </p:nvSpPr>
        <p:spPr>
          <a:xfrm>
            <a:off x="7069964" y="1651337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Mouse not needed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4B3F12-91B5-7C4C-9373-E2A71248C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829" y="1357005"/>
            <a:ext cx="5463856" cy="53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VIEWING AND EDITING FILES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8"/>
            <a:ext cx="10703165" cy="511795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To ensure, file is not changed accidentally after some typing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type 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:q!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and hit ‘enter’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vi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mic Sans MS" panose="030F0902030302020204" pitchFamily="66" charset="0"/>
              </a:rPr>
              <a:t>command_list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Activity: Make some changes to the file (Hint: press ‘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’ to begin writing)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dd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deletes the current line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does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5dd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do? Try it!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Exit the file saving the new changes (some lines deleted)!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Also, try opening the file from the Navigation pane on the left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50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QUIZ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00" y="1312752"/>
            <a:ext cx="9974606" cy="475307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You opened a file using vi and accidentally made changes! What do you type to discard these changes and exit as it was earlier?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:x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5dd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:q!   </a:t>
            </a:r>
            <a:endParaRPr lang="en-US" sz="2000" dirty="0">
              <a:solidFill>
                <a:schemeClr val="accent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The damage is done! Don’t cry</a:t>
            </a: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if you just type ‘vi’ it shows you all the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info you need about using it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vim is also available for windows and Mac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systems</a:t>
            </a: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C7B4C1-522F-124A-8A65-4B35F70CC79E}"/>
              </a:ext>
            </a:extLst>
          </p:cNvPr>
          <p:cNvSpPr/>
          <p:nvPr/>
        </p:nvSpPr>
        <p:spPr>
          <a:xfrm>
            <a:off x="1462594" y="2770902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(Correct Answer)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3321865-5BA2-1A43-85A8-F15B07037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392" y="2655616"/>
            <a:ext cx="5835480" cy="40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POINTS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Linux is very powerful, free OS and secure OS.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can use its command line interface to work with directories and files.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vim editor is a highly configurable text editor to create, edit and save files.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50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236206" cy="45066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Google search because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linux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&amp; vim have a huge number of users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  <a:hlinkClick r:id="rId3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  <a:hlinkClick r:id="rId3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3"/>
              </a:rPr>
              <a:t>https://www.linux.org/forums/#linux-tutorials.122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4"/>
              </a:rPr>
              <a:t>https://vimhelp.org/vim_faq.txt.html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  <a:hlinkClick r:id="rId5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6"/>
              </a:rPr>
              <a:t>https://vim-adventures.com/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(play games and learn vim)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BD8F-AF70-FC4C-8D8E-E4C88E839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03E13-1234-DE4B-83A4-6A1905FD6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OF NEW MATERIALS USING SUPERCOMPUTERS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DC937068-0D8E-DB4D-8D31-3C3AB18CE453}"/>
              </a:ext>
            </a:extLst>
          </p:cNvPr>
          <p:cNvSpPr/>
          <p:nvPr/>
        </p:nvSpPr>
        <p:spPr>
          <a:xfrm>
            <a:off x="8445357" y="771896"/>
            <a:ext cx="3059255" cy="2802352"/>
          </a:xfrm>
          <a:prstGeom prst="wedgeRect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Day 1: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YALE PATHWAYS TO SCIENCE SUMMER WORKSHOP 2021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902030302020204" pitchFamily="66" charset="0"/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Aakash Kumar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  <a:hlinkClick r:id="rId2"/>
              </a:rPr>
              <a:t>aakash.kumar@yale.edu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8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Different type of Operating Systems (OS)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Introduction to Linux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Commands to change directories, view and edit files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055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QUIZ: WHICH OS DO YOU CURRENTLY USE?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A) Windows 10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B) MacOS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C) Ubuntu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D) Chrome OS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Personal laptop/desktop generally have Windows or MacOS </a:t>
            </a:r>
          </a:p>
          <a:p>
            <a:pPr>
              <a:tabLst>
                <a:tab pos="509588" algn="l"/>
              </a:tabLst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Both Ubuntu and Chrome OS are based on Linux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482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1325301"/>
            <a:ext cx="9745884" cy="522597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Linux is the most common OS on large computing resources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Developed by Linus Torvalds in the early 90s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Advantages:</a:t>
            </a:r>
          </a:p>
          <a:p>
            <a:pPr marL="857250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Security</a:t>
            </a:r>
          </a:p>
          <a:p>
            <a:pPr marL="857250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Free (open-source)</a:t>
            </a:r>
          </a:p>
          <a:p>
            <a:pPr marL="857250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Performance</a:t>
            </a:r>
          </a:p>
          <a:p>
            <a:pPr marL="857250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Low specs (memory, storage) required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pic>
        <p:nvPicPr>
          <p:cNvPr id="2050" name="Picture 2" descr="Image result for linux">
            <a:hlinkClick r:id="rId3"/>
            <a:extLst>
              <a:ext uri="{FF2B5EF4-FFF2-40B4-BE49-F238E27FC236}">
                <a16:creationId xmlns:a16="http://schemas.microsoft.com/office/drawing/2014/main" id="{20B67117-415E-514C-85D6-C781005BF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533" y="10668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8BF6359-4D50-6146-9663-599E7D51ACB1}"/>
              </a:ext>
            </a:extLst>
          </p:cNvPr>
          <p:cNvGrpSpPr/>
          <p:nvPr/>
        </p:nvGrpSpPr>
        <p:grpSpPr>
          <a:xfrm>
            <a:off x="8570110" y="4184569"/>
            <a:ext cx="2669320" cy="1159597"/>
            <a:chOff x="8570110" y="4184569"/>
            <a:chExt cx="2669320" cy="1159597"/>
          </a:xfrm>
        </p:grpSpPr>
        <p:pic>
          <p:nvPicPr>
            <p:cNvPr id="2052" name="Picture 4" descr="A flat robot head, a bright sea green semicircle with antennas and small holes for eyes. To the left of the head is the word &quot;android&quot; in a lowercase black sans serif font.">
              <a:hlinkClick r:id="rId5" tooltip="A flat robot head, a bright sea green semicircle with antennas and small holes for eyes. To the left of the head is the word &quot;android&quot; in a lowercase black sans serif font."/>
              <a:extLst>
                <a:ext uri="{FF2B5EF4-FFF2-40B4-BE49-F238E27FC236}">
                  <a16:creationId xmlns:a16="http://schemas.microsoft.com/office/drawing/2014/main" id="{79FE6476-02F2-8648-ACF5-C18D86A32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233" y="4184569"/>
              <a:ext cx="1270000" cy="7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4E07EA-8991-BD4C-A265-13223F2B2BA3}"/>
                </a:ext>
              </a:extLst>
            </p:cNvPr>
            <p:cNvSpPr txBox="1"/>
            <p:nvPr/>
          </p:nvSpPr>
          <p:spPr>
            <a:xfrm>
              <a:off x="8570110" y="4974834"/>
              <a:ext cx="2669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Android is Linux based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AF29135-B891-B640-93E8-85DD3E1653BF}"/>
              </a:ext>
            </a:extLst>
          </p:cNvPr>
          <p:cNvSpPr/>
          <p:nvPr/>
        </p:nvSpPr>
        <p:spPr>
          <a:xfrm>
            <a:off x="9533491" y="3398397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Tux the penguin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LOGGING ON TO GRACE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0" y="1540188"/>
            <a:ext cx="9492976" cy="512012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Grace Supercomputer on Yale (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3"/>
              </a:rPr>
              <a:t>https://research.computing.yale.edu/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Named after Grace Hopper, a pioneer of computer programing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Grace has ~ 27000 cores (compare it to a 2-core or a quad-core laptop)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  <a:hlinkClick r:id="rId4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Go to: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  <a:hlinkClick r:id="rId4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4"/>
              </a:rPr>
              <a:t>https://pathways.ycrc.yale.edu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and type in your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netID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and password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To use the supercomputer, we will use an 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omic Sans MS" panose="030F0902030302020204" pitchFamily="66" charset="0"/>
              </a:rPr>
              <a:t>interface called 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JupyterLab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!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Specify number of cores as 6, time as 2 hours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32F58B-1985-174E-9F18-7210F7769478}"/>
              </a:ext>
            </a:extLst>
          </p:cNvPr>
          <p:cNvGrpSpPr/>
          <p:nvPr/>
        </p:nvGrpSpPr>
        <p:grpSpPr>
          <a:xfrm>
            <a:off x="7678574" y="3229396"/>
            <a:ext cx="4444833" cy="3430916"/>
            <a:chOff x="7626816" y="2501931"/>
            <a:chExt cx="4444833" cy="3430916"/>
          </a:xfrm>
        </p:grpSpPr>
        <p:pic>
          <p:nvPicPr>
            <p:cNvPr id="3074" name="Picture 2" descr="Credit: Bettmann Archive/Bettmann">
              <a:extLst>
                <a:ext uri="{FF2B5EF4-FFF2-40B4-BE49-F238E27FC236}">
                  <a16:creationId xmlns:a16="http://schemas.microsoft.com/office/drawing/2014/main" id="{951043EB-AD06-2640-984F-47EF98214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816" y="2501931"/>
              <a:ext cx="4444833" cy="2938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4E8582-F6F0-5641-9E95-8DED8D45ED96}"/>
                </a:ext>
              </a:extLst>
            </p:cNvPr>
            <p:cNvSpPr txBox="1"/>
            <p:nvPr/>
          </p:nvSpPr>
          <p:spPr>
            <a:xfrm>
              <a:off x="9260205" y="5563515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Grace Hopper </a:t>
              </a:r>
            </a:p>
          </p:txBody>
        </p:sp>
      </p:grp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B823CA-80A4-8E4C-BBE6-9387E183AE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633"/>
          <a:stretch/>
        </p:blipFill>
        <p:spPr>
          <a:xfrm>
            <a:off x="6842047" y="2821078"/>
            <a:ext cx="5281360" cy="393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1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589" y="259298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LOGGING ON TO GRACE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0" y="1540188"/>
            <a:ext cx="9492976" cy="512012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Grace Supercomputer on Yale (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3"/>
              </a:rPr>
              <a:t>https://research.computing.yale.edu/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Named after Grace Hopper, a pioneer of computer programing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Grace has over 25000 cores (compare it to a 2-core or a quad-core laptop)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  <a:hlinkClick r:id="rId4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Go to: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  <a:hlinkClick r:id="rId4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4"/>
              </a:rPr>
              <a:t>https://pathways.ycrc.yale.edu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To use the supercomputer, we will use an interface                          called 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JupyterLab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!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Specify number of cores as 6, time as 2 hours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32F58B-1985-174E-9F18-7210F7769478}"/>
              </a:ext>
            </a:extLst>
          </p:cNvPr>
          <p:cNvGrpSpPr/>
          <p:nvPr/>
        </p:nvGrpSpPr>
        <p:grpSpPr>
          <a:xfrm>
            <a:off x="7678574" y="3229396"/>
            <a:ext cx="4444833" cy="3430916"/>
            <a:chOff x="7626816" y="2501931"/>
            <a:chExt cx="4444833" cy="3430916"/>
          </a:xfrm>
        </p:grpSpPr>
        <p:pic>
          <p:nvPicPr>
            <p:cNvPr id="3074" name="Picture 2" descr="Credit: Bettmann Archive/Bettmann">
              <a:extLst>
                <a:ext uri="{FF2B5EF4-FFF2-40B4-BE49-F238E27FC236}">
                  <a16:creationId xmlns:a16="http://schemas.microsoft.com/office/drawing/2014/main" id="{951043EB-AD06-2640-984F-47EF98214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816" y="2501931"/>
              <a:ext cx="4444833" cy="2938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4E8582-F6F0-5641-9E95-8DED8D45ED96}"/>
                </a:ext>
              </a:extLst>
            </p:cNvPr>
            <p:cNvSpPr txBox="1"/>
            <p:nvPr/>
          </p:nvSpPr>
          <p:spPr>
            <a:xfrm>
              <a:off x="9260205" y="5563515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Grace Hopper </a:t>
              </a:r>
            </a:p>
          </p:txBody>
        </p:sp>
      </p:grp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9FF28E7-C1D4-B540-9CAF-DE69E7AE1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76864"/>
            <a:ext cx="12192000" cy="59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9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589" y="259298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LOGGING ON TO GRACE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0" y="1540188"/>
            <a:ext cx="9492976" cy="512012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Grace Supercomputer on Yale (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3"/>
              </a:rPr>
              <a:t>https://research.computing.yale.edu/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Named after Grace Hopper, a pioneer of computer programing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Grace has over 25000 cores (compare it to a 2-core or a quad-core laptop)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  <a:hlinkClick r:id="rId4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Go to: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  <a:hlinkClick r:id="rId4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4"/>
              </a:rPr>
              <a:t>https://pathways.ycrc.yale.edu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To use the supercomputer, we will use an interface                          called </a:t>
            </a:r>
            <a:r>
              <a:rPr lang="en-US" sz="2000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JupyterLab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!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Specify number of cores as 6, time as 2 hours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32F58B-1985-174E-9F18-7210F7769478}"/>
              </a:ext>
            </a:extLst>
          </p:cNvPr>
          <p:cNvGrpSpPr/>
          <p:nvPr/>
        </p:nvGrpSpPr>
        <p:grpSpPr>
          <a:xfrm>
            <a:off x="7678574" y="3229396"/>
            <a:ext cx="4444833" cy="3430916"/>
            <a:chOff x="7626816" y="2501931"/>
            <a:chExt cx="4444833" cy="3430916"/>
          </a:xfrm>
        </p:grpSpPr>
        <p:pic>
          <p:nvPicPr>
            <p:cNvPr id="3074" name="Picture 2" descr="Credit: Bettmann Archive/Bettmann">
              <a:extLst>
                <a:ext uri="{FF2B5EF4-FFF2-40B4-BE49-F238E27FC236}">
                  <a16:creationId xmlns:a16="http://schemas.microsoft.com/office/drawing/2014/main" id="{951043EB-AD06-2640-984F-47EF98214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816" y="2501931"/>
              <a:ext cx="4444833" cy="2938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4E8582-F6F0-5641-9E95-8DED8D45ED96}"/>
                </a:ext>
              </a:extLst>
            </p:cNvPr>
            <p:cNvSpPr txBox="1"/>
            <p:nvPr/>
          </p:nvSpPr>
          <p:spPr>
            <a:xfrm>
              <a:off x="9260205" y="5563515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Grace Hopper </a:t>
              </a:r>
            </a:p>
          </p:txBody>
        </p:sp>
      </p:grp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9FF28E7-C1D4-B540-9CAF-DE69E7AE1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76864"/>
            <a:ext cx="12192000" cy="5981136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EBC53B-8B97-6E42-8567-F9726CA63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28396"/>
            <a:ext cx="12192000" cy="56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3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is an Operating System?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Some example of supercomputers in action</a:t>
            </a:r>
          </a:p>
          <a:p>
            <a:endParaRPr lang="en-US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625432-3DB0-8149-A542-3B10B0D7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8" y="0"/>
            <a:ext cx="11356783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9C315B5-A9A8-AE49-A3AF-F6FACF9C9C03}"/>
              </a:ext>
            </a:extLst>
          </p:cNvPr>
          <p:cNvGrpSpPr/>
          <p:nvPr/>
        </p:nvGrpSpPr>
        <p:grpSpPr>
          <a:xfrm>
            <a:off x="3230088" y="4251366"/>
            <a:ext cx="8393641" cy="2159705"/>
            <a:chOff x="3230088" y="4251366"/>
            <a:chExt cx="8393641" cy="21597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D71242-0336-814A-BEA7-6C2C11BB1AC6}"/>
                </a:ext>
              </a:extLst>
            </p:cNvPr>
            <p:cNvSpPr/>
            <p:nvPr/>
          </p:nvSpPr>
          <p:spPr>
            <a:xfrm>
              <a:off x="3230088" y="4251366"/>
              <a:ext cx="1555668" cy="1413164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ED0D29-D07C-B348-8045-196316BCFC2A}"/>
                </a:ext>
              </a:extLst>
            </p:cNvPr>
            <p:cNvSpPr txBox="1"/>
            <p:nvPr/>
          </p:nvSpPr>
          <p:spPr>
            <a:xfrm>
              <a:off x="6431023" y="5764740"/>
              <a:ext cx="5192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902030302020204" pitchFamily="66" charset="0"/>
                </a:rPr>
                <a:t>We interact with the supercomputer using Linux command line by using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10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465</TotalTime>
  <Words>961</Words>
  <Application>Microsoft Macintosh PowerPoint</Application>
  <PresentationFormat>Widescreen</PresentationFormat>
  <Paragraphs>184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Comic Sans MS</vt:lpstr>
      <vt:lpstr>Verdana</vt:lpstr>
      <vt:lpstr>Wingdings 3</vt:lpstr>
      <vt:lpstr>Wisp</vt:lpstr>
      <vt:lpstr>WHAT KIND OF MATERIAL  WOULD YOU LIKE TO DESIGN?</vt:lpstr>
      <vt:lpstr>Introduction to Linux</vt:lpstr>
      <vt:lpstr>LEARNING GOALS</vt:lpstr>
      <vt:lpstr>QUIZ: WHICH OS DO YOU CURRENTLY USE?</vt:lpstr>
      <vt:lpstr>LINUX</vt:lpstr>
      <vt:lpstr>LOGGING ON TO GRACE</vt:lpstr>
      <vt:lpstr>LOGGING ON TO GRACE</vt:lpstr>
      <vt:lpstr>LOGGING ON TO GRACE</vt:lpstr>
      <vt:lpstr>LEARNING GOALS</vt:lpstr>
      <vt:lpstr>LINUX COMMAND LINE</vt:lpstr>
      <vt:lpstr>PowerPoint Presentation</vt:lpstr>
      <vt:lpstr>COPYING AND DELETING FILES</vt:lpstr>
      <vt:lpstr>VIEWING AND EDITING FILES</vt:lpstr>
      <vt:lpstr>VIEWING AND EDITING FILES</vt:lpstr>
      <vt:lpstr>QUIZ</vt:lpstr>
      <vt:lpstr>KEY POINTS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HPC</dc:title>
  <dc:creator>Kumar, Aakash</dc:creator>
  <cp:lastModifiedBy>Kumar, Aakash</cp:lastModifiedBy>
  <cp:revision>122</cp:revision>
  <dcterms:created xsi:type="dcterms:W3CDTF">2021-07-02T04:13:01Z</dcterms:created>
  <dcterms:modified xsi:type="dcterms:W3CDTF">2021-07-12T13:11:17Z</dcterms:modified>
</cp:coreProperties>
</file>