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1" r:id="rId4"/>
    <p:sldId id="291" r:id="rId5"/>
    <p:sldId id="292" r:id="rId6"/>
    <p:sldId id="294" r:id="rId7"/>
    <p:sldId id="287" r:id="rId8"/>
    <p:sldId id="295" r:id="rId9"/>
    <p:sldId id="296" r:id="rId10"/>
    <p:sldId id="298" r:id="rId11"/>
    <p:sldId id="29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0748"/>
  </p:normalViewPr>
  <p:slideViewPr>
    <p:cSldViewPr snapToGrid="0" snapToObjects="1">
      <p:cViewPr varScale="1">
        <p:scale>
          <a:sx n="111" d="100"/>
          <a:sy n="111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session is about Linux, which is the medium by which we interact with the supercomputer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77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9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4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0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82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11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07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akash.kumar@yal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llnl.gov/training/tutorials/introduction-parallel-computing-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th.se/blogs/pdc/2019/08/parallel-programming-in-python-mpi4py-part-1/" TargetMode="External"/><Relationship Id="rId4" Type="http://schemas.openxmlformats.org/officeDocument/2006/relationships/hyperlink" Target="https://towardsdatascience.com/parallel-programming-in-python-with-message-passing-interface-mpi4py-551e3f19805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566" y="2514600"/>
            <a:ext cx="9488385" cy="2262779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Computing: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Hands-on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7961" y="4777379"/>
            <a:ext cx="8915399" cy="112628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OF NEW MATERIALS USING SUPERCOMPUTERS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12426D3-C34A-294E-877C-A6D993B387A3}"/>
              </a:ext>
            </a:extLst>
          </p:cNvPr>
          <p:cNvSpPr/>
          <p:nvPr/>
        </p:nvSpPr>
        <p:spPr>
          <a:xfrm>
            <a:off x="8445357" y="771896"/>
            <a:ext cx="3059255" cy="2802352"/>
          </a:xfrm>
          <a:prstGeom prst="wedgeRect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Day 2: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YALE PATHWAYS TO SCIENCE SUMMER WORKSHOP 2021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Aakash Kumar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  <a:hlinkClick r:id="rId2"/>
              </a:rPr>
              <a:t>aakash.kumar@yale.edu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5: GATHER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data from all processes/cores and Do something (SUM it up, etc.)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do something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partial_sum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comm.gather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partial_sum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Sum is {} from all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sum(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partial_sum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)))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6978611" y="2008314"/>
            <a:ext cx="479135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mpirun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–n 4 python 5_gather.py</a:t>
            </a:r>
          </a:p>
        </p:txBody>
      </p:sp>
    </p:spTree>
    <p:extLst>
      <p:ext uri="{BB962C8B-B14F-4D97-AF65-F5344CB8AC3E}">
        <p14:creationId xmlns:p14="http://schemas.microsoft.com/office/powerpoint/2010/main" val="58203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EXSERICSE 5:REDUCE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reduce data from all processes/cores and sum it while collecting 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do something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…………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total_sum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comm.reduce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partial_sum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op=MPI.SUM,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Sum is {} from all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total_sum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6978611" y="2008314"/>
            <a:ext cx="479135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mpirun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–n 4 python 5_reduce.py</a:t>
            </a:r>
          </a:p>
        </p:txBody>
      </p:sp>
    </p:spTree>
    <p:extLst>
      <p:ext uri="{BB962C8B-B14F-4D97-AF65-F5344CB8AC3E}">
        <p14:creationId xmlns:p14="http://schemas.microsoft.com/office/powerpoint/2010/main" val="6508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36206" cy="4506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https://hpc.llnl.gov/training/tutorials/introduction-parallel-computing-tutorial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https://towardsdatascience.com/parallel-programming-in-python-with-message-passing-interface-mpi4py-551e3f198053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5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5"/>
              </a:rPr>
              <a:t>https://www.kth.se/blogs/pdc/2019/08/parallel-programming-in-python-mpi4py-part-1/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Run basic python scripts to sum numbers and arrays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Run parallel script to access difference cores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Apply the ideas of broadcasting, scattering and gathering from parallel computing lecture earlier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is an Operating System?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Some example of supercomputers in action</a:t>
            </a:r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25432-3DB0-8149-A542-3B10B0D7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8" y="0"/>
            <a:ext cx="11356783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9C315B5-A9A8-AE49-A3AF-F6FACF9C9C03}"/>
              </a:ext>
            </a:extLst>
          </p:cNvPr>
          <p:cNvGrpSpPr/>
          <p:nvPr/>
        </p:nvGrpSpPr>
        <p:grpSpPr>
          <a:xfrm>
            <a:off x="3230088" y="4251366"/>
            <a:ext cx="8393641" cy="2159705"/>
            <a:chOff x="3230088" y="4251366"/>
            <a:chExt cx="8393641" cy="21597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D71242-0336-814A-BEA7-6C2C11BB1AC6}"/>
                </a:ext>
              </a:extLst>
            </p:cNvPr>
            <p:cNvSpPr/>
            <p:nvPr/>
          </p:nvSpPr>
          <p:spPr>
            <a:xfrm>
              <a:off x="3230088" y="4251366"/>
              <a:ext cx="1555668" cy="14131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D0D29-D07C-B348-8045-196316BCFC2A}"/>
                </a:ext>
              </a:extLst>
            </p:cNvPr>
            <p:cNvSpPr txBox="1"/>
            <p:nvPr/>
          </p:nvSpPr>
          <p:spPr>
            <a:xfrm>
              <a:off x="6431023" y="5764740"/>
              <a:ext cx="5192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902030302020204" pitchFamily="66" charset="0"/>
                  <a:ea typeface="+mn-ea"/>
                  <a:cs typeface="+mn-cs"/>
                </a:rPr>
                <a:t>Open the terminal then type day2 and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902030302020204" pitchFamily="66" charset="0"/>
                  <a:ea typeface="+mn-ea"/>
                  <a:cs typeface="+mn-cs"/>
                </a:rPr>
                <a:t>hit Enter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902030302020204" pitchFamily="66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1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09676A-0CB4-7446-B75C-6D709974A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2" r="17116" b="24703"/>
          <a:stretch/>
        </p:blipFill>
        <p:spPr>
          <a:xfrm>
            <a:off x="5345638" y="1043352"/>
            <a:ext cx="6846362" cy="3710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Scripting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Object-oriented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Easy to read, friendly design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a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b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 = a + 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5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Exit the python environment (&gt;&gt;&gt;) by pressing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Ctrl+D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can also write the above code in a file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then run it as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26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382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1a, 1b, 1c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25" y="1327070"/>
            <a:ext cx="11442381" cy="539401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run the code in file 1a_sum.py  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b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3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 = a + b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(c)</a:t>
            </a:r>
            <a:endParaRPr lang="en-US" dirty="0">
              <a:solidFill>
                <a:srgbClr val="23A3B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"The sum is"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c)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repeat the above with floating point numbers, so 2 is 2.0 (1b_sum_float.py)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module of python to define a and b as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np.a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and sum (1c_sum_numpy.py)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import </a:t>
            </a:r>
            <a:r>
              <a:rPr lang="en-US" sz="2000" dirty="0" err="1">
                <a:solidFill>
                  <a:srgbClr val="A53010"/>
                </a:solidFill>
                <a:latin typeface="Monaco" pitchFamily="2" charset="77"/>
              </a:rPr>
              <a:t>numpy</a:t>
            </a: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 as np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 err="1">
                <a:solidFill>
                  <a:srgbClr val="A53010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 = 2 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 err="1">
                <a:solidFill>
                  <a:srgbClr val="A53010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 = 3 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 err="1">
                <a:solidFill>
                  <a:srgbClr val="A53010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rgbClr val="A53010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 + </a:t>
            </a:r>
            <a:r>
              <a:rPr lang="en-US" sz="2000" dirty="0" err="1">
                <a:solidFill>
                  <a:srgbClr val="A53010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 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print(</a:t>
            </a:r>
            <a:r>
              <a:rPr lang="en-US" sz="2000" dirty="0" err="1">
                <a:solidFill>
                  <a:srgbClr val="A53010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rgbClr val="A53010"/>
                </a:solidFill>
                <a:latin typeface="Monaco" pitchFamily="2" charset="77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5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1d, 1e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9"/>
            <a:ext cx="9564587" cy="52298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Array is a list of data, represented in [], so a = [1 , 2, 3] is an array of size 3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Its elements are a[0], a[1], a[2]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module can be used to create an array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([1, 2, 3]) 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([4, 5, 6]) 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Run the following code in a file 1d_sum_array.py  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print(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print("The sum is",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)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91" y="1063488"/>
            <a:ext cx="10848563" cy="5694866"/>
          </a:xfrm>
        </p:spPr>
        <p:txBody>
          <a:bodyPr>
            <a:normAutofit fontScale="92500" lnSpcReduction="10000"/>
          </a:bodyPr>
          <a:lstStyle/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Copy the below code snippet to a file called </a:t>
            </a:r>
            <a:r>
              <a:rPr 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hello.py</a:t>
            </a:r>
            <a:endParaRPr 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BF01C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BF01C0"/>
                </a:solidFill>
                <a:latin typeface="Monaco" pitchFamily="2" charset="77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 mpi4py </a:t>
            </a:r>
            <a:r>
              <a:rPr lang="en-US" sz="2000" dirty="0">
                <a:solidFill>
                  <a:srgbClr val="BF01C0"/>
                </a:solidFill>
                <a:latin typeface="Monaco" pitchFamily="2" charset="77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 MPI 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Monaco" pitchFamily="2" charset="77"/>
              </a:rPr>
            </a:b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comm = MPI.COMM_WORLD      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# comm is the MPI object we will use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size = </a:t>
            </a:r>
            <a:r>
              <a:rPr lang="en-US" sz="2000" dirty="0" err="1">
                <a:solidFill>
                  <a:srgbClr val="000000"/>
                </a:solidFill>
                <a:latin typeface="Monaco" pitchFamily="2" charset="77"/>
              </a:rPr>
              <a:t>comm.Get_size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# how many processes (1 on each core)</a:t>
            </a:r>
            <a:endParaRPr lang="en-US" sz="20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rank = </a:t>
            </a:r>
            <a:r>
              <a:rPr lang="en-US" sz="2000" dirty="0" err="1">
                <a:solidFill>
                  <a:srgbClr val="000000"/>
                </a:solidFill>
                <a:latin typeface="Monaco" pitchFamily="2" charset="77"/>
              </a:rPr>
              <a:t>comm.Get_rank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# rank of processor (ID) 0 is head processor </a:t>
            </a:r>
            <a:endParaRPr lang="en-US" sz="20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2000" dirty="0">
                <a:solidFill>
                  <a:srgbClr val="AC1E16"/>
                </a:solidFill>
                <a:latin typeface="Monaco" pitchFamily="2" charset="77"/>
              </a:rPr>
              <a:t>"Hello world from rank"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2000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(rank), </a:t>
            </a:r>
            <a:r>
              <a:rPr lang="en-US" sz="2000" dirty="0">
                <a:solidFill>
                  <a:srgbClr val="AC1E16"/>
                </a:solidFill>
                <a:latin typeface="Monaco" pitchFamily="2" charset="77"/>
              </a:rPr>
              <a:t>"of"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2000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(size))</a:t>
            </a:r>
            <a:endParaRPr lang="en-US" sz="2000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Run the python program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greetings.py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on 6 cores (format is slightly different than what is shown here, notice the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comm.send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and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comm.recv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Each core will print its rank and total number of cores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FE5799-8E53-5E4A-B767-02A828B055A1}"/>
              </a:ext>
            </a:extLst>
          </p:cNvPr>
          <p:cNvSpPr/>
          <p:nvPr/>
        </p:nvSpPr>
        <p:spPr>
          <a:xfrm>
            <a:off x="7457634" y="2062768"/>
            <a:ext cx="4625036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6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greetings.py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028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3: BROADCAST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data to all cores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comm.bcast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(data,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broadcast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received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2776081"/>
            <a:ext cx="5580185" cy="1200329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0 broadcast data: [0. 1. 2. 3.]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2 received data: [0. 1. 2. 3.]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1 received data: [0. 1. 2. 3.]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3 received data: [0. 1. 2. 3.]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bcast.py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8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EXERCISE 4: SCATTER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" y="1100214"/>
            <a:ext cx="11095046" cy="570155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different data to various cores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comm.scatter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(data,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broadcast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'Process {} received data:'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.format(rank), data)</a:t>
            </a:r>
          </a:p>
          <a:p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4b_scatter.py scatters arrays of data to all cores.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7506421" y="2776081"/>
            <a:ext cx="4263547" cy="1200329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0 has data: 0.0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1 has data: 1.0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2 has data: 2.0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Process 3 has data: 3.0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300530" y="2004834"/>
            <a:ext cx="4625789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4a_scatter.py</a:t>
            </a:r>
          </a:p>
        </p:txBody>
      </p:sp>
    </p:spTree>
    <p:extLst>
      <p:ext uri="{BB962C8B-B14F-4D97-AF65-F5344CB8AC3E}">
        <p14:creationId xmlns:p14="http://schemas.microsoft.com/office/powerpoint/2010/main" val="618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586</TotalTime>
  <Words>1094</Words>
  <Application>Microsoft Macintosh PowerPoint</Application>
  <PresentationFormat>Widescreen</PresentationFormat>
  <Paragraphs>168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Comic Sans MS</vt:lpstr>
      <vt:lpstr>Menlo</vt:lpstr>
      <vt:lpstr>Monaco</vt:lpstr>
      <vt:lpstr>Verdana</vt:lpstr>
      <vt:lpstr>Wingdings 3</vt:lpstr>
      <vt:lpstr>Wisp</vt:lpstr>
      <vt:lpstr>Introduction to  Parallel Computing: Hands-on </vt:lpstr>
      <vt:lpstr>LEARNING GOALS</vt:lpstr>
      <vt:lpstr>LEARNING GOALS</vt:lpstr>
      <vt:lpstr>PYTHON </vt:lpstr>
      <vt:lpstr>EXERCISE 1a, 1b, 1c</vt:lpstr>
      <vt:lpstr>EXERCISE 1d, 1e</vt:lpstr>
      <vt:lpstr>EXERCISE 2</vt:lpstr>
      <vt:lpstr>EXERCISE 3: BROADCAST</vt:lpstr>
      <vt:lpstr>EXERCISE 4: SCATTER</vt:lpstr>
      <vt:lpstr>EXERCISE 5: GATHER</vt:lpstr>
      <vt:lpstr>EXSERICSE 5:REDUCE 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subject/>
  <dc:creator>Kumar, Aakash</dc:creator>
  <cp:keywords/>
  <dc:description/>
  <cp:lastModifiedBy>Kumar, Aakash</cp:lastModifiedBy>
  <cp:revision>104</cp:revision>
  <dcterms:created xsi:type="dcterms:W3CDTF">2021-07-02T04:13:01Z</dcterms:created>
  <dcterms:modified xsi:type="dcterms:W3CDTF">2021-07-13T16:43:33Z</dcterms:modified>
  <cp:category/>
</cp:coreProperties>
</file>