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11" r:id="rId4"/>
    <p:sldId id="298" r:id="rId5"/>
    <p:sldId id="299" r:id="rId6"/>
    <p:sldId id="300" r:id="rId7"/>
    <p:sldId id="301" r:id="rId8"/>
    <p:sldId id="302" r:id="rId9"/>
    <p:sldId id="304" r:id="rId10"/>
    <p:sldId id="313" r:id="rId11"/>
    <p:sldId id="312" r:id="rId12"/>
    <p:sldId id="306" r:id="rId13"/>
    <p:sldId id="308" r:id="rId14"/>
    <p:sldId id="310" r:id="rId15"/>
    <p:sldId id="309" r:id="rId16"/>
    <p:sldId id="314" r:id="rId17"/>
    <p:sldId id="264" r:id="rId18"/>
    <p:sldId id="266" r:id="rId19"/>
    <p:sldId id="265" r:id="rId20"/>
    <p:sldId id="267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8EC"/>
    <a:srgbClr val="EBF1DB"/>
    <a:srgbClr val="FEFEFD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32"/>
    <p:restoredTop sz="90795"/>
  </p:normalViewPr>
  <p:slideViewPr>
    <p:cSldViewPr snapToGrid="0" snapToObjects="1">
      <p:cViewPr varScale="1">
        <p:scale>
          <a:sx n="104" d="100"/>
          <a:sy n="104" d="100"/>
        </p:scale>
        <p:origin x="3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4FA25-B897-4B47-BFFA-F7C98077773C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497A-CE9D-884A-84A2-67192793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0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HOPG=highly oriented polycrystalline graphite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2F4A-629E-4FD9-B1FF-042D0F7A72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4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BD8F-AF70-FC4C-8D8E-E4C88E8398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Computational Materials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03E13-1234-DE4B-83A4-6A1905FD6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YALE PATHWAYS SUMMER WORKSHOP</a:t>
            </a:r>
          </a:p>
        </p:txBody>
      </p:sp>
    </p:spTree>
    <p:extLst>
      <p:ext uri="{BB962C8B-B14F-4D97-AF65-F5344CB8AC3E}">
        <p14:creationId xmlns:p14="http://schemas.microsoft.com/office/powerpoint/2010/main" val="114487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9904831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Computational Materials Science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C99DB9F-C731-4B88-88B1-7578AE9B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4" y="1540189"/>
            <a:ext cx="10320623" cy="49252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If we know the total energy, then we can calculate the material’s structure because a collection of atoms will always want to go to its lowest energy (or 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ground state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) structure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Workflow: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Place atoms in a box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Calculate total energy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Move atom positions slightly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Recalculate total energy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Does the total energy go up or down?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Keep moving atoms in the direction that minimizes the total energy.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material structure has been found once the energy minimum is found.</a:t>
            </a:r>
          </a:p>
          <a:p>
            <a:pPr marL="400050"/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Also related to material strength, bending, malleability, hardness etc.</a:t>
            </a:r>
          </a:p>
          <a:p>
            <a:pPr lvl="1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3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GOALS (Break)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How can we develop a mathematical model of a material?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How do very small particles behave differently than large particles?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Some examples of computational materials science discoveries</a:t>
            </a:r>
          </a:p>
        </p:txBody>
      </p:sp>
    </p:spTree>
    <p:extLst>
      <p:ext uri="{BB962C8B-B14F-4D97-AF65-F5344CB8AC3E}">
        <p14:creationId xmlns:p14="http://schemas.microsoft.com/office/powerpoint/2010/main" val="1032607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9904831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Computational Materials Science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4C99DB9F-C731-4B88-88B1-7578AE9B4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735" y="1540189"/>
                <a:ext cx="7924956" cy="492526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But wait!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Our discussion so far has assumed that the nuclei and electrons behave like charged points in space.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In reality, at the sub-atomic level, the particles obey </a:t>
                </a:r>
                <a:r>
                  <a:rPr lang="en-US" sz="20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quantum mechanics</a:t>
                </a:r>
                <a:r>
                  <a:rPr lang="en-US" sz="20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In quantum mechanics, every particle is described by a </a:t>
                </a:r>
                <a:r>
                  <a:rPr lang="en-US" sz="20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wavefunction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.</a:t>
                </a:r>
                <a:endParaRPr lang="en-US" sz="180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Given an equation for the kinetic and potential energy, the wavefunction can be determined by solving the </a:t>
                </a:r>
                <a:r>
                  <a:rPr lang="en-US" sz="20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Schrodinger Equation</a:t>
                </a:r>
                <a:r>
                  <a:rPr lang="en-US" sz="20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.</a:t>
                </a:r>
              </a:p>
              <a:p>
                <a:pPr marL="457200" lvl="1" indent="0">
                  <a:buNone/>
                </a:pPr>
                <a:endParaRPr lang="en-US" sz="200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lvl="1"/>
                <a:endParaRPr lang="en-US" sz="200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lvl="1"/>
                <a:endParaRPr lang="en-US" sz="200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4C99DB9F-C731-4B88-88B1-7578AE9B4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735" y="1540189"/>
                <a:ext cx="7924956" cy="4925266"/>
              </a:xfrm>
              <a:blipFill>
                <a:blip r:embed="rId2"/>
                <a:stretch>
                  <a:fillRect l="-692" t="-743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5.2: Valence Bond Theory - Chemistry LibreTexts">
            <a:extLst>
              <a:ext uri="{FF2B5EF4-FFF2-40B4-BE49-F238E27FC236}">
                <a16:creationId xmlns:a16="http://schemas.microsoft.com/office/drawing/2014/main" id="{82F76D5F-B23E-404D-BF58-AB4300D9CC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55"/>
          <a:stretch/>
        </p:blipFill>
        <p:spPr bwMode="auto">
          <a:xfrm>
            <a:off x="9146309" y="1743812"/>
            <a:ext cx="2177473" cy="254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357D639-A310-43C0-B263-E9D777FA79A8}"/>
              </a:ext>
            </a:extLst>
          </p:cNvPr>
          <p:cNvSpPr txBox="1"/>
          <p:nvPr/>
        </p:nvSpPr>
        <p:spPr>
          <a:xfrm>
            <a:off x="9536387" y="2594277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7298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9904831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Computational Materials Science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C99DB9F-C731-4B88-88B1-7578AE9B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4" y="1540189"/>
            <a:ext cx="10141683" cy="49252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So now we have a basic mathematical model that can be applied to any material: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Given an arbitrary arrangement of atoms, calculate the energy due to the interactions between all the charged electrons and nuclei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Solve the Schrodinger Equation to find the electron wavefunction, and thus, the probability of finding an electron in any particular location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Notice that we don’t need any experimental information! This is what’s known as a 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first principles 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or </a:t>
            </a:r>
            <a:r>
              <a:rPr lang="en-US" sz="2000" i="1" dirty="0">
                <a:solidFill>
                  <a:srgbClr val="0000FF"/>
                </a:solidFill>
                <a:latin typeface="Comic Sans MS" panose="030F0702030302020204" pitchFamily="66" charset="0"/>
              </a:rPr>
              <a:t>ab initio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approach.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But wait! Materials contain a huge number of atoms!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Even with the world’s fastest supercomputer, the approach we describe above is impossible except for the smallest molecules.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0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9904831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Computational Materials Science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C99DB9F-C731-4B88-88B1-7578AE9B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4" y="1540189"/>
            <a:ext cx="10778993" cy="49252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What to do?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We don’t necessarily care about the behavior of every individual electrons. We care about their 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average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behavior.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Density functional theory (DFT)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Allows us to replace the behavior of all interactive electrons with 1 single electron in an average potential that approximates the interaction between 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Developed by Pierre Hohenberg, Walter Kohn, and Lu Jeu Sham in 1964-1965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Walter Kohn wins Nobel Prize in 1998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DFT is the most widely used computational methods in materials chemistry and physics</a:t>
            </a:r>
          </a:p>
          <a:p>
            <a:pPr lvl="1"/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9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9904831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Computational Materials Science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C99DB9F-C731-4B88-88B1-7578AE9B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9"/>
            <a:ext cx="7861218" cy="49252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Additional computational considerations: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Periodic boundary conditions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Crystals are formed from repeated units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In our simulation box, we can focus on a single unit and assume that the behavior of the material is perfectly repeated in all other unit cells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Pseudopotentials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behavior of atoms in materials is mostly dictated by the outer shell of electrons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We only include outer shell electrons in our calculations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 nucleus + inner shell electrons are replaces by a “pseudo” nucleus with the same charge</a:t>
            </a:r>
          </a:p>
          <a:p>
            <a:pPr lvl="2"/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6386" name="Picture 2" descr="Periodic Boundary Conditions">
            <a:extLst>
              <a:ext uri="{FF2B5EF4-FFF2-40B4-BE49-F238E27FC236}">
                <a16:creationId xmlns:a16="http://schemas.microsoft.com/office/drawing/2014/main" id="{CDA6B9AC-355F-4DE4-8E5F-EE8AC28F8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051" y="1427608"/>
            <a:ext cx="2575214" cy="25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89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How can we develop a mathematical model of a material?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How do very small particles behave differently than large particles?</a:t>
            </a:r>
          </a:p>
          <a:p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Some examples of computational materials science discoveries</a:t>
            </a:r>
          </a:p>
        </p:txBody>
      </p:sp>
    </p:spTree>
    <p:extLst>
      <p:ext uri="{BB962C8B-B14F-4D97-AF65-F5344CB8AC3E}">
        <p14:creationId xmlns:p14="http://schemas.microsoft.com/office/powerpoint/2010/main" val="425081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4268-13D5-441D-B446-9C71381F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670" y="421435"/>
            <a:ext cx="8911687" cy="12808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 1: Detonation Diamonds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85AE-4C37-4E80-8D9D-C22CF865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1" y="1730087"/>
            <a:ext cx="6513945" cy="483359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When meteorites collide with the earth they create carbon nanoparticles with the same tetrahedral bonding arrangement as diamond – called </a:t>
            </a:r>
            <a:r>
              <a:rPr lang="en-US" sz="2000" dirty="0" err="1">
                <a:latin typeface="Comic Sans MS" panose="030F0702030302020204" pitchFamily="66" charset="0"/>
              </a:rPr>
              <a:t>diamondoids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Properties: biocompatible and extra hard</a:t>
            </a:r>
          </a:p>
          <a:p>
            <a:pPr lvl="1"/>
            <a:r>
              <a:rPr lang="en-US" sz="1800" dirty="0">
                <a:latin typeface="Comic Sans MS" panose="030F0702030302020204" pitchFamily="66" charset="0"/>
              </a:rPr>
              <a:t>Can be used for drug delivery or as a </a:t>
            </a:r>
            <a:r>
              <a:rPr lang="en-US" sz="1800" dirty="0" err="1">
                <a:latin typeface="Comic Sans MS" panose="030F0702030302020204" pitchFamily="66" charset="0"/>
              </a:rPr>
              <a:t>nanolubricant</a:t>
            </a:r>
            <a:endParaRPr lang="en-US" sz="18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When a new material is discovered, the first question is, “what is its structure”?</a:t>
            </a:r>
          </a:p>
          <a:p>
            <a:pPr lvl="1"/>
            <a:r>
              <a:rPr lang="en-US" sz="1800" dirty="0" err="1">
                <a:latin typeface="Comic Sans MS" panose="030F0702030302020204" pitchFamily="66" charset="0"/>
              </a:rPr>
              <a:t>Diamondoids</a:t>
            </a:r>
            <a:r>
              <a:rPr lang="en-US" sz="1800" dirty="0">
                <a:latin typeface="Comic Sans MS" panose="030F0702030302020204" pitchFamily="66" charset="0"/>
              </a:rPr>
              <a:t>: experiment sees unexplained features not seen in ordinary diamond</a:t>
            </a:r>
          </a:p>
          <a:p>
            <a:pPr lvl="1"/>
            <a:r>
              <a:rPr lang="en-US" sz="1800" dirty="0">
                <a:latin typeface="Comic Sans MS" panose="030F0702030302020204" pitchFamily="66" charset="0"/>
              </a:rPr>
              <a:t>Simulation: DFT simulation of small nanoscale diamonds</a:t>
            </a:r>
          </a:p>
        </p:txBody>
      </p:sp>
      <p:pic>
        <p:nvPicPr>
          <p:cNvPr id="13314" name="Picture 2" descr="What is the Probability of a Huge World-Ending Asteroid Impact?">
            <a:extLst>
              <a:ext uri="{FF2B5EF4-FFF2-40B4-BE49-F238E27FC236}">
                <a16:creationId xmlns:a16="http://schemas.microsoft.com/office/drawing/2014/main" id="{BC22F735-C654-46AF-BD1C-EC3E7CA4C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417" y="1443256"/>
            <a:ext cx="3797928" cy="198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t&amp;#39;s raining diamonds in Jupiter and Saturn!">
            <a:extLst>
              <a:ext uri="{FF2B5EF4-FFF2-40B4-BE49-F238E27FC236}">
                <a16:creationId xmlns:a16="http://schemas.microsoft.com/office/drawing/2014/main" id="{DA87EB9B-5677-4368-A8E1-8C1F42B5F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957" y="4146883"/>
            <a:ext cx="2664848" cy="161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50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85AE-4C37-4E80-8D9D-C22CF865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284" y="1540189"/>
            <a:ext cx="11727151" cy="3777622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Raty</a:t>
            </a:r>
            <a:r>
              <a:rPr lang="en-US" sz="2000" dirty="0">
                <a:latin typeface="Comic Sans MS" panose="030F0702030302020204" pitchFamily="66" charset="0"/>
              </a:rPr>
              <a:t>, J.Y.  and Galli, G., “</a:t>
            </a:r>
            <a:r>
              <a:rPr lang="en-US" sz="2000" dirty="0" err="1">
                <a:latin typeface="Comic Sans MS" panose="030F0702030302020204" pitchFamily="66" charset="0"/>
              </a:rPr>
              <a:t>Ultradispersity</a:t>
            </a:r>
            <a:r>
              <a:rPr lang="en-US" sz="2000" dirty="0">
                <a:latin typeface="Comic Sans MS" panose="030F0702030302020204" pitchFamily="66" charset="0"/>
              </a:rPr>
              <a:t> of diamond at the Nanoscale,” </a:t>
            </a:r>
            <a:r>
              <a:rPr lang="en-US" sz="2000" i="1" dirty="0">
                <a:latin typeface="Comic Sans MS" panose="030F0702030302020204" pitchFamily="66" charset="0"/>
              </a:rPr>
              <a:t>Nature Materials</a:t>
            </a:r>
            <a:r>
              <a:rPr lang="en-US" sz="2000" dirty="0">
                <a:latin typeface="Comic Sans MS" panose="030F0702030302020204" pitchFamily="66" charset="0"/>
              </a:rPr>
              <a:t> (2003).,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Initial diamond structure evolves into diamond core with graphite-like fullerene shell. Reproduces experimental x-ray absorption spectrum.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Example of why DFT calculations are needed to unambiguously identify new materials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1CBCA-B1F1-4FDE-8AC6-119681045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445" y="3924127"/>
            <a:ext cx="6678828" cy="255241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88A8421-3DE7-4AE4-8705-10902FCB2581}"/>
              </a:ext>
            </a:extLst>
          </p:cNvPr>
          <p:cNvSpPr txBox="1">
            <a:spLocks/>
          </p:cNvSpPr>
          <p:nvPr/>
        </p:nvSpPr>
        <p:spPr>
          <a:xfrm>
            <a:off x="1918670" y="42143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Example 1: Detonation Diamonds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0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FBB1-5CE2-4FAD-AD5D-9314A710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853" y="365492"/>
            <a:ext cx="8911687" cy="1280890"/>
          </a:xfrm>
        </p:spPr>
        <p:txBody>
          <a:bodyPr/>
          <a:lstStyle/>
          <a:p>
            <a:r>
              <a:rPr lang="en-US" dirty="0"/>
              <a:t>Example 2: Iron in the Earth's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91214-1778-48A3-A58B-D10553812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63" y="1433729"/>
            <a:ext cx="7188201" cy="488328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Some experiments are so challenging that different labs may produce significantly different results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One example is the temperature of the earth’s core</a:t>
            </a:r>
          </a:p>
          <a:p>
            <a:pPr lvl="1"/>
            <a:r>
              <a:rPr lang="en-US" sz="1800" dirty="0">
                <a:latin typeface="Comic Sans MS" panose="030F0702030302020204" pitchFamily="66" charset="0"/>
              </a:rPr>
              <a:t>Direct measurement is not possible</a:t>
            </a:r>
          </a:p>
          <a:p>
            <a:pPr lvl="1"/>
            <a:r>
              <a:rPr lang="en-US" sz="1800" dirty="0">
                <a:latin typeface="Comic Sans MS" panose="030F0702030302020204" pitchFamily="66" charset="0"/>
              </a:rPr>
              <a:t>Temperature must be inferred from the behavior of materials found in the core</a:t>
            </a:r>
          </a:p>
          <a:p>
            <a:pPr lvl="1"/>
            <a:r>
              <a:rPr lang="en-US" sz="1800" dirty="0">
                <a:latin typeface="Comic Sans MS" panose="030F0702030302020204" pitchFamily="66" charset="0"/>
              </a:rPr>
              <a:t>Seismic data: core is mostly Fe, inner core is solid, outer core is liquid</a:t>
            </a:r>
          </a:p>
          <a:p>
            <a:pPr lvl="1"/>
            <a:r>
              <a:rPr lang="en-US" sz="1800" dirty="0">
                <a:latin typeface="Comic Sans MS" panose="030F0702030302020204" pitchFamily="66" charset="0"/>
              </a:rPr>
              <a:t>Since solid and liquid coexist at the boundary, the temperature of the boundary must equal to the melting temperature of Fe at ~350 </a:t>
            </a:r>
            <a:r>
              <a:rPr lang="en-US" sz="1800" dirty="0" err="1">
                <a:latin typeface="Comic Sans MS" panose="030F0702030302020204" pitchFamily="66" charset="0"/>
              </a:rPr>
              <a:t>GPa</a:t>
            </a:r>
            <a:endParaRPr lang="en-US" sz="1800" dirty="0">
              <a:latin typeface="Comic Sans MS" panose="030F0702030302020204" pitchFamily="66" charset="0"/>
            </a:endParaRPr>
          </a:p>
          <a:p>
            <a:pPr lvl="1"/>
            <a:r>
              <a:rPr lang="en-US" sz="1800" dirty="0">
                <a:latin typeface="Comic Sans MS" panose="030F0702030302020204" pitchFamily="66" charset="0"/>
              </a:rPr>
              <a:t>In labs, it is extremely hard to reach such high pressures to measure the melting temperature. Experimental uncertainty is  about 2,000 K.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1CBE8ACD-826B-4B8D-ABA0-CB00BB618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184" y="1958827"/>
            <a:ext cx="4146037" cy="25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1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How can we develop a mathematical model of a material?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How do very small particles behave differently than large particles?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Some examples of computational materials science discoveries</a:t>
            </a:r>
          </a:p>
        </p:txBody>
      </p:sp>
    </p:spTree>
    <p:extLst>
      <p:ext uri="{BB962C8B-B14F-4D97-AF65-F5344CB8AC3E}">
        <p14:creationId xmlns:p14="http://schemas.microsoft.com/office/powerpoint/2010/main" val="2393598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FBB1-5CE2-4FAD-AD5D-9314A710B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725" y="255118"/>
            <a:ext cx="8911687" cy="1280890"/>
          </a:xfrm>
        </p:spPr>
        <p:txBody>
          <a:bodyPr/>
          <a:lstStyle/>
          <a:p>
            <a:r>
              <a:rPr lang="en-US" dirty="0"/>
              <a:t>Example 2: Iron in the Earth's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91214-1778-48A3-A58B-D10553812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436" y="1628371"/>
            <a:ext cx="8315037" cy="4846319"/>
          </a:xfrm>
        </p:spPr>
        <p:txBody>
          <a:bodyPr>
            <a:noAutofit/>
          </a:bodyPr>
          <a:lstStyle/>
          <a:p>
            <a:pPr marL="91440" indent="0"/>
            <a:endParaRPr lang="en-US" sz="2000" dirty="0">
              <a:latin typeface="Comic Sans MS" panose="030F0702030302020204" pitchFamily="66" charset="0"/>
            </a:endParaRPr>
          </a:p>
          <a:p>
            <a:pPr marL="91440" indent="0"/>
            <a:r>
              <a:rPr lang="en-US" sz="2000" dirty="0">
                <a:latin typeface="Comic Sans MS" panose="030F0702030302020204" pitchFamily="66" charset="0"/>
              </a:rPr>
              <a:t>Computational approach:</a:t>
            </a:r>
          </a:p>
          <a:p>
            <a:pPr marL="491490" lvl="2" indent="0"/>
            <a:r>
              <a:rPr lang="en-US" sz="1800" dirty="0">
                <a:latin typeface="Comic Sans MS" panose="030F0702030302020204" pitchFamily="66" charset="0"/>
              </a:rPr>
              <a:t>Calculate energy of liquid and solid iron at different pressures</a:t>
            </a:r>
          </a:p>
          <a:p>
            <a:pPr marL="491490" lvl="2" indent="0"/>
            <a:r>
              <a:rPr lang="en-US" sz="1800" dirty="0">
                <a:latin typeface="Comic Sans MS" panose="030F0702030302020204" pitchFamily="66" charset="0"/>
              </a:rPr>
              <a:t>Change pressure by packing iron atoms closer together in simulation box</a:t>
            </a:r>
          </a:p>
          <a:p>
            <a:pPr marL="491490" lvl="2" indent="0"/>
            <a:r>
              <a:rPr lang="en-US" sz="1800" dirty="0">
                <a:latin typeface="Comic Sans MS" panose="030F0702030302020204" pitchFamily="66" charset="0"/>
              </a:rPr>
              <a:t>Find the point where the liquid and solid have the same energy</a:t>
            </a:r>
          </a:p>
          <a:p>
            <a:pPr marL="491490" lvl="2" indent="0"/>
            <a:r>
              <a:rPr lang="en-US" sz="1800" dirty="0">
                <a:latin typeface="Comic Sans MS" panose="030F0702030302020204" pitchFamily="66" charset="0"/>
              </a:rPr>
              <a:t>The temperature at this point is the temperature of the core</a:t>
            </a:r>
          </a:p>
          <a:p>
            <a:pPr marL="491490" lvl="2" indent="0"/>
            <a:r>
              <a:rPr lang="en-US" sz="1800" dirty="0">
                <a:latin typeface="Comic Sans MS" panose="030F0702030302020204" pitchFamily="66" charset="0"/>
              </a:rPr>
              <a:t>Temperature is about 10,000 degrees Fahrenheit</a:t>
            </a:r>
          </a:p>
          <a:p>
            <a:pPr marL="91440" indent="0"/>
            <a:r>
              <a:rPr lang="en-US" sz="2000" dirty="0" err="1">
                <a:latin typeface="Comic Sans MS" panose="030F0702030302020204" pitchFamily="66" charset="0"/>
              </a:rPr>
              <a:t>Alfe</a:t>
            </a:r>
            <a:r>
              <a:rPr lang="en-US" sz="2000" dirty="0">
                <a:latin typeface="Comic Sans MS" panose="030F0702030302020204" pitchFamily="66" charset="0"/>
              </a:rPr>
              <a:t>, </a:t>
            </a:r>
            <a:r>
              <a:rPr lang="en-US" sz="2000" dirty="0" err="1">
                <a:latin typeface="Comic Sans MS" panose="030F0702030302020204" pitchFamily="66" charset="0"/>
              </a:rPr>
              <a:t>Gillan</a:t>
            </a:r>
            <a:r>
              <a:rPr lang="en-US" sz="2000" dirty="0">
                <a:latin typeface="Comic Sans MS" panose="030F0702030302020204" pitchFamily="66" charset="0"/>
              </a:rPr>
              <a:t> and Price, “The melting temperature of Fe at the pressures of the earth’s core from ab initio calculations, </a:t>
            </a:r>
            <a:r>
              <a:rPr lang="en-US" sz="2000" i="1" dirty="0">
                <a:latin typeface="Comic Sans MS" panose="030F0702030302020204" pitchFamily="66" charset="0"/>
              </a:rPr>
              <a:t>Nature </a:t>
            </a:r>
            <a:r>
              <a:rPr lang="en-US" sz="2000" dirty="0">
                <a:latin typeface="Comic Sans MS" panose="030F0702030302020204" pitchFamily="66" charset="0"/>
              </a:rPr>
              <a:t>(1999).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3D902E4-792B-468E-967D-03D427EEC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7" r="16731"/>
          <a:stretch/>
        </p:blipFill>
        <p:spPr bwMode="auto">
          <a:xfrm>
            <a:off x="9162473" y="1293809"/>
            <a:ext cx="2819400" cy="2563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47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E9C-8A46-4970-95C7-ECA9F712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3: Discovering Better Catalysts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AE6A3-5ABD-4320-9CFD-7DD9CFA67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92" y="1653309"/>
            <a:ext cx="10461771" cy="377762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DFT can also be used to predict the properties of materials that have not yet been made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One important category of material are catalysts which make chemical reactions faster and easier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Splitting water into Hydrogen and Oxygen is an extremely important reaction for making hydrogen fuel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Pt is an excellent catalyst but very rare and expensive</a:t>
            </a:r>
          </a:p>
          <a:p>
            <a:r>
              <a:rPr lang="en-US" sz="2200" dirty="0">
                <a:latin typeface="Comic Sans MS" panose="030F0702030302020204" pitchFamily="66" charset="0"/>
              </a:rPr>
              <a:t>One way of finding new catalysts is to perform a computational materials search</a:t>
            </a:r>
          </a:p>
          <a:p>
            <a:pPr lvl="1"/>
            <a:r>
              <a:rPr lang="en-US" sz="1800" dirty="0">
                <a:latin typeface="Comic Sans MS" panose="030F0702030302020204" pitchFamily="66" charset="0"/>
              </a:rPr>
              <a:t>Aided by advances in high performance computing</a:t>
            </a:r>
          </a:p>
          <a:p>
            <a:pPr lvl="1"/>
            <a:r>
              <a:rPr lang="en-US" sz="1800" dirty="0">
                <a:latin typeface="Comic Sans MS" panose="030F0702030302020204" pitchFamily="66" charset="0"/>
              </a:rPr>
              <a:t>Ongoing work, incorporating machine learning and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295728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LEARNING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5512-87E1-B445-B644-8B92BA4F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6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How can we develop a mathematical model of a material?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How do very small particles behave differently than large particles?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Some examples of computational materials science discoveries</a:t>
            </a:r>
          </a:p>
        </p:txBody>
      </p:sp>
    </p:spTree>
    <p:extLst>
      <p:ext uri="{BB962C8B-B14F-4D97-AF65-F5344CB8AC3E}">
        <p14:creationId xmlns:p14="http://schemas.microsoft.com/office/powerpoint/2010/main" val="187188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9904831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Computational Materials Science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C99DB9F-C731-4B88-88B1-7578AE9B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9"/>
            <a:ext cx="10815937" cy="49252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High performance computing is used to study all kinds of materials systems</a:t>
            </a:r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122" name="Picture 2" descr="Discovering and understanding materials through computation | Nature  Materials">
            <a:extLst>
              <a:ext uri="{FF2B5EF4-FFF2-40B4-BE49-F238E27FC236}">
                <a16:creationId xmlns:a16="http://schemas.microsoft.com/office/drawing/2014/main" id="{8AC16355-667F-4823-84E5-8DD8B43E8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09"/>
          <a:stretch/>
        </p:blipFill>
        <p:spPr bwMode="auto">
          <a:xfrm>
            <a:off x="1229414" y="2589786"/>
            <a:ext cx="9733171" cy="323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15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9904831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Computational Materials Science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C99DB9F-C731-4B88-88B1-7578AE9B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9"/>
            <a:ext cx="10815937" cy="49252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We can model a material by splitting it up into small pieces and developing a mathematical equation the describes how those pieces interact with each other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One natural building block for such a model is to look at the atoms that make up the material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Atoms are composed of nuclei and electrons with difference elements containing different numbers of electrons</a:t>
            </a:r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146" name="Picture 2" descr="What is an Atom? | Electrical4U">
            <a:extLst>
              <a:ext uri="{FF2B5EF4-FFF2-40B4-BE49-F238E27FC236}">
                <a16:creationId xmlns:a16="http://schemas.microsoft.com/office/drawing/2014/main" id="{F4E8DDBE-54BD-4A04-BCAD-EC74552B4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9" r="44043"/>
          <a:stretch/>
        </p:blipFill>
        <p:spPr bwMode="auto">
          <a:xfrm>
            <a:off x="794328" y="3868209"/>
            <a:ext cx="3730914" cy="279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1 - 007 Periodic Table of The Elements Fabric - Chemical Elements 20&amp;amp;#034;x14&amp;amp;#034; Poster">
            <a:extLst>
              <a:ext uri="{FF2B5EF4-FFF2-40B4-BE49-F238E27FC236}">
                <a16:creationId xmlns:a16="http://schemas.microsoft.com/office/drawing/2014/main" id="{869636D9-C9DE-445C-80AA-E2340FC92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895" y="3615167"/>
            <a:ext cx="4307032" cy="304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D94678-BC59-45C0-9C8D-8CE9733ECC6B}"/>
              </a:ext>
            </a:extLst>
          </p:cNvPr>
          <p:cNvSpPr txBox="1"/>
          <p:nvPr/>
        </p:nvSpPr>
        <p:spPr>
          <a:xfrm>
            <a:off x="9542034" y="3702016"/>
            <a:ext cx="25122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Every row represent a “shell” of an atom.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Atoms want to have 8 electrons in its outer shell.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The outer electrons are called valence electrons.</a:t>
            </a:r>
          </a:p>
        </p:txBody>
      </p:sp>
    </p:spTree>
    <p:extLst>
      <p:ext uri="{BB962C8B-B14F-4D97-AF65-F5344CB8AC3E}">
        <p14:creationId xmlns:p14="http://schemas.microsoft.com/office/powerpoint/2010/main" val="389330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9904831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Computational Materials Science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C99DB9F-C731-4B88-88B1-7578AE9B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9"/>
            <a:ext cx="10815937" cy="49252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Example 1: sodium chloride (table salt) is made up of a periodic array of sodium (Na) and chlorine (Cl) atoms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Every sodium atom has 1 valence electron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Each electron has a charge of -1e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Every chlorine atom has 7 valence electrons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Each electron has a charge of -1e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How is the sodium crystal held together?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Ionic bond between Na and Cl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Every atoms wants 8 electrons in its outer shell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Sodium loses one valence electron: Na -&gt; Na</a:t>
            </a:r>
            <a:r>
              <a:rPr lang="en-US" sz="1800" baseline="30000" dirty="0">
                <a:solidFill>
                  <a:schemeClr val="tx1"/>
                </a:solidFill>
                <a:latin typeface="Comic Sans MS" panose="030F0702030302020204" pitchFamily="66" charset="0"/>
              </a:rPr>
              <a:t>+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Chlorine gains one valence electron: Cl -&gt; Cl</a:t>
            </a:r>
            <a:r>
              <a:rPr lang="en-US" sz="1800" baseline="30000" dirty="0">
                <a:solidFill>
                  <a:schemeClr val="tx1"/>
                </a:solidFill>
                <a:latin typeface="Comic Sans MS" panose="030F0702030302020204" pitchFamily="66" charset="0"/>
              </a:rPr>
              <a:t>-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Positive and negative charges attract</a:t>
            </a:r>
          </a:p>
          <a:p>
            <a:pPr lvl="1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8194" name="Picture 2" descr="Sodium chloride, NaCl crystal structure over white Digital Art by Peter  Hermes Furian">
            <a:extLst>
              <a:ext uri="{FF2B5EF4-FFF2-40B4-BE49-F238E27FC236}">
                <a16:creationId xmlns:a16="http://schemas.microsoft.com/office/drawing/2014/main" id="{6F5F2C65-7292-4EBE-A3E6-ECC9D89E5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132" y="2304206"/>
            <a:ext cx="3397232" cy="339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9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9904831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Computational Materials Science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C99DB9F-C731-4B88-88B1-7578AE9B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9"/>
            <a:ext cx="7958437" cy="49252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Example 2: diamond crystal is made up of a periodic array of carbon (C) atoms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Every carbon atom has 4 valence electrons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Each electron has a charge of -1e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How is the diamond crystal held together?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Covalent bond between carbon atoms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Every atom wants to have 8 electrons in its outer shell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Every carbon atom shares each of its 4 valence electrons with another carbon atom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These shared electrons form a “bond” that between carbon atoms that holds the diamond together</a:t>
            </a:r>
          </a:p>
          <a:p>
            <a:pPr lvl="1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9218" name="Picture 2" descr="Steve Sque - Structure of Diamond">
            <a:extLst>
              <a:ext uri="{FF2B5EF4-FFF2-40B4-BE49-F238E27FC236}">
                <a16:creationId xmlns:a16="http://schemas.microsoft.com/office/drawing/2014/main" id="{0750F10F-70C6-4CD3-B730-9239BE6E0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627" y="3429000"/>
            <a:ext cx="28575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ealing Diamond Crystals and Stones; Meaning, Uses and Benefits.">
            <a:extLst>
              <a:ext uri="{FF2B5EF4-FFF2-40B4-BE49-F238E27FC236}">
                <a16:creationId xmlns:a16="http://schemas.microsoft.com/office/drawing/2014/main" id="{D2844CD5-3B1D-4131-BFF7-1721C1D5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495" y="1180472"/>
            <a:ext cx="2642177" cy="264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24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9904831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Computational Materials Science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C99DB9F-C731-4B88-88B1-7578AE9B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5" y="1540189"/>
            <a:ext cx="6751938" cy="49252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Different bonding of NaCl and diamond requires chemical understanding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How can we model an arbitrary assortment of atoms and thus understand </a:t>
            </a:r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 materials?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The fundamental force that holds atoms together is the Coulomb interaction</a:t>
            </a:r>
          </a:p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Coulomb interaction: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Electric charges with opposite signs are attracted to one another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Electric charges with the same sign are repulsed by one another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The strength of the attraction/repulsion is stronger when the charges are close together</a:t>
            </a:r>
          </a:p>
          <a:p>
            <a:pPr lvl="1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42" name="Picture 2" descr="Electric charge - Wikipedia">
            <a:extLst>
              <a:ext uri="{FF2B5EF4-FFF2-40B4-BE49-F238E27FC236}">
                <a16:creationId xmlns:a16="http://schemas.microsoft.com/office/drawing/2014/main" id="{4E124430-502B-4CE1-B8A9-2BFC3240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502" y="1540189"/>
            <a:ext cx="3272965" cy="245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AE2381-1321-4C8D-8DC5-7DC0656898B6}"/>
                  </a:ext>
                </a:extLst>
              </p:cNvPr>
              <p:cNvSpPr txBox="1"/>
              <p:nvPr/>
            </p:nvSpPr>
            <p:spPr>
              <a:xfrm>
                <a:off x="8779161" y="4351164"/>
                <a:ext cx="2258291" cy="8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1" dirty="0"/>
                  <a:t>|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AE2381-1321-4C8D-8DC5-7DC065689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161" y="4351164"/>
                <a:ext cx="2258291" cy="861583"/>
              </a:xfrm>
              <a:prstGeom prst="rect">
                <a:avLst/>
              </a:prstGeom>
              <a:blipFill>
                <a:blip r:embed="rId3"/>
                <a:stretch>
                  <a:fillRect l="-8086" t="-7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66704B-7052-4FE5-8931-54ECB108BDC1}"/>
                  </a:ext>
                </a:extLst>
              </p:cNvPr>
              <p:cNvSpPr txBox="1"/>
              <p:nvPr/>
            </p:nvSpPr>
            <p:spPr>
              <a:xfrm>
                <a:off x="8557487" y="5128497"/>
                <a:ext cx="2701637" cy="8327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≈8.988×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66704B-7052-4FE5-8931-54ECB108B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487" y="5128497"/>
                <a:ext cx="2701637" cy="832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0BC2CC8-DB3A-4264-9E95-485F1B4DF1DD}"/>
              </a:ext>
            </a:extLst>
          </p:cNvPr>
          <p:cNvSpPr txBox="1"/>
          <p:nvPr/>
        </p:nvSpPr>
        <p:spPr>
          <a:xfrm>
            <a:off x="8952265" y="1129498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q</a:t>
            </a:r>
            <a:r>
              <a:rPr lang="en-US" sz="2400" b="1" baseline="-25000" dirty="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CABEEB-F638-4938-AD70-DD700777AC4A}"/>
              </a:ext>
            </a:extLst>
          </p:cNvPr>
          <p:cNvSpPr txBox="1"/>
          <p:nvPr/>
        </p:nvSpPr>
        <p:spPr>
          <a:xfrm>
            <a:off x="9908307" y="1180472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q</a:t>
            </a:r>
            <a:r>
              <a:rPr lang="en-US" sz="2400" b="1" baseline="-25000" dirty="0">
                <a:solidFill>
                  <a:srgbClr val="0000FF"/>
                </a:solidFill>
                <a:latin typeface="Comic Sans MS" panose="030F0702030302020204" pitchFamily="66" charset="0"/>
              </a:rPr>
              <a:t>2</a:t>
            </a:r>
            <a:endParaRPr lang="en-US" sz="24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FEA080-A62B-43A3-BD6E-11E3DBC02529}"/>
              </a:ext>
            </a:extLst>
          </p:cNvPr>
          <p:cNvCxnSpPr/>
          <p:nvPr/>
        </p:nvCxnSpPr>
        <p:spPr>
          <a:xfrm>
            <a:off x="9264073" y="2983346"/>
            <a:ext cx="951345" cy="0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56E588-AC8D-42DE-907C-CC70892EEB2B}"/>
              </a:ext>
            </a:extLst>
          </p:cNvPr>
          <p:cNvSpPr txBox="1"/>
          <p:nvPr/>
        </p:nvSpPr>
        <p:spPr>
          <a:xfrm>
            <a:off x="9543393" y="2967335"/>
            <a:ext cx="59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46FFFB-80E3-4C66-88B1-265BBDC86D0E}"/>
                  </a:ext>
                </a:extLst>
              </p:cNvPr>
              <p:cNvSpPr txBox="1"/>
              <p:nvPr/>
            </p:nvSpPr>
            <p:spPr>
              <a:xfrm>
                <a:off x="8936182" y="5961289"/>
                <a:ext cx="2258291" cy="8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1" dirty="0">
                    <a:latin typeface="Comic Sans MS" panose="030F0702030302020204" pitchFamily="66" charset="0"/>
                  </a:rPr>
                  <a:t>Energy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</m:oMath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F46FFFB-80E3-4C66-88B1-265BBDC86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182" y="5961289"/>
                <a:ext cx="2258291" cy="861583"/>
              </a:xfrm>
              <a:prstGeom prst="rect">
                <a:avLst/>
              </a:prstGeom>
              <a:blipFill>
                <a:blip r:embed="rId5"/>
                <a:stretch>
                  <a:fillRect l="-8378"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82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3" grpId="0"/>
      <p:bldP spid="8" grpId="0"/>
      <p:bldP spid="10" grpId="0"/>
      <p:bldP spid="11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5C21-2361-3442-8CF6-E289EC65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42" y="540027"/>
            <a:ext cx="9904831" cy="1280890"/>
          </a:xfrm>
        </p:spPr>
        <p:txBody>
          <a:bodyPr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Computational Materials Science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C99DB9F-C731-4B88-88B1-7578AE9B4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34" y="1540189"/>
            <a:ext cx="10320623" cy="49252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mic Sans MS" panose="030F0702030302020204" pitchFamily="66" charset="0"/>
              </a:rPr>
              <a:t>Fundamental model for all materials: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Materials are made of atoms, which are made of electrons and nuclei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All electrons have charge –e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All nuclei have positive charge +Ne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We can model the forces or energies associated with a material by calculating the Coulomb interaction between all the electrons and nuclei and adding them up!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Example: Helium Atom: nucleus + 2 electrons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1"/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A6D8FA-8A0A-437B-A551-4CB4D287F209}"/>
              </a:ext>
            </a:extLst>
          </p:cNvPr>
          <p:cNvSpPr/>
          <p:nvPr/>
        </p:nvSpPr>
        <p:spPr>
          <a:xfrm>
            <a:off x="1362363" y="5061859"/>
            <a:ext cx="1071418" cy="1089891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+2e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A98C1D-8F9F-454F-A961-B843576CBB41}"/>
              </a:ext>
            </a:extLst>
          </p:cNvPr>
          <p:cNvSpPr/>
          <p:nvPr/>
        </p:nvSpPr>
        <p:spPr>
          <a:xfrm>
            <a:off x="434108" y="4501426"/>
            <a:ext cx="808182" cy="806829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-e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A53C62-F67F-471C-A276-A1A29942F980}"/>
              </a:ext>
            </a:extLst>
          </p:cNvPr>
          <p:cNvSpPr/>
          <p:nvPr/>
        </p:nvSpPr>
        <p:spPr>
          <a:xfrm>
            <a:off x="2886363" y="5606804"/>
            <a:ext cx="808182" cy="806829"/>
          </a:xfrm>
          <a:prstGeom prst="ellipse">
            <a:avLst/>
          </a:prstGeom>
          <a:solidFill>
            <a:srgbClr val="0000FF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omic Sans MS" panose="030F0702030302020204" pitchFamily="66" charset="0"/>
              </a:rPr>
              <a:t>-e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7C26FA-57A4-4A82-91C8-0390C3F1DC8C}"/>
                  </a:ext>
                </a:extLst>
              </p:cNvPr>
              <p:cNvSpPr txBox="1"/>
              <p:nvPr/>
            </p:nvSpPr>
            <p:spPr>
              <a:xfrm>
                <a:off x="3346164" y="4613050"/>
                <a:ext cx="8845836" cy="8976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200" dirty="0">
                    <a:latin typeface="Comic Sans MS" panose="030F0702030302020204" pitchFamily="66" charset="0"/>
                  </a:rPr>
                  <a:t>Total Energy 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d>
                          <m:dPr>
                            <m:ctrlPr>
                              <a:rPr lang="en-US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d>
                          <m:dPr>
                            <m:ctrlPr>
                              <a:rPr lang="en-US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2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d>
                          <m:dPr>
                            <m:ctrlPr>
                              <a:rPr lang="en-US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200" dirty="0">
                    <a:latin typeface="Comic Sans MS" panose="030F0702030302020204" pitchFamily="66" charset="0"/>
                  </a:rPr>
                  <a:t> + </a:t>
                </a:r>
                <a:r>
                  <a:rPr lang="en-US" sz="2200" dirty="0">
                    <a:solidFill>
                      <a:srgbClr val="7030A0"/>
                    </a:solidFill>
                    <a:latin typeface="Comic Sans MS" panose="030F0702030302020204" pitchFamily="66" charset="0"/>
                  </a:rPr>
                  <a:t>Kinetic Energy</a:t>
                </a:r>
              </a:p>
              <a:p>
                <a:endParaRPr lang="en-US" sz="2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27C26FA-57A4-4A82-91C8-0390C3F1D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64" y="4613050"/>
                <a:ext cx="8845836" cy="897618"/>
              </a:xfrm>
              <a:prstGeom prst="rect">
                <a:avLst/>
              </a:prstGeom>
              <a:blipFill>
                <a:blip r:embed="rId2"/>
                <a:stretch>
                  <a:fillRect l="-1930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9A221E-4DC9-4F95-8323-7236B2966B3F}"/>
              </a:ext>
            </a:extLst>
          </p:cNvPr>
          <p:cNvCxnSpPr>
            <a:cxnSpLocks/>
          </p:cNvCxnSpPr>
          <p:nvPr/>
        </p:nvCxnSpPr>
        <p:spPr>
          <a:xfrm>
            <a:off x="971597" y="4746368"/>
            <a:ext cx="778084" cy="71024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4AA307-217C-4C08-B1AE-A599ED8207E0}"/>
              </a:ext>
            </a:extLst>
          </p:cNvPr>
          <p:cNvSpPr txBox="1"/>
          <p:nvPr/>
        </p:nvSpPr>
        <p:spPr>
          <a:xfrm>
            <a:off x="1353632" y="4524848"/>
            <a:ext cx="7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400" b="1" baseline="-25000" dirty="0">
                <a:solidFill>
                  <a:srgbClr val="00B050"/>
                </a:solidFill>
                <a:latin typeface="Comic Sans MS" panose="030F0702030302020204" pitchFamily="66" charset="0"/>
              </a:rPr>
              <a:t>1</a:t>
            </a:r>
            <a:endParaRPr lang="en-US" sz="24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47BE1B-AB40-4B42-8E40-D0A7E2D9C010}"/>
              </a:ext>
            </a:extLst>
          </p:cNvPr>
          <p:cNvCxnSpPr>
            <a:cxnSpLocks/>
          </p:cNvCxnSpPr>
          <p:nvPr/>
        </p:nvCxnSpPr>
        <p:spPr>
          <a:xfrm>
            <a:off x="2046490" y="5703391"/>
            <a:ext cx="1033837" cy="226686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6701CA-DD83-4092-99B2-0160E7A1ACE6}"/>
              </a:ext>
            </a:extLst>
          </p:cNvPr>
          <p:cNvSpPr txBox="1"/>
          <p:nvPr/>
        </p:nvSpPr>
        <p:spPr>
          <a:xfrm>
            <a:off x="2443191" y="5291095"/>
            <a:ext cx="79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mic Sans MS" panose="030F0702030302020204" pitchFamily="66" charset="0"/>
              </a:rPr>
              <a:t>r</a:t>
            </a:r>
            <a:r>
              <a:rPr lang="en-US" sz="2400" b="1" baseline="-25000" dirty="0">
                <a:solidFill>
                  <a:srgbClr val="00B050"/>
                </a:solidFill>
                <a:latin typeface="Comic Sans MS" panose="030F0702030302020204" pitchFamily="66" charset="0"/>
              </a:rPr>
              <a:t>2</a:t>
            </a:r>
            <a:endParaRPr lang="en-US" sz="24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138B7-D2E7-488A-A568-86F7D214F108}"/>
              </a:ext>
            </a:extLst>
          </p:cNvPr>
          <p:cNvSpPr txBox="1"/>
          <p:nvPr/>
        </p:nvSpPr>
        <p:spPr>
          <a:xfrm>
            <a:off x="4961759" y="5467378"/>
            <a:ext cx="2489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Electron-electron</a:t>
            </a:r>
            <a:r>
              <a:rPr lang="en-US" sz="1600" dirty="0">
                <a:latin typeface="Comic Sans MS" panose="030F0702030302020204" pitchFamily="66" charset="0"/>
              </a:rPr>
              <a:t> interaction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EC3AC1-0581-4E91-9A6A-194468E0070B}"/>
              </a:ext>
            </a:extLst>
          </p:cNvPr>
          <p:cNvSpPr txBox="1"/>
          <p:nvPr/>
        </p:nvSpPr>
        <p:spPr>
          <a:xfrm>
            <a:off x="7531544" y="5484456"/>
            <a:ext cx="2489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Electron</a:t>
            </a:r>
            <a:r>
              <a:rPr lang="en-US" sz="1600" dirty="0">
                <a:latin typeface="Comic Sans MS" panose="030F0702030302020204" pitchFamily="66" charset="0"/>
              </a:rPr>
              <a:t>-</a:t>
            </a:r>
            <a:r>
              <a:rPr lang="en-US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nucleus </a:t>
            </a:r>
            <a:r>
              <a:rPr lang="en-US" sz="1600" dirty="0">
                <a:latin typeface="Comic Sans MS" panose="030F0702030302020204" pitchFamily="66" charset="0"/>
              </a:rPr>
              <a:t>interaction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75B53B-0FF8-4524-96ED-E6891CC6B196}"/>
              </a:ext>
            </a:extLst>
          </p:cNvPr>
          <p:cNvSpPr txBox="1"/>
          <p:nvPr/>
        </p:nvSpPr>
        <p:spPr>
          <a:xfrm>
            <a:off x="10089615" y="5447705"/>
            <a:ext cx="2489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Comic Sans MS" panose="030F0702030302020204" pitchFamily="66" charset="0"/>
              </a:rPr>
              <a:t>Energy due to movement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7D67B1-2109-48D5-BC5F-9F9031916F55}"/>
              </a:ext>
            </a:extLst>
          </p:cNvPr>
          <p:cNvSpPr/>
          <p:nvPr/>
        </p:nvSpPr>
        <p:spPr>
          <a:xfrm>
            <a:off x="5343181" y="4613050"/>
            <a:ext cx="1311007" cy="704761"/>
          </a:xfrm>
          <a:prstGeom prst="rect">
            <a:avLst/>
          </a:prstGeom>
          <a:solidFill>
            <a:srgbClr val="FEF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FEFD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CD6D16A-8E28-4C73-8DDC-02EA6FA66E61}"/>
              </a:ext>
            </a:extLst>
          </p:cNvPr>
          <p:cNvSpPr/>
          <p:nvPr/>
        </p:nvSpPr>
        <p:spPr>
          <a:xfrm>
            <a:off x="6696015" y="4590590"/>
            <a:ext cx="3241199" cy="704761"/>
          </a:xfrm>
          <a:prstGeom prst="rect">
            <a:avLst/>
          </a:prstGeom>
          <a:solidFill>
            <a:srgbClr val="F5F8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FEFD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01B719-5A9B-474A-803D-82FD18A42E2B}"/>
              </a:ext>
            </a:extLst>
          </p:cNvPr>
          <p:cNvSpPr/>
          <p:nvPr/>
        </p:nvSpPr>
        <p:spPr>
          <a:xfrm>
            <a:off x="9979041" y="4573520"/>
            <a:ext cx="2212959" cy="704761"/>
          </a:xfrm>
          <a:prstGeom prst="rect">
            <a:avLst/>
          </a:prstGeom>
          <a:solidFill>
            <a:srgbClr val="EBF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FEF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6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4" grpId="0" animBg="1"/>
      <p:bldP spid="13" grpId="0" animBg="1"/>
      <p:bldP spid="14" grpId="0" animBg="1"/>
      <p:bldP spid="16" grpId="0"/>
      <p:bldP spid="18" grpId="0"/>
      <p:bldP spid="22" grpId="0"/>
      <p:bldP spid="19" grpId="0"/>
      <p:bldP spid="24" grpId="0"/>
      <p:bldP spid="25" grpId="0"/>
      <p:bldP spid="3" grpId="0" animBg="1"/>
      <p:bldP spid="21" grpId="0" animBg="1"/>
      <p:bldP spid="23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477</TotalTime>
  <Words>1545</Words>
  <Application>Microsoft Office PowerPoint</Application>
  <PresentationFormat>Widescreen</PresentationFormat>
  <Paragraphs>170</Paragraphs>
  <Slides>21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Comic Sans MS</vt:lpstr>
      <vt:lpstr>Verdana</vt:lpstr>
      <vt:lpstr>Wingdings 3</vt:lpstr>
      <vt:lpstr>Wisp</vt:lpstr>
      <vt:lpstr>Computational Materials Science</vt:lpstr>
      <vt:lpstr>LEARNING GOALS</vt:lpstr>
      <vt:lpstr>LEARNING GOALS</vt:lpstr>
      <vt:lpstr>Computational Materials Science</vt:lpstr>
      <vt:lpstr>Computational Materials Science</vt:lpstr>
      <vt:lpstr>Computational Materials Science</vt:lpstr>
      <vt:lpstr>Computational Materials Science</vt:lpstr>
      <vt:lpstr>Computational Materials Science</vt:lpstr>
      <vt:lpstr>Computational Materials Science</vt:lpstr>
      <vt:lpstr>Computational Materials Science</vt:lpstr>
      <vt:lpstr>LEARNING GOALS (Break)</vt:lpstr>
      <vt:lpstr>Computational Materials Science</vt:lpstr>
      <vt:lpstr>Computational Materials Science</vt:lpstr>
      <vt:lpstr>Computational Materials Science</vt:lpstr>
      <vt:lpstr>Computational Materials Science</vt:lpstr>
      <vt:lpstr>LEARNING GOALS</vt:lpstr>
      <vt:lpstr>Example 1: Detonation Diamonds</vt:lpstr>
      <vt:lpstr>PowerPoint Presentation</vt:lpstr>
      <vt:lpstr>Example 2: Iron in the Earth's core</vt:lpstr>
      <vt:lpstr>Example 2: Iron in the Earth's core</vt:lpstr>
      <vt:lpstr>Example 3: Discovering Better Catalysts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HPC</dc:title>
  <dc:creator>Kumar, Aakash</dc:creator>
  <cp:lastModifiedBy>Diana Qiu</cp:lastModifiedBy>
  <cp:revision>43</cp:revision>
  <dcterms:created xsi:type="dcterms:W3CDTF">2021-07-02T04:13:01Z</dcterms:created>
  <dcterms:modified xsi:type="dcterms:W3CDTF">2021-07-15T14:47:44Z</dcterms:modified>
</cp:coreProperties>
</file>