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9" r:id="rId8"/>
    <p:sldId id="270" r:id="rId9"/>
    <p:sldId id="272" r:id="rId10"/>
    <p:sldId id="273" r:id="rId11"/>
    <p:sldId id="258" r:id="rId12"/>
    <p:sldId id="271" r:id="rId13"/>
    <p:sldId id="277" r:id="rId14"/>
    <p:sldId id="275" r:id="rId15"/>
    <p:sldId id="283" r:id="rId16"/>
    <p:sldId id="276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2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9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1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3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1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2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A405-8364-4EE7-8630-9B8759236BD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78BE-015D-4414-8F00-E0E7AAB14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6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09678"/>
            <a:ext cx="8013192" cy="2288349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实验教学辅助系统的设计和实现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72752"/>
            <a:ext cx="7574280" cy="16831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指导老师：   郑滔</a:t>
            </a:r>
            <a:endParaRPr lang="en-US" altLang="zh-CN" dirty="0" smtClean="0"/>
          </a:p>
          <a:p>
            <a:r>
              <a:rPr lang="zh-CN" altLang="en-US" dirty="0" smtClean="0"/>
              <a:t>学号：</a:t>
            </a:r>
            <a:r>
              <a:rPr lang="en-US" altLang="zh-CN" dirty="0" smtClean="0"/>
              <a:t>151250120</a:t>
            </a:r>
            <a:endParaRPr lang="en-US" altLang="zh-CN" dirty="0" smtClean="0"/>
          </a:p>
          <a:p>
            <a:r>
              <a:rPr lang="zh-CN" altLang="en-US" dirty="0" smtClean="0"/>
              <a:t>姓名：       邱昌政</a:t>
            </a:r>
            <a:endParaRPr lang="en-US" altLang="zh-CN" dirty="0" smtClean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2C73BF2-EA60-4993-A997-EEFBE89CC14A}"/>
              </a:ext>
            </a:extLst>
          </p:cNvPr>
          <p:cNvSpPr/>
          <p:nvPr/>
        </p:nvSpPr>
        <p:spPr>
          <a:xfrm>
            <a:off x="3028158" y="3711540"/>
            <a:ext cx="4579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南京大学软件学院本科生毕业答辩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53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项目整体介绍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642" y="1825625"/>
            <a:ext cx="7394430" cy="41819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61104" y="6263641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编程数据收集系统架构图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36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项目整体介绍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04418"/>
              </p:ext>
            </p:extLst>
          </p:nvPr>
        </p:nvGraphicFramePr>
        <p:xfrm>
          <a:off x="838200" y="1825623"/>
          <a:ext cx="9768840" cy="411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8840"/>
              </a:tblGrid>
              <a:tr h="1063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可以随时查看任意时间点上的代码内容并进行比对，基于任意时间节点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快照粒度（编译，测试，保存）每个测试节点上有自己的测试成绩，查看到成绩变化</a:t>
                      </a:r>
                    </a:p>
                  </a:txBody>
                  <a:tcPr marL="68580" marR="68580" marT="0" marB="0"/>
                </a:tc>
              </a:tr>
              <a:tr h="1063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展示用户的最终统计页面，包括最终成绩，错误类型数量，常见错误</a:t>
                      </a:r>
                      <a:r>
                        <a:rPr 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类型，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编程时长，调试用时，容易通过的测试用例，比较难通过的</a:t>
                      </a:r>
                      <a:r>
                        <a:rPr 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26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代码抄袭检测：最终代码相似度，实现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等级的抄袭检测，考虑寻找已有工具或综合已有工具进行检测，将疑似抄袭代码展示出来，考虑复制粘贴数量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字符长度</a:t>
                      </a:r>
                    </a:p>
                  </a:txBody>
                  <a:tcPr marL="68580" marR="68580" marT="0" marB="0"/>
                </a:tc>
              </a:tr>
              <a:tr h="1063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基于编程过程预测学生能力水平，</a:t>
                      </a:r>
                      <a:r>
                        <a:rPr 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动态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评估每场考试的权重，基于用户在每场考试中的表现进行加权求和，得到用户的能力等级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代码过程分析</a:t>
            </a:r>
            <a:r>
              <a:rPr lang="zh-CN" altLang="en-US" dirty="0" smtClean="0"/>
              <a:t>系统设计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043" y="1816481"/>
            <a:ext cx="4334938" cy="435133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7"/>
          <a:stretch/>
        </p:blipFill>
        <p:spPr bwMode="auto">
          <a:xfrm>
            <a:off x="6096000" y="1690688"/>
            <a:ext cx="4995164" cy="4424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049780" y="6288040"/>
            <a:ext cx="256946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CPA</a:t>
            </a:r>
            <a:r>
              <a:rPr lang="zh-CN" altLang="en-US" dirty="0" smtClean="0"/>
              <a:t>系统用例图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07808" y="6293612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CPA</a:t>
            </a:r>
            <a:r>
              <a:rPr lang="zh-CN" altLang="en-US" dirty="0" smtClean="0"/>
              <a:t>系统分层架构图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1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代码过程分析系统实现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查看学生代码模块</a:t>
            </a:r>
            <a:endParaRPr lang="en-US" altLang="zh-CN" dirty="0" smtClean="0"/>
          </a:p>
          <a:p>
            <a:r>
              <a:rPr lang="zh-CN" altLang="en-US" dirty="0"/>
              <a:t>考试统计</a:t>
            </a:r>
            <a:r>
              <a:rPr lang="zh-CN" altLang="en-US" dirty="0" smtClean="0"/>
              <a:t>信息模块</a:t>
            </a:r>
            <a:endParaRPr lang="en-US" altLang="zh-CN" dirty="0" smtClean="0"/>
          </a:p>
          <a:p>
            <a:r>
              <a:rPr lang="zh-CN" altLang="en-US" dirty="0" smtClean="0"/>
              <a:t>学生抄袭情况模块</a:t>
            </a:r>
            <a:endParaRPr lang="en-US" altLang="zh-CN" dirty="0" smtClean="0"/>
          </a:p>
          <a:p>
            <a:r>
              <a:rPr lang="zh-CN" altLang="en-US" dirty="0"/>
              <a:t>学生能力</a:t>
            </a:r>
            <a:r>
              <a:rPr lang="zh-CN" altLang="en-US" dirty="0" smtClean="0"/>
              <a:t>水平模块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63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代码过程分析系统实现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4" y="1295272"/>
            <a:ext cx="8988552" cy="55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9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代码过程分析系统实现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761" y="1304416"/>
            <a:ext cx="8732520" cy="56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代码过程分析系统实现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2"/>
          <a:srcRect l="3885" r="7916"/>
          <a:stretch/>
        </p:blipFill>
        <p:spPr>
          <a:xfrm>
            <a:off x="838200" y="1371600"/>
            <a:ext cx="9448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代码过程分析系统实现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考试成绩分布</a:t>
            </a:r>
            <a:endParaRPr lang="en-US" altLang="zh-CN" dirty="0" smtClean="0"/>
          </a:p>
          <a:p>
            <a:r>
              <a:rPr lang="zh-CN" altLang="en-US" dirty="0" smtClean="0"/>
              <a:t>测试用例难易程度</a:t>
            </a:r>
            <a:endParaRPr lang="en-US" altLang="zh-CN" dirty="0" smtClean="0"/>
          </a:p>
          <a:p>
            <a:r>
              <a:rPr lang="zh-CN" altLang="en-US" dirty="0" smtClean="0"/>
              <a:t>学生常犯错误信息</a:t>
            </a:r>
            <a:endParaRPr lang="en-US" altLang="zh-CN" dirty="0" smtClean="0"/>
          </a:p>
          <a:p>
            <a:r>
              <a:rPr lang="zh-CN" altLang="en-US" dirty="0" smtClean="0"/>
              <a:t>不同学生的编程数据：编程时长，考试成绩，测试用例通过情况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6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代码过程分析系统实现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3737"/>
            <a:ext cx="10515600" cy="32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代码过程分析系统实现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2"/>
          <a:srcRect b="4437"/>
          <a:stretch/>
        </p:blipFill>
        <p:spPr bwMode="auto">
          <a:xfrm>
            <a:off x="1645920" y="1423288"/>
            <a:ext cx="8247887" cy="4895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776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背景</a:t>
            </a:r>
            <a:endParaRPr lang="en-US" altLang="zh-CN" dirty="0"/>
          </a:p>
          <a:p>
            <a:r>
              <a:rPr lang="zh-CN" altLang="en-US" dirty="0" smtClean="0"/>
              <a:t>相关技术概述</a:t>
            </a:r>
            <a:endParaRPr lang="en-US" altLang="zh-CN" dirty="0" smtClean="0"/>
          </a:p>
          <a:p>
            <a:r>
              <a:rPr lang="zh-CN" altLang="en-US" dirty="0"/>
              <a:t>项目整体介绍</a:t>
            </a:r>
            <a:endParaRPr lang="en-US" altLang="zh-CN" dirty="0"/>
          </a:p>
          <a:p>
            <a:r>
              <a:rPr lang="zh-CN" altLang="en-US" dirty="0" smtClean="0"/>
              <a:t>代码过程分析系统设计</a:t>
            </a:r>
            <a:endParaRPr lang="en-US" altLang="zh-CN" dirty="0" smtClean="0"/>
          </a:p>
          <a:p>
            <a:r>
              <a:rPr lang="zh-CN" altLang="en-US" dirty="0"/>
              <a:t>代码过程分析</a:t>
            </a:r>
            <a:r>
              <a:rPr lang="zh-CN" altLang="en-US" dirty="0" smtClean="0"/>
              <a:t>系统实现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03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/>
          </a:p>
          <a:p>
            <a:pPr lvl="1"/>
            <a:r>
              <a:rPr lang="zh-CN" altLang="en-US" dirty="0"/>
              <a:t>有效辅助教师了解学生情况</a:t>
            </a:r>
            <a:endParaRPr lang="en-US" altLang="zh-CN" dirty="0"/>
          </a:p>
          <a:p>
            <a:pPr lvl="1"/>
            <a:r>
              <a:rPr lang="zh-CN" altLang="en-US" dirty="0" smtClean="0"/>
              <a:t>降低人力成本，提高</a:t>
            </a:r>
            <a:r>
              <a:rPr lang="zh-CN" altLang="en-US" dirty="0"/>
              <a:t>教学</a:t>
            </a:r>
            <a:r>
              <a:rPr lang="zh-CN" altLang="en-US" dirty="0" smtClean="0"/>
              <a:t>质量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展望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进一步提升基于学生编程过程数据预测学生能力算法准确度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增加对更多程序语言的支持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801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3472" y="2359152"/>
            <a:ext cx="7287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+mj-ea"/>
                <a:ea typeface="+mj-ea"/>
              </a:rPr>
              <a:t>谢谢各位老师！</a:t>
            </a:r>
            <a:endParaRPr lang="zh-CN" altLang="en-US" sz="8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297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目前获知学生编程能力基于学生上机考试成绩</a:t>
            </a:r>
            <a:endParaRPr lang="en-US" altLang="zh-CN" dirty="0" smtClean="0"/>
          </a:p>
          <a:p>
            <a:r>
              <a:rPr lang="zh-CN" altLang="en-US" dirty="0" smtClean="0"/>
              <a:t>学生上机成绩受多方面影响：题目难易、考试时长、学生状态等</a:t>
            </a:r>
            <a:endParaRPr lang="en-US" altLang="zh-CN" dirty="0" smtClean="0"/>
          </a:p>
          <a:p>
            <a:r>
              <a:rPr lang="zh-CN" altLang="en-US" dirty="0"/>
              <a:t>教师</a:t>
            </a:r>
            <a:r>
              <a:rPr lang="zh-CN" altLang="en-US" dirty="0" smtClean="0"/>
              <a:t>需要更全面地了解学生编程情况</a:t>
            </a:r>
            <a:endParaRPr lang="en-US" altLang="zh-CN" dirty="0" smtClean="0"/>
          </a:p>
          <a:p>
            <a:r>
              <a:rPr lang="zh-CN" altLang="en-US" dirty="0"/>
              <a:t>编程</a:t>
            </a:r>
            <a:r>
              <a:rPr lang="zh-CN" altLang="en-US" dirty="0" smtClean="0"/>
              <a:t>过程数据繁多，难以人工处理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Boot</a:t>
            </a:r>
          </a:p>
          <a:p>
            <a:r>
              <a:rPr lang="en-US" altLang="zh-CN" dirty="0" smtClean="0"/>
              <a:t>JavaBeans</a:t>
            </a:r>
          </a:p>
          <a:p>
            <a:r>
              <a:rPr lang="zh-CN" altLang="en-US" dirty="0" smtClean="0"/>
              <a:t>代码抄袭检测技术</a:t>
            </a:r>
            <a:endParaRPr lang="en-US" altLang="zh-CN" dirty="0" smtClean="0"/>
          </a:p>
          <a:p>
            <a:r>
              <a:rPr lang="zh-CN" altLang="zh-CN" dirty="0"/>
              <a:t>编码过程特征评价学生能力技术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10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4291584" cy="23519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000" b="1" dirty="0" smtClean="0">
                <a:latin typeface="微软雅黑 Light" charset="0"/>
                <a:ea typeface="微软雅黑 Light" charset="0"/>
                <a:cs typeface="微软雅黑 Light" charset="0"/>
              </a:rPr>
              <a:t>Spring Boot</a:t>
            </a:r>
            <a:endParaRPr kumimoji="1" lang="zh-CN" altLang="en-US" sz="2000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基于</a:t>
            </a:r>
            <a:r>
              <a:rPr kumimoji="1" lang="en-US" altLang="zh-CN" b="1" dirty="0" smtClean="0">
                <a:latin typeface="微软雅黑 Light" charset="0"/>
                <a:ea typeface="微软雅黑 Light" charset="0"/>
                <a:cs typeface="微软雅黑 Light" charset="0"/>
              </a:rPr>
              <a:t>Spring</a:t>
            </a:r>
            <a:endParaRPr kumimoji="1" lang="zh-CN" altLang="en-US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降低开发难度</a:t>
            </a:r>
            <a:endParaRPr kumimoji="1" lang="en-US" altLang="zh-CN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简化</a:t>
            </a: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配置，开</a:t>
            </a: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箱即</a:t>
            </a: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用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简化部署</a:t>
            </a:r>
            <a:endParaRPr kumimoji="1" lang="en-US" altLang="zh-CN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  <a:p>
            <a:pPr lvl="1"/>
            <a:r>
              <a:rPr kumimoji="1" lang="en-US" altLang="zh-CN" b="1" dirty="0" smtClean="0">
                <a:latin typeface="微软雅黑 Light" charset="0"/>
                <a:ea typeface="微软雅黑 Light" charset="0"/>
                <a:cs typeface="微软雅黑 Light" charset="0"/>
              </a:rPr>
              <a:t>…</a:t>
            </a:r>
            <a:endParaRPr kumimoji="1" lang="zh-CN" altLang="en-US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059680" y="1825625"/>
            <a:ext cx="5209888" cy="195540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kumimoji="1" lang="en-US" altLang="zh-CN" sz="2000" b="1" dirty="0" smtClean="0">
                <a:latin typeface="微软雅黑 Light" charset="0"/>
                <a:ea typeface="微软雅黑 Light" charset="0"/>
                <a:cs typeface="微软雅黑 Light" charset="0"/>
              </a:rPr>
              <a:t>JavaBeans</a:t>
            </a:r>
            <a:endParaRPr kumimoji="1" lang="zh-CN" altLang="en-US" sz="2000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可重复使用的</a:t>
            </a:r>
            <a:r>
              <a:rPr kumimoji="1" lang="en-US" altLang="zh-CN" b="1" dirty="0" smtClean="0">
                <a:latin typeface="微软雅黑 Light" charset="0"/>
                <a:ea typeface="微软雅黑 Light" charset="0"/>
                <a:cs typeface="微软雅黑 Light" charset="0"/>
              </a:rPr>
              <a:t>Java</a:t>
            </a: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组件技术规范</a:t>
            </a:r>
            <a:endParaRPr kumimoji="1" lang="en-US" altLang="zh-CN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根据规范进行开发</a:t>
            </a:r>
            <a:endParaRPr kumimoji="1" lang="en-US" altLang="zh-CN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b="1" dirty="0" smtClean="0">
                <a:latin typeface="微软雅黑 Light" charset="0"/>
                <a:ea typeface="微软雅黑 Light" charset="0"/>
                <a:cs typeface="微软雅黑 Light" charset="0"/>
              </a:rPr>
              <a:t>可序列化</a:t>
            </a:r>
            <a:endParaRPr kumimoji="1" lang="en-US" altLang="zh-CN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b="1" dirty="0" smtClean="0">
                <a:latin typeface="微软雅黑 Light" charset="0"/>
                <a:ea typeface="微软雅黑 Light" charset="0"/>
                <a:cs typeface="微软雅黑 Light" charset="0"/>
              </a:rPr>
              <a:t>…</a:t>
            </a:r>
            <a:endParaRPr kumimoji="1" lang="zh-CN" altLang="en-US" b="1" dirty="0" smtClean="0">
              <a:latin typeface="微软雅黑 Light" charset="0"/>
              <a:ea typeface="微软雅黑 Light" charset="0"/>
              <a:cs typeface="微软雅黑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1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代码抄袭</a:t>
            </a:r>
            <a:r>
              <a:rPr lang="zh-CN" altLang="en-US" dirty="0" smtClean="0"/>
              <a:t>检测技术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203" y="1843500"/>
            <a:ext cx="7820025" cy="3876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52928" y="5961888"/>
            <a:ext cx="462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Faidha</a:t>
            </a:r>
            <a:r>
              <a:rPr lang="zh-CN" altLang="zh-CN"/>
              <a:t>等人提出的代码抄袭手法分类图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06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代码抄袭检测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代码抄袭检测工具</a:t>
            </a:r>
            <a:endParaRPr lang="en-US" altLang="zh-CN" dirty="0" smtClean="0"/>
          </a:p>
          <a:p>
            <a:r>
              <a:rPr lang="en-US" altLang="zh-CN" dirty="0" err="1" smtClean="0"/>
              <a:t>JPlag</a:t>
            </a:r>
            <a:r>
              <a:rPr lang="en-US" altLang="zh-CN" dirty="0" smtClean="0"/>
              <a:t>, MOSS, SIM, Simian, </a:t>
            </a:r>
            <a:r>
              <a:rPr lang="en-US" altLang="zh-CN" dirty="0" err="1" smtClean="0"/>
              <a:t>Nicad</a:t>
            </a:r>
            <a:r>
              <a:rPr lang="en-US" altLang="zh-CN" dirty="0" smtClean="0"/>
              <a:t>, Gumtree</a:t>
            </a:r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手写测试用例，根据检测结果进行判断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根据我们的实际数据结果，用不同工具进行检测然后进行人工的判断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2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编码过程特征评价学生能力</a:t>
            </a:r>
            <a:r>
              <a:rPr lang="zh-CN" altLang="zh-CN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Error Quotient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Watwin</a:t>
            </a:r>
            <a:r>
              <a:rPr lang="en-US" altLang="zh-CN" dirty="0" smtClean="0"/>
              <a:t> Scoring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0.19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NPSM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0.24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b="1" dirty="0"/>
              <a:t>基于编程过程特征的</a:t>
            </a:r>
            <a:r>
              <a:rPr lang="zh-CN" altLang="zh-CN" b="1" dirty="0" smtClean="0"/>
              <a:t>预测模型</a:t>
            </a:r>
            <a:r>
              <a:rPr lang="zh-CN" altLang="en-US" dirty="0"/>
              <a:t>（</a:t>
            </a:r>
            <a:r>
              <a:rPr lang="en-US" altLang="zh-CN" dirty="0"/>
              <a:t>0.32</a:t>
            </a:r>
            <a:r>
              <a:rPr lang="zh-CN" altLang="en-US" dirty="0"/>
              <a:t>，</a:t>
            </a:r>
            <a:r>
              <a:rPr lang="en-US" altLang="zh-CN" dirty="0"/>
              <a:t>0.68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研究</a:t>
            </a:r>
            <a:r>
              <a:rPr lang="zh-CN" altLang="en-US" b="1" dirty="0" smtClean="0"/>
              <a:t>方法：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根据表现效果最佳的算法模型预测结果对学生能力进行预测展示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026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743"/>
            <a:ext cx="9521952" cy="1330643"/>
          </a:xfrm>
        </p:spPr>
        <p:txBody>
          <a:bodyPr/>
          <a:lstStyle/>
          <a:p>
            <a:r>
              <a:rPr lang="zh-CN" altLang="en-US" dirty="0" smtClean="0"/>
              <a:t>编程数据收集系统：</a:t>
            </a:r>
            <a:r>
              <a:rPr lang="en-US" altLang="zh-CN" dirty="0" err="1" smtClean="0"/>
              <a:t>CppMonitor</a:t>
            </a:r>
            <a:r>
              <a:rPr lang="zh-CN" altLang="en-US" dirty="0" smtClean="0"/>
              <a:t>插件，</a:t>
            </a:r>
            <a:r>
              <a:rPr lang="en-US" altLang="zh-CN" dirty="0" err="1" smtClean="0"/>
              <a:t>CppPlugin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/>
              <a:t>代码过程分析</a:t>
            </a:r>
            <a:r>
              <a:rPr lang="zh-CN" altLang="en-US" dirty="0" smtClean="0"/>
              <a:t>系统（</a:t>
            </a:r>
            <a:r>
              <a:rPr lang="en-US" altLang="zh-CN" dirty="0" smtClean="0"/>
              <a:t>CPA</a:t>
            </a:r>
            <a:r>
              <a:rPr lang="zh-CN" altLang="en-US" dirty="0" smtClean="0"/>
              <a:t>系统）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10512" y="2706306"/>
            <a:ext cx="7470648" cy="3685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6048" y="6391656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部署图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9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563</Words>
  <Application>Microsoft Office PowerPoint</Application>
  <PresentationFormat>宽屏</PresentationFormat>
  <Paragraphs>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 Light</vt:lpstr>
      <vt:lpstr>Arial</vt:lpstr>
      <vt:lpstr>Calibri</vt:lpstr>
      <vt:lpstr>Calibri Light</vt:lpstr>
      <vt:lpstr>Times New Roman</vt:lpstr>
      <vt:lpstr>Office 主题</vt:lpstr>
      <vt:lpstr> C++实验教学辅助系统的设计和实现</vt:lpstr>
      <vt:lpstr>要点</vt:lpstr>
      <vt:lpstr>项目背景</vt:lpstr>
      <vt:lpstr>相关技术概述</vt:lpstr>
      <vt:lpstr>PowerPoint 演示文稿</vt:lpstr>
      <vt:lpstr>代码抄袭检测技术</vt:lpstr>
      <vt:lpstr>代码抄袭检测</vt:lpstr>
      <vt:lpstr>编码过程特征评价学生能力技术</vt:lpstr>
      <vt:lpstr>项目整体介绍</vt:lpstr>
      <vt:lpstr>项目整体介绍</vt:lpstr>
      <vt:lpstr>项目整体介绍</vt:lpstr>
      <vt:lpstr>代码过程分析系统设计</vt:lpstr>
      <vt:lpstr>代码过程分析系统实现</vt:lpstr>
      <vt:lpstr>代码过程分析系统实现</vt:lpstr>
      <vt:lpstr>代码过程分析系统实现</vt:lpstr>
      <vt:lpstr>代码过程分析系统实现</vt:lpstr>
      <vt:lpstr>代码过程分析系统实现</vt:lpstr>
      <vt:lpstr>代码过程分析系统实现</vt:lpstr>
      <vt:lpstr>代码过程分析系统实现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代码过程分析</dc:title>
  <dc:creator>邱 见明</dc:creator>
  <cp:lastModifiedBy>邱 见明</cp:lastModifiedBy>
  <cp:revision>62</cp:revision>
  <dcterms:created xsi:type="dcterms:W3CDTF">2019-05-15T06:46:40Z</dcterms:created>
  <dcterms:modified xsi:type="dcterms:W3CDTF">2019-05-30T18:00:53Z</dcterms:modified>
</cp:coreProperties>
</file>