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5"/>
  </p:notesMasterIdLst>
  <p:handoutMasterIdLst>
    <p:handoutMasterId r:id="rId26"/>
  </p:handoutMasterIdLst>
  <p:sldIdLst>
    <p:sldId id="570" r:id="rId2"/>
    <p:sldId id="591" r:id="rId3"/>
    <p:sldId id="616" r:id="rId4"/>
    <p:sldId id="592" r:id="rId5"/>
    <p:sldId id="593" r:id="rId6"/>
    <p:sldId id="597" r:id="rId7"/>
    <p:sldId id="617" r:id="rId8"/>
    <p:sldId id="595" r:id="rId9"/>
    <p:sldId id="615" r:id="rId10"/>
    <p:sldId id="603" r:id="rId11"/>
    <p:sldId id="604" r:id="rId12"/>
    <p:sldId id="606" r:id="rId13"/>
    <p:sldId id="607" r:id="rId14"/>
    <p:sldId id="609" r:id="rId15"/>
    <p:sldId id="611" r:id="rId16"/>
    <p:sldId id="613" r:id="rId17"/>
    <p:sldId id="618" r:id="rId18"/>
    <p:sldId id="590" r:id="rId19"/>
    <p:sldId id="614" r:id="rId20"/>
    <p:sldId id="599" r:id="rId21"/>
    <p:sldId id="600" r:id="rId22"/>
    <p:sldId id="602" r:id="rId23"/>
    <p:sldId id="610" r:id="rId24"/>
  </p:sldIdLst>
  <p:sldSz cx="12192000" cy="6858000"/>
  <p:notesSz cx="6794500" cy="99187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 YI" initials="KY" lastIdx="1" clrIdx="0">
    <p:extLst>
      <p:ext uri="{19B8F6BF-5375-455C-9EA6-DF929625EA0E}">
        <p15:presenceInfo xmlns:p15="http://schemas.microsoft.com/office/powerpoint/2012/main" userId="S::yike@ust.hk::ae890b27-d7e4-489e-b105-8b106fe4c6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6902"/>
    <a:srgbClr val="F66305"/>
    <a:srgbClr val="F66A02"/>
    <a:srgbClr val="FF9300"/>
    <a:srgbClr val="DFDEFF"/>
    <a:srgbClr val="EFF0FF"/>
    <a:srgbClr val="9999FF"/>
    <a:srgbClr val="FFFF00"/>
    <a:srgbClr val="0099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D9B79D-1547-4DFF-995A-05D0A078B3B5}" v="12" dt="2020-12-15T07:44:14.1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99" autoAdjust="0"/>
    <p:restoredTop sz="92584" autoAdjust="0"/>
  </p:normalViewPr>
  <p:slideViewPr>
    <p:cSldViewPr>
      <p:cViewPr varScale="1">
        <p:scale>
          <a:sx n="115" d="100"/>
          <a:sy n="115" d="100"/>
        </p:scale>
        <p:origin x="528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8"/>
    </p:cViewPr>
  </p:sorterViewPr>
  <p:notesViewPr>
    <p:cSldViewPr>
      <p:cViewPr varScale="1">
        <p:scale>
          <a:sx n="79" d="100"/>
          <a:sy n="79" d="100"/>
        </p:scale>
        <p:origin x="33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579" cy="495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b="0"/>
            </a:lvl1pPr>
          </a:lstStyle>
          <a:p>
            <a:endParaRPr lang="en-US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447" y="1"/>
            <a:ext cx="2944579" cy="495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/>
            </a:lvl1pPr>
          </a:lstStyle>
          <a:p>
            <a:endParaRPr lang="en-US"/>
          </a:p>
        </p:txBody>
      </p:sp>
      <p:sp>
        <p:nvSpPr>
          <p:cNvPr id="300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782"/>
            <a:ext cx="2944579" cy="495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b="0"/>
            </a:lvl1pPr>
          </a:lstStyle>
          <a:p>
            <a:endParaRPr lang="en-US"/>
          </a:p>
        </p:txBody>
      </p:sp>
      <p:sp>
        <p:nvSpPr>
          <p:cNvPr id="300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447" y="9421782"/>
            <a:ext cx="2944579" cy="495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/>
            </a:lvl1pPr>
          </a:lstStyle>
          <a:p>
            <a:fld id="{76B5CA37-EDAE-4F4C-824F-000168A4B0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02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579" cy="495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b="0"/>
            </a:lvl1pPr>
          </a:lstStyle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923" y="1"/>
            <a:ext cx="2944578" cy="495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/>
            </a:lvl1pPr>
          </a:lstStyle>
          <a:p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344" y="4711712"/>
            <a:ext cx="4983813" cy="4462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3422"/>
            <a:ext cx="2944579" cy="495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b="0"/>
            </a:lvl1pPr>
          </a:lstStyle>
          <a:p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923" y="9423422"/>
            <a:ext cx="2944578" cy="495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/>
            </a:lvl1pPr>
          </a:lstStyle>
          <a:p>
            <a:fld id="{C9D69967-106B-45CA-8A62-977B1E7220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12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69967-106B-45CA-8A62-977B1E72206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0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0350" cy="3719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69967-106B-45CA-8A62-977B1E72206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57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9" name="Rectangle 21"/>
          <p:cNvSpPr>
            <a:spLocks noChangeArrowheads="1"/>
          </p:cNvSpPr>
          <p:nvPr userDrawn="1"/>
        </p:nvSpPr>
        <p:spPr bwMode="auto">
          <a:xfrm>
            <a:off x="0" y="4764"/>
            <a:ext cx="12192000" cy="30003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 userDrawn="1"/>
        </p:nvSpPr>
        <p:spPr bwMode="auto">
          <a:xfrm>
            <a:off x="0" y="4764"/>
            <a:ext cx="812800" cy="300037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34950" indent="-234950" algn="ctr" eaLnBrk="0" hangingPunct="0">
              <a:spcBef>
                <a:spcPct val="50000"/>
              </a:spcBef>
              <a:buClr>
                <a:schemeClr val="accent1"/>
              </a:buClr>
              <a:buSzPct val="110000"/>
              <a:buFont typeface="Wingdings" pitchFamily="2" charset="2"/>
              <a:buNone/>
            </a:pPr>
            <a:endParaRPr lang="en-GB" sz="2400" b="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90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7905" name="Rectangle 17"/>
          <p:cNvSpPr>
            <a:spLocks noGrp="1" noChangeArrowheads="1"/>
          </p:cNvSpPr>
          <p:nvPr>
            <p:ph type="ftr" sz="quarter" idx="3"/>
          </p:nvPr>
        </p:nvSpPr>
        <p:spPr>
          <a:xfrm>
            <a:off x="3454400" y="6248400"/>
            <a:ext cx="5283200" cy="45720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Join Algorithms: From External Memory to the BSP</a:t>
            </a:r>
          </a:p>
        </p:txBody>
      </p:sp>
      <p:sp>
        <p:nvSpPr>
          <p:cNvPr id="37906" name="Rectangle 1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 algn="r">
              <a:defRPr/>
            </a:lvl1pPr>
          </a:lstStyle>
          <a:p>
            <a:fld id="{8EF7DC02-4CF5-44D3-9FA7-9CDBF8B603F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790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609600" y="685800"/>
            <a:ext cx="11379200" cy="3352800"/>
          </a:xfrm>
        </p:spPr>
        <p:txBody>
          <a:bodyPr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790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267200"/>
            <a:ext cx="11379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Join Algorithms: From External Memory to the BSP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1C581E-41B2-41C7-A837-4D0DFD05ED6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04800"/>
            <a:ext cx="28956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84836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Join Algorithms: From External Memory to the BSP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5E3421-50D8-48A6-9285-26FB1340AA5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 marL="742950" indent="-285750">
              <a:buFont typeface="Calibri" panose="020F0502020204030204" pitchFamily="34" charset="0"/>
              <a:buChar char="–"/>
              <a:defRPr>
                <a:latin typeface="Calibri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Join Algorithms: From External Memory to the BSP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691AAE-3C2A-4EFA-BA52-0DE96F085E6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Join Algorithms: From External Memory to the BSP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DBC8D7-5445-4A79-A58F-3205404C791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384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3848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Join Algorithms: From External Memory to the BSP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0B2B7B1-12CD-4489-A28F-2101427B6AB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Join Algorithms: From External Memory to the BSP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73C4EE-648B-4BFC-91A4-0B5A9E466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Join Algorithms: From External Memory to the BSP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500F3A-D141-4BF4-83E0-17F8730D83F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Join Algorithms: From External Memory to the BSP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BC4346-9CD8-4818-AA95-4BE042CE4F8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Join Algorithms: From External Memory to the BSP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82FB60-0924-47D2-BFED-2E870398DD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Join Algorithms: From External Memory to the BSP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1AAD89-BFD9-458D-906E-C133483F60D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49600" y="6324600"/>
            <a:ext cx="589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100" b="0">
                <a:solidFill>
                  <a:schemeClr val="bg2"/>
                </a:solidFill>
              </a:defRPr>
            </a:lvl1pPr>
          </a:lstStyle>
          <a:p>
            <a:r>
              <a:rPr lang="en-US"/>
              <a:t>Join Algorithms: From External Memory to the BSP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fld id="{5672554A-12DF-42AE-BD6A-02A7B7E96DB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687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1158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687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24000"/>
            <a:ext cx="1097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88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36884" name="Rectangle 20"/>
          <p:cNvSpPr>
            <a:spLocks noChangeArrowheads="1"/>
          </p:cNvSpPr>
          <p:nvPr userDrawn="1"/>
        </p:nvSpPr>
        <p:spPr bwMode="auto">
          <a:xfrm>
            <a:off x="0" y="4764"/>
            <a:ext cx="12192000" cy="30003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5" name="Rectangle 21"/>
          <p:cNvSpPr>
            <a:spLocks noChangeArrowheads="1"/>
          </p:cNvSpPr>
          <p:nvPr userDrawn="1"/>
        </p:nvSpPr>
        <p:spPr bwMode="auto">
          <a:xfrm>
            <a:off x="0" y="4764"/>
            <a:ext cx="812800" cy="300037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34950" indent="-234950" algn="ctr" eaLnBrk="0" hangingPunct="0">
              <a:spcBef>
                <a:spcPct val="50000"/>
              </a:spcBef>
              <a:buClr>
                <a:schemeClr val="accent1"/>
              </a:buClr>
              <a:buSzPct val="110000"/>
              <a:buFont typeface="Wingdings" pitchFamily="2" charset="2"/>
              <a:buNone/>
            </a:pPr>
            <a:endParaRPr lang="en-GB" sz="2400" b="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886" name="Line 22"/>
          <p:cNvSpPr>
            <a:spLocks noChangeShapeType="1"/>
          </p:cNvSpPr>
          <p:nvPr userDrawn="1"/>
        </p:nvSpPr>
        <p:spPr bwMode="auto">
          <a:xfrm>
            <a:off x="711200" y="1066800"/>
            <a:ext cx="11277600" cy="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Calibri" pitchFamily="34" charset="0"/>
          <a:ea typeface="+mj-ea"/>
          <a:cs typeface="Calibri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Futura Md B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Futura Md B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Futura Md B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Futura Md B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Futura Md B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Futura Md B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Futura Md B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Futura Md BT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bg2"/>
        </a:buClr>
        <a:buSzPct val="80000"/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Arial" panose="020B0604020202020204" pitchFamily="34" charset="0"/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14400"/>
            <a:ext cx="9296400" cy="2743200"/>
          </a:xfrm>
        </p:spPr>
        <p:txBody>
          <a:bodyPr/>
          <a:lstStyle/>
          <a:p>
            <a:r>
              <a:rPr lang="en-US" altLang="zh-CN" sz="4400" dirty="0">
                <a:cs typeface="Aharoni" pitchFamily="2" charset="-79"/>
              </a:rPr>
              <a:t>Weighted Distinct Sampling:</a:t>
            </a:r>
            <a:br>
              <a:rPr lang="en-US" altLang="zh-CN" sz="4400" dirty="0">
                <a:cs typeface="Aharoni" pitchFamily="2" charset="-79"/>
              </a:rPr>
            </a:br>
            <a:r>
              <a:rPr lang="en-US" altLang="zh-CN" sz="4400" dirty="0">
                <a:cs typeface="Aharoni" pitchFamily="2" charset="-79"/>
              </a:rPr>
              <a:t>Cardinality Estimation for SPJ Queries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493937"/>
            <a:ext cx="8534400" cy="1905000"/>
          </a:xfrm>
        </p:spPr>
        <p:txBody>
          <a:bodyPr/>
          <a:lstStyle/>
          <a:p>
            <a:r>
              <a:rPr lang="en-US" altLang="zh-CN" sz="2400" dirty="0">
                <a:solidFill>
                  <a:srgbClr val="C00000"/>
                </a:solidFill>
                <a:latin typeface="Calibri" panose="020F0502020204030204" pitchFamily="34" charset="0"/>
              </a:rPr>
              <a:t>Yuan </a:t>
            </a:r>
            <a:r>
              <a:rPr lang="en-US" altLang="zh-CN" sz="2400" dirty="0" err="1">
                <a:solidFill>
                  <a:srgbClr val="C00000"/>
                </a:solidFill>
                <a:latin typeface="Calibri" panose="020F0502020204030204" pitchFamily="34" charset="0"/>
              </a:rPr>
              <a:t>Qiu</a:t>
            </a:r>
            <a:r>
              <a:rPr lang="en-US" altLang="zh-CN" sz="2400" dirty="0">
                <a:solidFill>
                  <a:srgbClr val="C00000"/>
                </a:solidFill>
                <a:latin typeface="Calibri" panose="020F0502020204030204" pitchFamily="34" charset="0"/>
              </a:rPr>
              <a:t>,  </a:t>
            </a:r>
            <a:r>
              <a:rPr lang="en-US" altLang="zh-CN" sz="2400" dirty="0" err="1">
                <a:solidFill>
                  <a:srgbClr val="C00000"/>
                </a:solidFill>
                <a:latin typeface="Calibri" panose="020F0502020204030204" pitchFamily="34" charset="0"/>
              </a:rPr>
              <a:t>Yilei</a:t>
            </a:r>
            <a:r>
              <a:rPr lang="en-US" altLang="zh-CN" sz="2400" dirty="0">
                <a:solidFill>
                  <a:srgbClr val="C00000"/>
                </a:solidFill>
                <a:latin typeface="Calibri" panose="020F0502020204030204" pitchFamily="34" charset="0"/>
              </a:rPr>
              <a:t> Wang,  </a:t>
            </a:r>
            <a:r>
              <a:rPr lang="en-US" altLang="zh-CN" sz="2400" dirty="0" err="1">
                <a:solidFill>
                  <a:srgbClr val="C00000"/>
                </a:solidFill>
                <a:latin typeface="Calibri" panose="020F0502020204030204" pitchFamily="34" charset="0"/>
              </a:rPr>
              <a:t>Ke</a:t>
            </a:r>
            <a:r>
              <a:rPr lang="en-US" altLang="zh-CN" sz="2400" dirty="0">
                <a:solidFill>
                  <a:srgbClr val="C00000"/>
                </a:solidFill>
                <a:latin typeface="Calibri" panose="020F0502020204030204" pitchFamily="34" charset="0"/>
              </a:rPr>
              <a:t> Yi,  </a:t>
            </a:r>
            <a:r>
              <a:rPr lang="en-US" altLang="zh-CN" sz="2400" dirty="0" err="1">
                <a:solidFill>
                  <a:srgbClr val="C00000"/>
                </a:solidFill>
                <a:latin typeface="Calibri" panose="020F0502020204030204" pitchFamily="34" charset="0"/>
              </a:rPr>
              <a:t>Feifei</a:t>
            </a:r>
            <a:r>
              <a:rPr lang="en-US" altLang="zh-CN" sz="2400" dirty="0">
                <a:solidFill>
                  <a:srgbClr val="C00000"/>
                </a:solidFill>
                <a:latin typeface="Calibri" panose="020F0502020204030204" pitchFamily="34" charset="0"/>
              </a:rPr>
              <a:t> Li,  Bin Wu,  </a:t>
            </a:r>
            <a:r>
              <a:rPr lang="en-US" altLang="zh-CN" sz="2400" dirty="0" err="1">
                <a:solidFill>
                  <a:srgbClr val="C00000"/>
                </a:solidFill>
                <a:latin typeface="Calibri" panose="020F0502020204030204" pitchFamily="34" charset="0"/>
              </a:rPr>
              <a:t>Chaoqun</a:t>
            </a:r>
            <a:r>
              <a:rPr lang="en-US" altLang="zh-CN" sz="2400" dirty="0">
                <a:solidFill>
                  <a:srgbClr val="C00000"/>
                </a:solidFill>
                <a:latin typeface="Calibri" panose="020F0502020204030204" pitchFamily="34" charset="0"/>
              </a:rPr>
              <a:t> Zhan</a:t>
            </a:r>
          </a:p>
          <a:p>
            <a:r>
              <a:rPr lang="en-US" altLang="zh-CN" sz="2400" dirty="0">
                <a:solidFill>
                  <a:srgbClr val="C00000"/>
                </a:solidFill>
                <a:latin typeface="Calibri" panose="020F0502020204030204" pitchFamily="34" charset="0"/>
              </a:rPr>
              <a:t>HKUST</a:t>
            </a:r>
          </a:p>
          <a:p>
            <a:r>
              <a:rPr lang="en-US" altLang="zh-CN" sz="2400" dirty="0">
                <a:solidFill>
                  <a:srgbClr val="C00000"/>
                </a:solidFill>
                <a:latin typeface="Calibri" panose="020F0502020204030204" pitchFamily="34" charset="0"/>
              </a:rPr>
              <a:t>Alibaba 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A4AB6-B061-FD47-A095-BF3F501BA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F7DC02-4CF5-44D3-9FA7-9CDBF8B603FD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4582F5F-D2E2-9043-9AC0-8507396D6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68" y="5105400"/>
            <a:ext cx="2491288" cy="140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6ED1AE0-1951-754B-AC33-3DFD234EE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257800"/>
            <a:ext cx="3549358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01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2F121-B151-7A49-B5DC-4D0C9C08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Use Weighted Distinct Sampling?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ABA398-3058-F548-A864-E6572FE6D4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In distinct count estimation, </a:t>
                </a:r>
                <a:r>
                  <a:rPr kumimoji="1" lang="en-US" altLang="zh-CN" dirty="0">
                    <a:solidFill>
                      <a:srgbClr val="7030A0"/>
                    </a:solidFill>
                  </a:rPr>
                  <a:t>heavy</a:t>
                </a:r>
                <a:r>
                  <a:rPr kumimoji="1" lang="en-US" altLang="zh-CN" dirty="0"/>
                  <a:t> hitters are not more important.</a:t>
                </a:r>
              </a:p>
              <a:p>
                <a:pPr lvl="1"/>
                <a:r>
                  <a:rPr kumimoji="1" lang="en-US" altLang="zh-CN" dirty="0"/>
                  <a:t>Any distinct value can only contribute 1 to the distinct count post filter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p>
                    </m:sSup>
                  </m:oMath>
                </a14:m>
                <a:r>
                  <a:rPr kumimoji="1" lang="en-US" altLang="zh-CN" dirty="0"/>
                  <a:t>.</a:t>
                </a:r>
              </a:p>
              <a:p>
                <a:r>
                  <a:rPr kumimoji="1" lang="en-US" altLang="zh-CN" dirty="0"/>
                  <a:t>However, </a:t>
                </a:r>
                <a:r>
                  <a:rPr kumimoji="1" lang="en-US" altLang="zh-CN" dirty="0">
                    <a:solidFill>
                      <a:srgbClr val="7030A0"/>
                    </a:solidFill>
                  </a:rPr>
                  <a:t>heavy</a:t>
                </a:r>
                <a:r>
                  <a:rPr kumimoji="1" lang="en-US" altLang="zh-CN" dirty="0"/>
                  <a:t> hitters are harder to estimate.</a:t>
                </a:r>
              </a:p>
              <a:p>
                <a:pPr lvl="1"/>
                <a:r>
                  <a:rPr kumimoji="1" lang="en-US" altLang="zh-CN" dirty="0"/>
                  <a:t>For light hitters, we may store all its tuples to remove the bias.</a:t>
                </a:r>
              </a:p>
              <a:p>
                <a:pPr lvl="1"/>
                <a:r>
                  <a:rPr kumimoji="1" lang="en-US" altLang="zh-CN" dirty="0"/>
                  <a:t>This is not possible for heavy hitters.</a:t>
                </a: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ABA398-3058-F548-A864-E6572FE6D4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7" t="-1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EFF8D3-7DF1-034B-879A-D0FC06A0B6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691AAE-3C2A-4EFA-BA52-0DE96F085E6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51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01D72-1017-5142-BD31-6C1CC891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Weighted Distinct Sampling: Algorithm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8FAA64-C65E-514D-AE85-2815EACE55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24000"/>
                <a:ext cx="11049000" cy="4343400"/>
              </a:xfrm>
            </p:spPr>
            <p:txBody>
              <a:bodyPr/>
              <a:lstStyle/>
              <a:p>
                <a:r>
                  <a:rPr kumimoji="1" lang="en-US" altLang="zh-CN" dirty="0"/>
                  <a:t>Parameters: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vectors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kumimoji="1"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lit/>
                      </m:rPr>
                      <a:rPr kumimoji="1"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dirty="0"/>
                  <a:t> defined for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dom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Algorithm: Sample each distinct value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zh-CN" dirty="0"/>
                  <a:t>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.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                         If sampled, augment it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 of its tuples.</a:t>
                </a:r>
              </a:p>
              <a:p>
                <a:r>
                  <a:rPr kumimoji="1" lang="en-US" altLang="zh-CN" dirty="0"/>
                  <a:t>Estimation: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p>
                    </m:sSubSup>
                  </m:oMath>
                </a14:m>
                <a:r>
                  <a:rPr kumimoji="1" lang="en-US" altLang="zh-CN" dirty="0"/>
                  <a:t> denote the number of tuples that passes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zh-CN" dirty="0"/>
                  <a:t> among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 sampled tuples.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en-US" altLang="zh-CN" dirty="0"/>
                  <a:t> if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zh-CN" dirty="0"/>
                  <a:t> itself was not sampled at all. Use the following estimator.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p>
                        </m:e>
                      </m:acc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kumimoji="1" lang="en-US" altLang="zh-CN">
                              <a:latin typeface="Cambria Math" panose="02040503050406030204" pitchFamily="18" charset="0"/>
                            </a:rPr>
                            <m:t>dom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kumimoji="1"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1"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p>
                                  </m:sSubSup>
                                  <m:r>
                                    <a:rPr kumimoji="1"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≥1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kumimoji="1" lang="en-US" altLang="zh-CN" dirty="0"/>
              </a:p>
              <a:p>
                <a:r>
                  <a:rPr kumimoji="1" lang="en-US" altLang="zh-CN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1" lang="en-US" altLang="zh-CN" dirty="0"/>
                  <a:t>, it degenerates to uniform distinct sampling.</a:t>
                </a:r>
              </a:p>
              <a:p>
                <a:r>
                  <a:rPr kumimoji="1" lang="en-US" altLang="zh-CN" dirty="0"/>
                  <a:t>What are the best parameters?</a:t>
                </a:r>
              </a:p>
              <a:p>
                <a:pPr lvl="1"/>
                <a:r>
                  <a:rPr kumimoji="1" lang="en-US" altLang="zh-CN" dirty="0"/>
                  <a:t>Solving an optimization problem.</a:t>
                </a:r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8FAA64-C65E-514D-AE85-2815EACE55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24000"/>
                <a:ext cx="11049000" cy="4343400"/>
              </a:xfrm>
              <a:blipFill>
                <a:blip r:embed="rId2"/>
                <a:stretch>
                  <a:fillRect l="-344" t="-875" r="-1263" b="-20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B1AADD-5BCB-BA48-BB64-19457C3C9F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691AAE-3C2A-4EFA-BA52-0DE96F085E6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69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7F4A0-7895-5E40-8C60-E69B7463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Near Optimal Solution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A8D1B2-1FE3-3046-8E93-73A5150D08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24000"/>
                <a:ext cx="10972800" cy="4572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: Frequency if items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zh-CN" dirty="0"/>
                  <a:t>.</a:t>
                </a:r>
              </a:p>
              <a:p>
                <a:r>
                  <a:rPr kumimoji="1" lang="en-US" altLang="zh-CN" dirty="0"/>
                  <a:t>In general,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kumimoji="1" lang="en-US" altLang="zh-CN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.</a:t>
                </a:r>
              </a:p>
              <a:p>
                <a:pPr lvl="1"/>
                <a:r>
                  <a:rPr kumimoji="1" lang="en-US" altLang="zh-CN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 is too small, we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zh-CN" dirty="0"/>
                  <a:t>.</a:t>
                </a:r>
              </a:p>
              <a:p>
                <a:pPr lvl="1"/>
                <a:r>
                  <a:rPr kumimoji="1" lang="en-US" altLang="zh-CN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 is too large, we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never</a:t>
                </a:r>
                <a:r>
                  <a:rPr kumimoji="1" lang="en-US" altLang="zh-CN" dirty="0"/>
                  <a:t> sample the value.</a:t>
                </a:r>
              </a:p>
              <a:p>
                <a:r>
                  <a:rPr kumimoji="1" lang="en-US" altLang="zh-CN" dirty="0"/>
                  <a:t>Intuition</a:t>
                </a:r>
              </a:p>
              <a:p>
                <a:pPr lvl="1"/>
                <a:r>
                  <a:rPr kumimoji="1" lang="en-US" altLang="zh-CN" dirty="0"/>
                  <a:t>Heavy hitters are harder to estimate, so the sampling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decreases</a:t>
                </a:r>
                <a:r>
                  <a:rPr kumimoji="1" lang="en-US" altLang="zh-CN" dirty="0"/>
                  <a:t> </a:t>
                </a:r>
                <a:r>
                  <a:rPr kumimoji="1" lang="en-US" altLang="zh-CN" dirty="0" err="1"/>
                  <a:t>wrt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>
                    <a:solidFill>
                      <a:srgbClr val="FF0000"/>
                    </a:solidFill>
                  </a:rPr>
                  <a:t>Bias</a:t>
                </a:r>
                <a:r>
                  <a:rPr kumimoji="1" lang="en-US" altLang="zh-CN" dirty="0"/>
                  <a:t> is more important than variance, so we keep all tuples from a value if it is sampled.</a:t>
                </a:r>
              </a:p>
              <a:p>
                <a:pPr lvl="1"/>
                <a:r>
                  <a:rPr kumimoji="1" lang="en-US" altLang="zh-CN" dirty="0"/>
                  <a:t>The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cost</a:t>
                </a:r>
                <a:r>
                  <a:rPr kumimoji="1" lang="en-US" altLang="zh-CN" dirty="0"/>
                  <a:t> of sample budget for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zh-CN" dirty="0"/>
                  <a:t> is proportional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r>
                  <a:rPr kumimoji="1" lang="en-US" altLang="zh-CN" dirty="0"/>
                  <a:t>, so for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, costs outweigh benefits, and we never sample them.</a:t>
                </a:r>
              </a:p>
              <a:p>
                <a:pPr lvl="1"/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A8D1B2-1FE3-3046-8E93-73A5150D0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24000"/>
                <a:ext cx="10972800" cy="4572000"/>
              </a:xfrm>
              <a:blipFill>
                <a:blip r:embed="rId2"/>
                <a:stretch>
                  <a:fillRect l="-347" t="-8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EE8939-FBAD-4D44-9541-41D5868720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691AAE-3C2A-4EFA-BA52-0DE96F085E69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D843992-E077-C94A-AF88-73EE672CA03F}"/>
                  </a:ext>
                </a:extLst>
              </p:cNvPr>
              <p:cNvSpPr txBox="1"/>
              <p:nvPr/>
            </p:nvSpPr>
            <p:spPr>
              <a:xfrm>
                <a:off x="7848600" y="1524000"/>
                <a:ext cx="4495800" cy="1319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nor/>
                                </m:rPr>
                                <a:rPr kumimoji="1" lang="en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m:rPr>
                                  <m:nor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imize</m:t>
                              </m:r>
                            </m:e>
                            <m:lim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kumimoji="1" lang="en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1" lang="en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" altLang="zh-CN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lim>
                              </m:limLow>
                            </m:fName>
                            <m:e>
                              <m:r>
                                <m:rPr>
                                  <m:nor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MSE</m:t>
                              </m:r>
                              <m:d>
                                <m:dPr>
                                  <m:ctrlP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b="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kumimoji="1" lang="en-US" altLang="zh-CN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  <m:brk m:alnAt="7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ubject</m:t>
                            </m:r>
                            <m:r>
                              <m:rPr>
                                <m:nor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to</m:t>
                            </m:r>
                            <m:r>
                              <m:rPr>
                                <m:brk m:alnAt="7"/>
                              </m:r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≺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≼</m:t>
                            </m:r>
                            <m:r>
                              <m:rPr>
                                <m:nor/>
                              </m:rPr>
                              <a:rPr kumimoji="1" lang="en-US" altLang="zh-CN" b="0" dirty="0"/>
                              <m:t>1</m:t>
                            </m:r>
                            <m:r>
                              <m:rPr>
                                <m:nor/>
                              </m:rPr>
                              <a:rPr kumimoji="1" lang="en-US" altLang="zh-CN" b="0" i="0" dirty="0" smtClean="0"/>
                              <m:t>,</m:t>
                            </m:r>
                          </m:e>
                        </m:mr>
                      </m:m>
                    </m:oMath>
                  </m:oMathPara>
                </a14:m>
                <a:endParaRPr kumimoji="1" lang="en-US" altLang="zh-CN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                     </m:t>
                            </m:r>
                          </m:e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≼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𝝉</m:t>
                            </m:r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≼</m:t>
                            </m:r>
                            <m:r>
                              <m:rPr>
                                <m:nor/>
                              </m:rPr>
                              <a:rPr kumimoji="1" lang="en-US" altLang="zh-CN" i="1" dirty="0" smtClean="0"/>
                              <m:t>N</m:t>
                            </m:r>
                          </m:e>
                        </m:mr>
                      </m:m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en-US" altLang="zh-CN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1" lang="en-US" altLang="zh-CN" b="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kumimoji="1" lang="en-US" altLang="zh-CN" b="0" i="1">
                                <a:latin typeface="Cambria Math" panose="02040503050406030204" pitchFamily="18" charset="0"/>
                              </a:rPr>
                              <m:t>                     </m:t>
                            </m:r>
                          </m:e>
                          <m:e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  <m:t>𝝉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mr>
                      </m:m>
                      <m:r>
                        <a:rPr kumimoji="1" lang="en-US" altLang="zh-CN" b="0" i="1" dirty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D843992-E077-C94A-AF88-73EE672CA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1524000"/>
                <a:ext cx="4495800" cy="1319657"/>
              </a:xfrm>
              <a:prstGeom prst="rect">
                <a:avLst/>
              </a:prstGeom>
              <a:blipFill>
                <a:blip r:embed="rId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36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DCFC9-7E55-AA42-B7DD-BE6EA7343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Weighted Distinct Sampling: Example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7A36C6-3747-A340-9327-5672D008B3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Consider a frequency distribution as below.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=5,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=8,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kumimoji="1" lang="en-US" altLang="zh-CN" b="0" dirty="0"/>
              </a:p>
              <a:p>
                <a:r>
                  <a:rPr kumimoji="1" lang="en-US" altLang="zh-CN" b="0" dirty="0"/>
                  <a:t>Say our sample budget is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kumimoji="1" lang="en-US" altLang="zh-CN" b="0" dirty="0"/>
                  <a:t>, then</a:t>
                </a:r>
              </a:p>
              <a:p>
                <a:pPr lvl="1"/>
                <a:r>
                  <a:rPr kumimoji="1" lang="en-US" altLang="zh-CN" dirty="0"/>
                  <a:t>For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=1,…6</m:t>
                    </m:r>
                  </m:oMath>
                </a14:m>
                <a:r>
                  <a:rPr kumimoji="1" lang="en-US" altLang="zh-CN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zh-CN" b="0" dirty="0"/>
                  <a:t>, we </a:t>
                </a:r>
                <a:r>
                  <a:rPr kumimoji="1" lang="en-US" altLang="zh-CN" b="0" dirty="0">
                    <a:solidFill>
                      <a:srgbClr val="FF0000"/>
                    </a:solidFill>
                  </a:rPr>
                  <a:t>deterministicall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y</a:t>
                </a:r>
                <a:r>
                  <a:rPr kumimoji="1" lang="en-US" altLang="zh-CN" dirty="0"/>
                  <a:t> keep them in the sample. (cost = 9)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=0.93,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=0.72,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=0.57</m:t>
                    </m:r>
                  </m:oMath>
                </a14:m>
                <a:r>
                  <a:rPr kumimoji="1" lang="en-US" altLang="zh-CN" b="0" dirty="0"/>
                  <a:t> is inversely proportional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r>
                  <a:rPr kumimoji="1" lang="en-US" altLang="zh-CN" b="0" dirty="0"/>
                  <a:t>. Once sampled, all their tuples will be maintained. (cost = 0.93*3+0.72*5+0.57*8=11)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kumimoji="1" lang="en-US" altLang="zh-CN" b="0" dirty="0"/>
                  <a:t> is too large, so we </a:t>
                </a:r>
                <a:r>
                  <a:rPr kumimoji="1" lang="en-US" altLang="zh-CN" b="0" dirty="0">
                    <a:solidFill>
                      <a:srgbClr val="FF0000"/>
                    </a:solidFill>
                  </a:rPr>
                  <a:t>never</a:t>
                </a:r>
                <a:r>
                  <a:rPr kumimoji="1" lang="en-US" altLang="zh-CN" b="0" dirty="0"/>
                  <a:t> sample value 10. (cost = 0)</a:t>
                </a:r>
              </a:p>
              <a:p>
                <a:r>
                  <a:rPr kumimoji="1" lang="en-US" altLang="zh-CN" b="0" dirty="0"/>
                  <a:t>Estimation: Suppose our current sample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kumimoji="1"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1,2,3,4,5,6,7,9}</m:t>
                    </m:r>
                  </m:oMath>
                </a14:m>
                <a:r>
                  <a:rPr kumimoji="1" lang="en-US" altLang="zh-CN" b="0" dirty="0"/>
                  <a:t>, and the filter passes a tuple for each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=1,…10</m:t>
                    </m:r>
                  </m:oMath>
                </a14:m>
                <a:r>
                  <a:rPr kumimoji="1" lang="en-US" altLang="zh-CN" b="0" dirty="0"/>
                  <a:t>. Our estimator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p>
                        </m:e>
                      </m:acc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=6+</m:t>
                      </m:r>
                      <m:sSup>
                        <m:sSup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0.93</m:t>
                          </m:r>
                        </m:e>
                        <m:sup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0.57</m:t>
                          </m:r>
                        </m:e>
                        <m:sup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=8.82</m:t>
                      </m:r>
                    </m:oMath>
                  </m:oMathPara>
                </a14:m>
                <a:endParaRPr kumimoji="1" lang="en-US" altLang="zh-CN" b="0" dirty="0"/>
              </a:p>
              <a:p>
                <a:pPr marL="0" indent="0">
                  <a:buNone/>
                </a:pPr>
                <a:r>
                  <a:rPr kumimoji="1" lang="en-US" altLang="zh-CN" b="0" dirty="0"/>
                  <a:t>     when actual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kumimoji="1" lang="en-US" altLang="zh-CN" b="0" dirty="0"/>
                  <a:t>.</a:t>
                </a:r>
              </a:p>
              <a:p>
                <a:pPr lvl="1"/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7A36C6-3747-A340-9327-5672D008B3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7" t="-1166" b="-18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28422C-6FCD-944F-B0C9-75C8FE57B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691AAE-3C2A-4EFA-BA52-0DE96F085E6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713522B-A9C2-BE4E-A387-C7E10B5AAF2B}"/>
              </a:ext>
            </a:extLst>
          </p:cNvPr>
          <p:cNvSpPr txBox="1"/>
          <p:nvPr/>
        </p:nvSpPr>
        <p:spPr>
          <a:xfrm>
            <a:off x="9748358" y="2865573"/>
            <a:ext cx="3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0" dirty="0"/>
              <a:t>4</a:t>
            </a:r>
            <a:endParaRPr kumimoji="1" lang="zh-CN" altLang="en-US" b="0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9014CD8-5CF4-7149-85B5-5022D1FCD2C1}"/>
              </a:ext>
            </a:extLst>
          </p:cNvPr>
          <p:cNvGrpSpPr/>
          <p:nvPr/>
        </p:nvGrpSpPr>
        <p:grpSpPr>
          <a:xfrm>
            <a:off x="8359146" y="350974"/>
            <a:ext cx="3568458" cy="2889614"/>
            <a:chOff x="8359146" y="350974"/>
            <a:chExt cx="3568458" cy="2889614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B4F2BCA-41ED-ED47-BAD2-E045E6F205E4}"/>
                </a:ext>
              </a:extLst>
            </p:cNvPr>
            <p:cNvSpPr txBox="1"/>
            <p:nvPr/>
          </p:nvSpPr>
          <p:spPr>
            <a:xfrm>
              <a:off x="11048667" y="2851059"/>
              <a:ext cx="445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0" dirty="0"/>
                <a:t>10</a:t>
              </a:r>
              <a:endParaRPr kumimoji="1" lang="zh-CN" altLang="en-US" b="0" dirty="0"/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824C2E03-7BD7-4C40-81DA-47DE38BB2736}"/>
                </a:ext>
              </a:extLst>
            </p:cNvPr>
            <p:cNvGrpSpPr/>
            <p:nvPr/>
          </p:nvGrpSpPr>
          <p:grpSpPr>
            <a:xfrm>
              <a:off x="8359146" y="350974"/>
              <a:ext cx="3568458" cy="2883932"/>
              <a:chOff x="8359146" y="350974"/>
              <a:chExt cx="3568458" cy="2883932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C395568A-6CEF-6841-8E26-5A0A53CFB1EB}"/>
                  </a:ext>
                </a:extLst>
              </p:cNvPr>
              <p:cNvGrpSpPr/>
              <p:nvPr/>
            </p:nvGrpSpPr>
            <p:grpSpPr>
              <a:xfrm>
                <a:off x="8359146" y="350974"/>
                <a:ext cx="3568458" cy="2883932"/>
                <a:chOff x="7937742" y="1981200"/>
                <a:chExt cx="3568458" cy="2883932"/>
              </a:xfrm>
            </p:grpSpPr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15EC019A-3289-2845-B5C8-EE75A4AE0A46}"/>
                    </a:ext>
                  </a:extLst>
                </p:cNvPr>
                <p:cNvCxnSpPr/>
                <p:nvPr/>
              </p:nvCxnSpPr>
              <p:spPr bwMode="auto">
                <a:xfrm>
                  <a:off x="8382000" y="4495800"/>
                  <a:ext cx="31242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7" name="直线箭头连接符 6">
                  <a:extLst>
                    <a:ext uri="{FF2B5EF4-FFF2-40B4-BE49-F238E27FC236}">
                      <a16:creationId xmlns:a16="http://schemas.microsoft.com/office/drawing/2014/main" id="{07DACD3B-8699-044C-89BD-C0FCA253906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8381997" y="1981200"/>
                  <a:ext cx="3" cy="2514600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C1E6E90E-D733-D849-B76A-B7851663B189}"/>
                    </a:ext>
                  </a:extLst>
                </p:cNvPr>
                <p:cNvSpPr/>
                <p:nvPr/>
              </p:nvSpPr>
              <p:spPr bwMode="auto">
                <a:xfrm>
                  <a:off x="8686800" y="4267193"/>
                  <a:ext cx="228600" cy="228607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D03C9EF8-F956-7540-A5B2-AF5A3C364210}"/>
                    </a:ext>
                  </a:extLst>
                </p:cNvPr>
                <p:cNvSpPr/>
                <p:nvPr/>
              </p:nvSpPr>
              <p:spPr bwMode="auto">
                <a:xfrm>
                  <a:off x="8915400" y="4267198"/>
                  <a:ext cx="228600" cy="228601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D9AA9841-C752-5443-9A32-90B37D7DF6FE}"/>
                    </a:ext>
                  </a:extLst>
                </p:cNvPr>
                <p:cNvSpPr/>
                <p:nvPr/>
              </p:nvSpPr>
              <p:spPr bwMode="auto">
                <a:xfrm>
                  <a:off x="9144000" y="4267198"/>
                  <a:ext cx="228600" cy="228602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976F6FB5-DE89-D04C-B50C-212706120D76}"/>
                    </a:ext>
                  </a:extLst>
                </p:cNvPr>
                <p:cNvSpPr/>
                <p:nvPr/>
              </p:nvSpPr>
              <p:spPr bwMode="auto">
                <a:xfrm>
                  <a:off x="9372600" y="4038602"/>
                  <a:ext cx="228600" cy="457198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696152AC-1348-ED41-B826-3F9B64D01BAF}"/>
                    </a:ext>
                  </a:extLst>
                </p:cNvPr>
                <p:cNvSpPr/>
                <p:nvPr/>
              </p:nvSpPr>
              <p:spPr bwMode="auto">
                <a:xfrm>
                  <a:off x="9601200" y="4038601"/>
                  <a:ext cx="228600" cy="457199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8FEAFA40-7F23-5445-A415-7FDD56889D99}"/>
                    </a:ext>
                  </a:extLst>
                </p:cNvPr>
                <p:cNvSpPr/>
                <p:nvPr/>
              </p:nvSpPr>
              <p:spPr bwMode="auto">
                <a:xfrm>
                  <a:off x="9829800" y="4038600"/>
                  <a:ext cx="228600" cy="4572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F57957A3-7788-1F47-A4B6-2072CD68FE19}"/>
                    </a:ext>
                  </a:extLst>
                </p:cNvPr>
                <p:cNvSpPr/>
                <p:nvPr/>
              </p:nvSpPr>
              <p:spPr bwMode="auto">
                <a:xfrm>
                  <a:off x="10058400" y="3810007"/>
                  <a:ext cx="228600" cy="685793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11891DC9-0DC2-2E43-B88D-B5E33D02511F}"/>
                    </a:ext>
                  </a:extLst>
                </p:cNvPr>
                <p:cNvSpPr/>
                <p:nvPr/>
              </p:nvSpPr>
              <p:spPr bwMode="auto">
                <a:xfrm>
                  <a:off x="10287000" y="3429000"/>
                  <a:ext cx="228600" cy="1066800"/>
                </a:xfrm>
                <a:prstGeom prst="rect">
                  <a:avLst/>
                </a:prstGeom>
                <a:ln w="12700"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593E1808-F161-CA41-9D85-72F18626850E}"/>
                    </a:ext>
                  </a:extLst>
                </p:cNvPr>
                <p:cNvSpPr/>
                <p:nvPr/>
              </p:nvSpPr>
              <p:spPr bwMode="auto">
                <a:xfrm>
                  <a:off x="10515600" y="2895600"/>
                  <a:ext cx="228600" cy="16002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D8E98D6F-7CD9-1E4B-9B17-1F7F26FFA62C}"/>
                    </a:ext>
                  </a:extLst>
                </p:cNvPr>
                <p:cNvSpPr/>
                <p:nvPr/>
              </p:nvSpPr>
              <p:spPr bwMode="auto">
                <a:xfrm>
                  <a:off x="10744200" y="2209800"/>
                  <a:ext cx="228600" cy="2286000"/>
                </a:xfrm>
                <a:prstGeom prst="rect">
                  <a:avLst/>
                </a:prstGeom>
                <a:ln w="12700"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0B868937-582F-8C43-A013-4E404CC17AE1}"/>
                    </a:ext>
                  </a:extLst>
                </p:cNvPr>
                <p:cNvSpPr txBox="1"/>
                <p:nvPr/>
              </p:nvSpPr>
              <p:spPr>
                <a:xfrm>
                  <a:off x="8652345" y="4495800"/>
                  <a:ext cx="32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b="0" dirty="0"/>
                    <a:t>1</a:t>
                  </a:r>
                  <a:endParaRPr kumimoji="1" lang="zh-CN" altLang="en-US" b="0" dirty="0"/>
                </a:p>
              </p:txBody>
            </p:sp>
            <p:cxnSp>
              <p:nvCxnSpPr>
                <p:cNvPr id="23" name="直线连接符 22">
                  <a:extLst>
                    <a:ext uri="{FF2B5EF4-FFF2-40B4-BE49-F238E27FC236}">
                      <a16:creationId xmlns:a16="http://schemas.microsoft.com/office/drawing/2014/main" id="{80390700-663E-A747-9A5E-31A324A85079}"/>
                    </a:ext>
                  </a:extLst>
                </p:cNvPr>
                <p:cNvCxnSpPr>
                  <a:cxnSpLocks/>
                  <a:stCxn id="10" idx="0"/>
                </p:cNvCxnSpPr>
                <p:nvPr/>
              </p:nvCxnSpPr>
              <p:spPr bwMode="auto">
                <a:xfrm flipH="1">
                  <a:off x="8382000" y="4267198"/>
                  <a:ext cx="876300" cy="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" name="直线连接符 23">
                  <a:extLst>
                    <a:ext uri="{FF2B5EF4-FFF2-40B4-BE49-F238E27FC236}">
                      <a16:creationId xmlns:a16="http://schemas.microsoft.com/office/drawing/2014/main" id="{ECE1F09D-9361-E041-A2C0-EECAF12CE561}"/>
                    </a:ext>
                  </a:extLst>
                </p:cNvPr>
                <p:cNvCxnSpPr>
                  <a:cxnSpLocks/>
                  <a:stCxn id="17" idx="0"/>
                </p:cNvCxnSpPr>
                <p:nvPr/>
              </p:nvCxnSpPr>
              <p:spPr bwMode="auto">
                <a:xfrm flipH="1">
                  <a:off x="8381996" y="2209800"/>
                  <a:ext cx="2476504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33A27CF2-B21A-CD44-8A59-5FF1D3589922}"/>
                    </a:ext>
                  </a:extLst>
                </p:cNvPr>
                <p:cNvSpPr txBox="1"/>
                <p:nvPr/>
              </p:nvSpPr>
              <p:spPr>
                <a:xfrm>
                  <a:off x="8011305" y="4073669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b="0" dirty="0"/>
                    <a:t>1</a:t>
                  </a:r>
                  <a:endParaRPr kumimoji="1" lang="zh-CN" altLang="en-US" b="0" dirty="0"/>
                </a:p>
              </p:txBody>
            </p:sp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A864D921-62E8-E34C-BADB-A96A836AAA78}"/>
                    </a:ext>
                  </a:extLst>
                </p:cNvPr>
                <p:cNvSpPr txBox="1"/>
                <p:nvPr/>
              </p:nvSpPr>
              <p:spPr>
                <a:xfrm>
                  <a:off x="7937742" y="2048372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b="0" dirty="0"/>
                    <a:t>20</a:t>
                  </a:r>
                  <a:endParaRPr kumimoji="1" lang="zh-CN" altLang="en-US" b="0" dirty="0"/>
                </a:p>
              </p:txBody>
            </p:sp>
          </p:grp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A6C85D63-F6E5-7C4C-B6CF-5030E9D46011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 bwMode="auto">
              <a:xfrm flipH="1" flipV="1">
                <a:off x="8803404" y="2408374"/>
                <a:ext cx="1333500" cy="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77BFD6B-9613-8942-B740-4006E0424F2A}"/>
                  </a:ext>
                </a:extLst>
              </p:cNvPr>
              <p:cNvSpPr txBox="1"/>
              <p:nvPr/>
            </p:nvSpPr>
            <p:spPr>
              <a:xfrm>
                <a:off x="8433216" y="2214844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0" dirty="0"/>
                  <a:t>2</a:t>
                </a:r>
                <a:endParaRPr kumimoji="1" lang="zh-CN" altLang="en-US" b="0" dirty="0"/>
              </a:p>
            </p:txBody>
          </p: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8ECF4D9B-17CB-BA4F-8A58-A7C4118E8A80}"/>
                  </a:ext>
                </a:extLst>
              </p:cNvPr>
              <p:cNvCxnSpPr>
                <a:cxnSpLocks/>
                <a:stCxn id="14" idx="0"/>
              </p:cNvCxnSpPr>
              <p:nvPr/>
            </p:nvCxnSpPr>
            <p:spPr bwMode="auto">
              <a:xfrm flipH="1">
                <a:off x="8803403" y="2179781"/>
                <a:ext cx="1790701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直线连接符 40">
                <a:extLst>
                  <a:ext uri="{FF2B5EF4-FFF2-40B4-BE49-F238E27FC236}">
                    <a16:creationId xmlns:a16="http://schemas.microsoft.com/office/drawing/2014/main" id="{9919B33E-152C-2A46-BBCB-C52B2477EE87}"/>
                  </a:ext>
                </a:extLst>
              </p:cNvPr>
              <p:cNvCxnSpPr>
                <a:cxnSpLocks/>
                <a:stCxn id="15" idx="0"/>
              </p:cNvCxnSpPr>
              <p:nvPr/>
            </p:nvCxnSpPr>
            <p:spPr bwMode="auto">
              <a:xfrm flipH="1">
                <a:off x="8803402" y="1798774"/>
                <a:ext cx="201930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直线连接符 43">
                <a:extLst>
                  <a:ext uri="{FF2B5EF4-FFF2-40B4-BE49-F238E27FC236}">
                    <a16:creationId xmlns:a16="http://schemas.microsoft.com/office/drawing/2014/main" id="{600A4BB9-17D7-EB42-AF49-01228552F8F5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 bwMode="auto">
              <a:xfrm flipH="1" flipV="1">
                <a:off x="8803401" y="1265372"/>
                <a:ext cx="2247903" cy="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EF9C96A-EEC7-DB48-98A7-5F29631A3741}"/>
                  </a:ext>
                </a:extLst>
              </p:cNvPr>
              <p:cNvSpPr txBox="1"/>
              <p:nvPr/>
            </p:nvSpPr>
            <p:spPr>
              <a:xfrm>
                <a:off x="8460501" y="109198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0" dirty="0"/>
                  <a:t>8</a:t>
                </a:r>
                <a:endParaRPr kumimoji="1" lang="zh-CN" altLang="en-US" b="0" dirty="0"/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A680AD3-1E9C-6645-81E4-6CC5D98F3E01}"/>
                  </a:ext>
                </a:extLst>
              </p:cNvPr>
              <p:cNvSpPr txBox="1"/>
              <p:nvPr/>
            </p:nvSpPr>
            <p:spPr>
              <a:xfrm>
                <a:off x="8443013" y="162794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0" dirty="0"/>
                  <a:t>5</a:t>
                </a:r>
                <a:endParaRPr kumimoji="1" lang="zh-CN" altLang="en-US" b="0" dirty="0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4CE7ED1-1C25-8C4E-9607-AAB64E024646}"/>
                  </a:ext>
                </a:extLst>
              </p:cNvPr>
              <p:cNvSpPr txBox="1"/>
              <p:nvPr/>
            </p:nvSpPr>
            <p:spPr>
              <a:xfrm>
                <a:off x="8443013" y="1993452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0" dirty="0"/>
                  <a:t>3</a:t>
                </a:r>
                <a:endParaRPr kumimoji="1" lang="zh-CN" altLang="en-US" b="0" dirty="0"/>
              </a:p>
            </p:txBody>
          </p: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5FD5A2F-E252-A942-83E1-458B04CE7A8F}"/>
                </a:ext>
              </a:extLst>
            </p:cNvPr>
            <p:cNvSpPr txBox="1"/>
            <p:nvPr/>
          </p:nvSpPr>
          <p:spPr>
            <a:xfrm>
              <a:off x="10434010" y="2871256"/>
              <a:ext cx="32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0" dirty="0"/>
                <a:t>7</a:t>
              </a:r>
              <a:endParaRPr kumimoji="1" lang="zh-CN" altLang="en-US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726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414D0-F7E0-EA4A-ACDA-1BD8D19B3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Weighted Distinct Sampling for SPJ queries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3D32A2-0415-914E-8BB4-8849D43028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24000"/>
                <a:ext cx="10972800" cy="4876800"/>
              </a:xfrm>
            </p:spPr>
            <p:txBody>
              <a:bodyPr/>
              <a:lstStyle/>
              <a:p>
                <a:r>
                  <a:rPr kumimoji="1" lang="en-US" altLang="zh-CN" dirty="0"/>
                  <a:t>Direct Extension: Join-and-Run</a:t>
                </a:r>
              </a:p>
              <a:p>
                <a:r>
                  <a:rPr kumimoji="1" lang="en-US" altLang="zh-CN" dirty="0"/>
                  <a:t>More efficient approach: using random walks</a:t>
                </a:r>
              </a:p>
              <a:p>
                <a:r>
                  <a:rPr kumimoji="1" lang="en-US" altLang="zh-CN" dirty="0"/>
                  <a:t>View the join as a graph</a:t>
                </a:r>
              </a:p>
              <a:p>
                <a:pPr lvl="1"/>
                <a:r>
                  <a:rPr kumimoji="1" lang="en-US" altLang="zh-CN" dirty="0"/>
                  <a:t>Nodes: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distinct values </a:t>
                </a:r>
                <a:r>
                  <a:rPr kumimoji="1" lang="en-US" altLang="zh-CN" dirty="0"/>
                  <a:t>+ </a:t>
                </a:r>
                <a:r>
                  <a:rPr kumimoji="1" lang="en-US" altLang="zh-CN" dirty="0">
                    <a:solidFill>
                      <a:srgbClr val="7030A0"/>
                    </a:solidFill>
                  </a:rPr>
                  <a:t>tuples</a:t>
                </a:r>
              </a:p>
              <a:p>
                <a:pPr lvl="1"/>
                <a:r>
                  <a:rPr kumimoji="1" lang="en-US" altLang="zh-CN" dirty="0"/>
                  <a:t>Edges: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value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kumimoji="1" lang="en-US" altLang="zh-CN" dirty="0"/>
                  <a:t> </a:t>
                </a:r>
                <a:r>
                  <a:rPr kumimoji="1" lang="en-US" altLang="zh-CN" dirty="0">
                    <a:solidFill>
                      <a:srgbClr val="7030A0"/>
                    </a:solidFill>
                  </a:rPr>
                  <a:t>tuple</a:t>
                </a:r>
                <a:r>
                  <a:rPr kumimoji="1" lang="en-US" altLang="zh-CN" dirty="0"/>
                  <a:t> + between joining </a:t>
                </a:r>
                <a:r>
                  <a:rPr kumimoji="1" lang="en-US" altLang="zh-CN" dirty="0">
                    <a:solidFill>
                      <a:srgbClr val="7030A0"/>
                    </a:solidFill>
                  </a:rPr>
                  <a:t>tuples</a:t>
                </a:r>
              </a:p>
              <a:p>
                <a:pPr lvl="1"/>
                <a:r>
                  <a:rPr kumimoji="1" lang="en-US" altLang="zh-CN" dirty="0"/>
                  <a:t>Example: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kumimoji="1" lang="en-US" altLang="zh-CN" dirty="0"/>
              </a:p>
              <a:p>
                <a:pPr lvl="2"/>
                <a:r>
                  <a:rPr kumimoji="1" lang="en-US" altLang="zh-CN" dirty="0"/>
                  <a:t>Each length 3 path from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zh-CN" dirty="0"/>
                  <a:t> is s join result</a:t>
                </a:r>
              </a:p>
              <a:p>
                <a:r>
                  <a:rPr kumimoji="1" lang="en-US" altLang="zh-CN" dirty="0"/>
                  <a:t>Start by running WDS on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Scale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kumimoji="1" lang="en-US" altLang="zh-CN" dirty="0"/>
                  <a:t> up by a constant as joins can expand tuples</a:t>
                </a:r>
              </a:p>
              <a:p>
                <a:pPr lvl="1"/>
                <a:r>
                  <a:rPr kumimoji="1" lang="en-US" altLang="zh-CN" dirty="0"/>
                  <a:t>For each sampled value, perform a BFS in the graph while being careful not to break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1" lang="en-US" altLang="zh-CN" dirty="0"/>
                  <a:t>.</a:t>
                </a:r>
              </a:p>
              <a:p>
                <a:r>
                  <a:rPr kumimoji="1" lang="en-US" altLang="zh-CN" dirty="0"/>
                  <a:t>Estimation time: WDS + Bias Correction</a:t>
                </a:r>
              </a:p>
              <a:p>
                <a:pPr marL="457200" lvl="1" indent="0">
                  <a:buNone/>
                </a:pPr>
                <a:endParaRPr kumimoji="1" lang="en-US" altLang="zh-CN" dirty="0"/>
              </a:p>
              <a:p>
                <a:pPr lvl="1"/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3D32A2-0415-914E-8BB4-8849D43028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24000"/>
                <a:ext cx="10972800" cy="4876800"/>
              </a:xfrm>
              <a:blipFill>
                <a:blip r:embed="rId2"/>
                <a:stretch>
                  <a:fillRect l="-347" t="-10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4B61D7-9E60-924F-8832-DB77AB1358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691AAE-3C2A-4EFA-BA52-0DE96F085E6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1317D8-CACE-3849-A51B-08F1AAA42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134533"/>
            <a:ext cx="4911167" cy="309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03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4BBFD-39BE-A341-B4D8-0D1ABF5ED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 Results (SP, Synthetic)</a:t>
            </a:r>
            <a:endParaRPr kumimoji="1"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784CA61-F098-B24F-901F-3863739D1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11146814" cy="495300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D15B10-D031-C14F-A443-ED28A9BC99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691AAE-3C2A-4EFA-BA52-0DE96F085E6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92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4BBFD-39BE-A341-B4D8-0D1ABF5ED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 Results (SPJ, Benchmark &amp; Real)</a:t>
            </a:r>
            <a:endParaRPr kumimoji="1"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784CA61-F098-B24F-901F-3863739D1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1297661"/>
            <a:ext cx="11146814" cy="4643677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D15B10-D031-C14F-A443-ED28A9BC99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691AAE-3C2A-4EFA-BA52-0DE96F085E6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6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37715-737B-0544-9B93-50234F81B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Conclusions and Future Directions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2D12D6-782C-4944-A4AB-43BBED44D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 introduced Weighed Distinct Sampling for cardinality estimation of SP(J) queries.</a:t>
            </a:r>
          </a:p>
          <a:p>
            <a:r>
              <a:rPr kumimoji="1" lang="en-US" altLang="zh-CN" dirty="0"/>
              <a:t>Implemented in </a:t>
            </a:r>
            <a:r>
              <a:rPr kumimoji="1" lang="en-US" altLang="zh-CN" dirty="0" err="1"/>
              <a:t>AnalyticDB</a:t>
            </a:r>
            <a:r>
              <a:rPr kumimoji="1" lang="en-US" altLang="zh-CN" dirty="0"/>
              <a:t>, product of Alibaba Cloud</a:t>
            </a:r>
          </a:p>
          <a:p>
            <a:r>
              <a:rPr kumimoji="1" lang="en-US" altLang="zh-CN" dirty="0"/>
              <a:t>Future Directions</a:t>
            </a:r>
          </a:p>
          <a:p>
            <a:pPr lvl="1"/>
            <a:r>
              <a:rPr kumimoji="1" lang="en-US" altLang="zh-CN" dirty="0"/>
              <a:t>Dynamic Maintenance</a:t>
            </a:r>
          </a:p>
          <a:p>
            <a:pPr lvl="1"/>
            <a:r>
              <a:rPr kumimoji="1" lang="en-US" altLang="zh-CN" dirty="0"/>
              <a:t>Special Predicates (e.g. ranges)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9D8C9B-2500-E642-B766-3871B0E8FF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691AAE-3C2A-4EFA-BA52-0DE96F085E6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78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06884C-5F69-F34B-9C3C-6F2069579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EF7DC02-4CF5-44D3-9FA7-9CDBF8B603F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79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C584313-C47D-A54D-88E8-8D4AEE392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Back-up slides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387BCE5-0280-4940-83F0-111F533570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4F372E-C4E7-8F4A-B3A6-5AE79175AE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691AAE-3C2A-4EFA-BA52-0DE96F085E6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96A6A-0EDC-1849-913C-31BD4E4B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u="sng" dirty="0"/>
              <a:t>S</a:t>
            </a:r>
            <a:r>
              <a:rPr kumimoji="1" lang="en-US" altLang="zh-CN" dirty="0"/>
              <a:t>elect-</a:t>
            </a:r>
            <a:r>
              <a:rPr kumimoji="1" lang="en-US" altLang="zh-CN" u="sng" dirty="0"/>
              <a:t>P</a:t>
            </a:r>
            <a:r>
              <a:rPr kumimoji="1" lang="en-US" altLang="zh-CN" dirty="0"/>
              <a:t>roject-</a:t>
            </a:r>
            <a:r>
              <a:rPr kumimoji="1" lang="en-US" altLang="zh-CN" u="sng" dirty="0"/>
              <a:t>J</a:t>
            </a:r>
            <a:r>
              <a:rPr kumimoji="1" lang="en-US" altLang="zh-CN" dirty="0"/>
              <a:t>oin Queries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1B0FC8-EF15-1A48-B3F5-12D2CACFB2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Relational Algebra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⋈…⋈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kumimoji="1" lang="en-US" altLang="zh-CN" i="1" dirty="0"/>
              </a:p>
              <a:p>
                <a:r>
                  <a:rPr kumimoji="1" lang="en-US" altLang="zh-CN" dirty="0"/>
                  <a:t>SQL</a:t>
                </a:r>
              </a:p>
              <a:p>
                <a:pPr lvl="1"/>
                <a:r>
                  <a:rPr kumimoji="1" lang="en-US" altLang="zh-CN" dirty="0">
                    <a:solidFill>
                      <a:srgbClr val="7030A0"/>
                    </a:solidFill>
                    <a:latin typeface="Courier" pitchFamily="2" charset="0"/>
                  </a:rPr>
                  <a:t>select</a:t>
                </a:r>
                <a:r>
                  <a:rPr kumimoji="1" lang="en-US" altLang="zh-CN" dirty="0">
                    <a:latin typeface="Courier" pitchFamily="2" charset="0"/>
                  </a:rPr>
                  <a:t> (</a:t>
                </a:r>
                <a:r>
                  <a:rPr kumimoji="1" lang="en-US" altLang="zh-CN" dirty="0">
                    <a:solidFill>
                      <a:srgbClr val="7030A0"/>
                    </a:solidFill>
                    <a:latin typeface="Courier" pitchFamily="2" charset="0"/>
                  </a:rPr>
                  <a:t>distinct</a:t>
                </a:r>
                <a:r>
                  <a:rPr kumimoji="1" lang="en-US" altLang="zh-CN" dirty="0">
                    <a:latin typeface="Courier" pitchFamily="2" charset="0"/>
                  </a:rPr>
                  <a:t>) A </a:t>
                </a:r>
              </a:p>
              <a:p>
                <a:pPr lvl="1"/>
                <a:r>
                  <a:rPr kumimoji="1" lang="en-US" altLang="zh-CN" dirty="0">
                    <a:solidFill>
                      <a:srgbClr val="7030A0"/>
                    </a:solidFill>
                    <a:latin typeface="Courier" pitchFamily="2" charset="0"/>
                  </a:rPr>
                  <a:t>from</a:t>
                </a:r>
                <a:r>
                  <a:rPr kumimoji="1" lang="en-US" altLang="zh-CN" dirty="0">
                    <a:latin typeface="Courier" pitchFamily="2" charset="0"/>
                  </a:rPr>
                  <a:t> R1, R2, …, Rm </a:t>
                </a:r>
              </a:p>
              <a:p>
                <a:pPr lvl="1"/>
                <a:r>
                  <a:rPr kumimoji="1" lang="en-US" altLang="zh-CN" dirty="0">
                    <a:solidFill>
                      <a:srgbClr val="7030A0"/>
                    </a:solidFill>
                    <a:latin typeface="Courier" pitchFamily="2" charset="0"/>
                  </a:rPr>
                  <a:t>where</a:t>
                </a:r>
                <a:r>
                  <a:rPr kumimoji="1" lang="en-US" altLang="zh-CN" dirty="0">
                    <a:latin typeface="Courier" pitchFamily="2" charset="0"/>
                  </a:rPr>
                  <a:t> Phi</a:t>
                </a:r>
              </a:p>
              <a:p>
                <a:r>
                  <a:rPr kumimoji="1" lang="en-US" altLang="zh-CN" dirty="0"/>
                  <a:t>Example: Find customers who placed an order after 2020-01-01 </a:t>
                </a:r>
                <a:endParaRPr kumimoji="1" lang="en-US" altLang="zh-CN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lvl="1"/>
                <a:endParaRPr kumimoji="1" lang="en-US" altLang="zh-CN" dirty="0">
                  <a:solidFill>
                    <a:srgbClr val="7030A0"/>
                  </a:solidFill>
                  <a:latin typeface="Courier" pitchFamily="2" charset="0"/>
                </a:endParaRPr>
              </a:p>
              <a:p>
                <a:pPr lvl="1"/>
                <a:r>
                  <a:rPr kumimoji="1" lang="en-US" altLang="zh-CN" dirty="0">
                    <a:solidFill>
                      <a:srgbClr val="7030A0"/>
                    </a:solidFill>
                    <a:latin typeface="Courier" pitchFamily="2" charset="0"/>
                  </a:rPr>
                  <a:t>SELECT</a:t>
                </a:r>
                <a:r>
                  <a:rPr kumimoji="1" lang="en-US" altLang="zh-CN" dirty="0">
                    <a:latin typeface="Courier" pitchFamily="2" charset="0"/>
                  </a:rPr>
                  <a:t> (</a:t>
                </a:r>
                <a:r>
                  <a:rPr kumimoji="1" lang="en-US" altLang="zh-CN" dirty="0">
                    <a:solidFill>
                      <a:srgbClr val="7030A0"/>
                    </a:solidFill>
                    <a:latin typeface="Courier" pitchFamily="2" charset="0"/>
                  </a:rPr>
                  <a:t>DISTINCT</a:t>
                </a:r>
                <a:r>
                  <a:rPr kumimoji="1" lang="en-US" altLang="zh-CN" dirty="0">
                    <a:latin typeface="Courier" pitchFamily="2" charset="0"/>
                  </a:rPr>
                  <a:t>) </a:t>
                </a:r>
                <a:r>
                  <a:rPr kumimoji="1" lang="en-US" altLang="zh-CN" dirty="0" err="1">
                    <a:latin typeface="Courier" pitchFamily="2" charset="0"/>
                  </a:rPr>
                  <a:t>o_custkey</a:t>
                </a:r>
                <a:r>
                  <a:rPr kumimoji="1" lang="en-US" altLang="zh-CN" dirty="0">
                    <a:latin typeface="Courier" pitchFamily="2" charset="0"/>
                  </a:rPr>
                  <a:t> </a:t>
                </a:r>
                <a:r>
                  <a:rPr kumimoji="1" lang="en-US" altLang="zh-CN" dirty="0">
                    <a:solidFill>
                      <a:srgbClr val="7030A0"/>
                    </a:solidFill>
                    <a:latin typeface="Courier" pitchFamily="2" charset="0"/>
                  </a:rPr>
                  <a:t>FROM</a:t>
                </a:r>
                <a:r>
                  <a:rPr kumimoji="1" lang="en-US" altLang="zh-CN" dirty="0">
                    <a:latin typeface="Courier" pitchFamily="2" charset="0"/>
                  </a:rPr>
                  <a:t> orders</a:t>
                </a:r>
                <a:endParaRPr kumimoji="1" lang="en-US" altLang="zh-CN" dirty="0">
                  <a:solidFill>
                    <a:schemeClr val="accent3">
                      <a:lumMod val="50000"/>
                    </a:schemeClr>
                  </a:solidFill>
                  <a:latin typeface="Courier" pitchFamily="2" charset="0"/>
                </a:endParaRPr>
              </a:p>
              <a:p>
                <a:pPr marL="400050" lvl="1" indent="0">
                  <a:buNone/>
                </a:pPr>
                <a:r>
                  <a:rPr kumimoji="1" lang="en-US" altLang="zh-CN" dirty="0">
                    <a:latin typeface="Courier" pitchFamily="2" charset="0"/>
                  </a:rPr>
                  <a:t>    </a:t>
                </a:r>
                <a:r>
                  <a:rPr kumimoji="1" lang="en-US" altLang="zh-CN" dirty="0">
                    <a:solidFill>
                      <a:srgbClr val="7030A0"/>
                    </a:solidFill>
                    <a:latin typeface="Courier" pitchFamily="2" charset="0"/>
                  </a:rPr>
                  <a:t>WHERE</a:t>
                </a:r>
                <a:r>
                  <a:rPr kumimoji="1" lang="en-US" altLang="zh-CN" dirty="0">
                    <a:latin typeface="Courier" pitchFamily="2" charset="0"/>
                  </a:rPr>
                  <a:t> </a:t>
                </a:r>
                <a:r>
                  <a:rPr kumimoji="1" lang="en-US" altLang="zh-CN" dirty="0" err="1">
                    <a:latin typeface="Courier" pitchFamily="2" charset="0"/>
                  </a:rPr>
                  <a:t>o_orderdate</a:t>
                </a:r>
                <a:r>
                  <a:rPr kumimoji="1" lang="en-US" altLang="zh-CN" dirty="0">
                    <a:latin typeface="Courier" pitchFamily="2" charset="0"/>
                  </a:rPr>
                  <a:t> &gt; 2020-01-01</a:t>
                </a:r>
                <a:endParaRPr kumimoji="1" lang="en-US" altLang="zh-CN" dirty="0">
                  <a:solidFill>
                    <a:schemeClr val="accent3">
                      <a:lumMod val="50000"/>
                    </a:schemeClr>
                  </a:solidFill>
                  <a:latin typeface="Courier" pitchFamily="2" charset="0"/>
                </a:endParaRPr>
              </a:p>
              <a:p>
                <a:pPr lvl="1"/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1B0FC8-EF15-1A48-B3F5-12D2CACFB2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7" t="-1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D9BCEA-D364-CB49-A029-86691BC3C9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691AAE-3C2A-4EFA-BA52-0DE96F085E6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81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86C89-CDB0-C24E-B6E9-26E5C38C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Uniform Distinct Sampling: Hard Case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11662A-31CC-0842-B5A7-45F645588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24000"/>
                <a:ext cx="11201400" cy="4985540"/>
              </a:xfrm>
            </p:spPr>
            <p:txBody>
              <a:bodyPr/>
              <a:lstStyle/>
              <a:p>
                <a:r>
                  <a:rPr kumimoji="1" lang="en-US" altLang="zh-CN" dirty="0"/>
                  <a:t>There are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rad>
                  </m:oMath>
                </a14:m>
                <a:r>
                  <a:rPr kumimoji="1" lang="en-US" altLang="zh-CN" dirty="0"/>
                  <a:t> </a:t>
                </a:r>
                <a:r>
                  <a:rPr kumimoji="1" lang="en-US" altLang="zh-CN" dirty="0">
                    <a:solidFill>
                      <a:srgbClr val="7030A0"/>
                    </a:solidFill>
                  </a:rPr>
                  <a:t>heavy </a:t>
                </a:r>
                <a:r>
                  <a:rPr kumimoji="1" lang="en-US" altLang="zh-CN" dirty="0"/>
                  <a:t>hitters, each having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rad>
                      <m:radPr>
                        <m:deg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rad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tuples</a:t>
                </a:r>
              </a:p>
              <a:p>
                <a:r>
                  <a:rPr kumimoji="1" lang="en-US" altLang="zh-CN" dirty="0"/>
                  <a:t>Remaining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rad>
                  </m:oMath>
                </a14:m>
                <a:r>
                  <a:rPr kumimoji="1" lang="en-US" altLang="zh-CN" dirty="0"/>
                  <a:t> values are </a:t>
                </a:r>
                <a:r>
                  <a:rPr kumimoji="1" lang="en-US" altLang="zh-CN" dirty="0">
                    <a:solidFill>
                      <a:srgbClr val="9999FF"/>
                    </a:solidFill>
                  </a:rPr>
                  <a:t>light</a:t>
                </a:r>
                <a:r>
                  <a:rPr kumimoji="1" lang="en-US" altLang="zh-CN" dirty="0"/>
                  <a:t>, each having 1 tuple</a:t>
                </a:r>
              </a:p>
              <a:p>
                <a:pPr lvl="1"/>
                <a:r>
                  <a:rPr kumimoji="1" lang="en-US" altLang="zh-CN" dirty="0"/>
                  <a:t>There are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ra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≈4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1" lang="en-US" altLang="zh-CN" dirty="0"/>
                  <a:t> tuples in total</a:t>
                </a:r>
              </a:p>
              <a:p>
                <a:r>
                  <a:rPr kumimoji="1" lang="en-US" altLang="zh-CN" dirty="0"/>
                  <a:t>Suppose we allow a sample budget of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1" lang="en-US" altLang="zh-CN" dirty="0"/>
                  <a:t>, sampling half the database!</a:t>
                </a:r>
              </a:p>
              <a:p>
                <a:r>
                  <a:rPr kumimoji="1" lang="en-US" altLang="zh-CN" dirty="0"/>
                  <a:t>Intuition: If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1" lang="en-US" altLang="zh-CN" dirty="0"/>
                  <a:t> is large, then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en-US" altLang="zh-CN" dirty="0"/>
                  <a:t> must be small, so variance is large. Otherwise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1" lang="en-US" altLang="zh-CN" dirty="0"/>
                  <a:t> is small, and bias is large.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If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&gt;2</m:t>
                    </m:r>
                    <m:rad>
                      <m:radPr>
                        <m:deg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rad>
                  </m:oMath>
                </a14:m>
                <a:r>
                  <a:rPr kumimoji="1" lang="en-US" altLang="zh-CN" dirty="0"/>
                  <a:t>, then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type m:val="li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kumimoji="1" lang="en-US" altLang="zh-CN" dirty="0"/>
                  <a:t>. Otherwise the expected sample size is at last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ra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⋅2</m:t>
                          </m:r>
                          <m:rad>
                            <m:radPr>
                              <m:degHide m:val="on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ra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&gt;2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Since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kumimoji="1" lang="en-US" altLang="zh-CN" dirty="0"/>
                  <a:t>, the variance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11662A-31CC-0842-B5A7-45F645588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24000"/>
                <a:ext cx="11201400" cy="4985540"/>
              </a:xfrm>
              <a:blipFill>
                <a:blip r:embed="rId2"/>
                <a:stretch>
                  <a:fillRect l="-340" t="-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276FFB-7C63-E04D-B3AF-C88325DA3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691AAE-3C2A-4EFA-BA52-0DE96F085E69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3130F14-0C51-4F4F-852F-3D85721B1FBD}"/>
              </a:ext>
            </a:extLst>
          </p:cNvPr>
          <p:cNvGrpSpPr/>
          <p:nvPr/>
        </p:nvGrpSpPr>
        <p:grpSpPr>
          <a:xfrm>
            <a:off x="8153400" y="304800"/>
            <a:ext cx="3733800" cy="2726917"/>
            <a:chOff x="7772400" y="2286000"/>
            <a:chExt cx="3733800" cy="2726917"/>
          </a:xfrm>
        </p:grpSpPr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0991F986-3FF8-4045-8251-5B5C09B2BC5B}"/>
                </a:ext>
              </a:extLst>
            </p:cNvPr>
            <p:cNvCxnSpPr/>
            <p:nvPr/>
          </p:nvCxnSpPr>
          <p:spPr bwMode="auto">
            <a:xfrm>
              <a:off x="8382000" y="4495800"/>
              <a:ext cx="31242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79C7636A-3E73-084C-BC5F-A4E0DB8DC10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382000" y="2286000"/>
              <a:ext cx="0" cy="22098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BD03B6A-CB14-3146-A75F-CD0ECBD07A7F}"/>
                </a:ext>
              </a:extLst>
            </p:cNvPr>
            <p:cNvSpPr/>
            <p:nvPr/>
          </p:nvSpPr>
          <p:spPr bwMode="auto">
            <a:xfrm>
              <a:off x="8686800" y="2514600"/>
              <a:ext cx="228600" cy="1981200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027F650-4936-B446-982A-3403977E8937}"/>
                </a:ext>
              </a:extLst>
            </p:cNvPr>
            <p:cNvSpPr/>
            <p:nvPr/>
          </p:nvSpPr>
          <p:spPr bwMode="auto">
            <a:xfrm>
              <a:off x="8915400" y="2514600"/>
              <a:ext cx="228600" cy="1981200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B489846-B824-6740-9C2A-85AF56619DFA}"/>
                </a:ext>
              </a:extLst>
            </p:cNvPr>
            <p:cNvSpPr/>
            <p:nvPr/>
          </p:nvSpPr>
          <p:spPr bwMode="auto">
            <a:xfrm>
              <a:off x="9144000" y="2514600"/>
              <a:ext cx="228600" cy="1981200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89B03D0-9E25-AD44-BE5E-C78832B14C10}"/>
                </a:ext>
              </a:extLst>
            </p:cNvPr>
            <p:cNvSpPr/>
            <p:nvPr/>
          </p:nvSpPr>
          <p:spPr bwMode="auto">
            <a:xfrm>
              <a:off x="9372600" y="4267200"/>
              <a:ext cx="228600" cy="228600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1043256-3EB6-3C41-B75F-615FC70885BB}"/>
                </a:ext>
              </a:extLst>
            </p:cNvPr>
            <p:cNvSpPr/>
            <p:nvPr/>
          </p:nvSpPr>
          <p:spPr bwMode="auto">
            <a:xfrm>
              <a:off x="9601200" y="4267200"/>
              <a:ext cx="228600" cy="228600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CFFE385-2048-1349-8D3D-D9579F0118C3}"/>
                </a:ext>
              </a:extLst>
            </p:cNvPr>
            <p:cNvSpPr/>
            <p:nvPr/>
          </p:nvSpPr>
          <p:spPr bwMode="auto">
            <a:xfrm>
              <a:off x="9829800" y="4267200"/>
              <a:ext cx="228600" cy="228600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D5B6CFD-8A98-C941-A93E-484374EC8BEB}"/>
                </a:ext>
              </a:extLst>
            </p:cNvPr>
            <p:cNvSpPr/>
            <p:nvPr/>
          </p:nvSpPr>
          <p:spPr bwMode="auto">
            <a:xfrm>
              <a:off x="10058400" y="4267200"/>
              <a:ext cx="228600" cy="228600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8D8BB61-4EEC-194E-BA44-2D5A793C2CAC}"/>
                </a:ext>
              </a:extLst>
            </p:cNvPr>
            <p:cNvSpPr/>
            <p:nvPr/>
          </p:nvSpPr>
          <p:spPr bwMode="auto">
            <a:xfrm>
              <a:off x="10287000" y="4267200"/>
              <a:ext cx="228600" cy="228600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BE99932-CD72-C841-8BFA-3FC842319A4F}"/>
                </a:ext>
              </a:extLst>
            </p:cNvPr>
            <p:cNvSpPr/>
            <p:nvPr/>
          </p:nvSpPr>
          <p:spPr bwMode="auto">
            <a:xfrm>
              <a:off x="10515600" y="4267200"/>
              <a:ext cx="228600" cy="228600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01126D0-2E9B-8745-9D8F-654946B5977F}"/>
                </a:ext>
              </a:extLst>
            </p:cNvPr>
            <p:cNvSpPr/>
            <p:nvPr/>
          </p:nvSpPr>
          <p:spPr bwMode="auto">
            <a:xfrm>
              <a:off x="10744200" y="4267200"/>
              <a:ext cx="228600" cy="228600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4025998-BE46-B942-A1EE-3EC5B62259DE}"/>
                </a:ext>
              </a:extLst>
            </p:cNvPr>
            <p:cNvSpPr/>
            <p:nvPr/>
          </p:nvSpPr>
          <p:spPr bwMode="auto">
            <a:xfrm>
              <a:off x="10972800" y="4267200"/>
              <a:ext cx="228600" cy="228600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右大括号 23">
              <a:extLst>
                <a:ext uri="{FF2B5EF4-FFF2-40B4-BE49-F238E27FC236}">
                  <a16:creationId xmlns:a16="http://schemas.microsoft.com/office/drawing/2014/main" id="{AB6873C7-DB81-2049-AF49-370A5FC8A54B}"/>
                </a:ext>
              </a:extLst>
            </p:cNvPr>
            <p:cNvSpPr/>
            <p:nvPr/>
          </p:nvSpPr>
          <p:spPr bwMode="auto">
            <a:xfrm rot="5400000">
              <a:off x="8953502" y="4229097"/>
              <a:ext cx="152392" cy="685799"/>
            </a:xfrm>
            <a:prstGeom prst="rightBrace">
              <a:avLst>
                <a:gd name="adj1" fmla="val 93079"/>
                <a:gd name="adj2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右大括号 24">
              <a:extLst>
                <a:ext uri="{FF2B5EF4-FFF2-40B4-BE49-F238E27FC236}">
                  <a16:creationId xmlns:a16="http://schemas.microsoft.com/office/drawing/2014/main" id="{34E86FCC-2606-0045-A8C7-FA98AC75E3FA}"/>
                </a:ext>
              </a:extLst>
            </p:cNvPr>
            <p:cNvSpPr/>
            <p:nvPr/>
          </p:nvSpPr>
          <p:spPr bwMode="auto">
            <a:xfrm rot="5400000">
              <a:off x="10210803" y="3657597"/>
              <a:ext cx="152392" cy="1828801"/>
            </a:xfrm>
            <a:prstGeom prst="rightBrace">
              <a:avLst>
                <a:gd name="adj1" fmla="val 93079"/>
                <a:gd name="adj2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6555480C-66E9-D343-BF4A-BC56157559B8}"/>
                    </a:ext>
                  </a:extLst>
                </p:cNvPr>
                <p:cNvSpPr txBox="1"/>
                <p:nvPr/>
              </p:nvSpPr>
              <p:spPr>
                <a:xfrm>
                  <a:off x="8762998" y="4612807"/>
                  <a:ext cx="4572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rad>
                      </m:oMath>
                    </m:oMathPara>
                  </a14:m>
                  <a:endParaRPr kumimoji="1" lang="zh-CN" altLang="en-US" b="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6555480C-66E9-D343-BF4A-BC56157559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998" y="4612807"/>
                  <a:ext cx="457200" cy="400110"/>
                </a:xfrm>
                <a:prstGeom prst="rect">
                  <a:avLst/>
                </a:prstGeom>
                <a:blipFill>
                  <a:blip r:embed="rId3"/>
                  <a:stretch>
                    <a:fillRect r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688DF1A-4DC7-6342-B4F1-DDAF97FDFBFF}"/>
                    </a:ext>
                  </a:extLst>
                </p:cNvPr>
                <p:cNvSpPr txBox="1"/>
                <p:nvPr/>
              </p:nvSpPr>
              <p:spPr>
                <a:xfrm>
                  <a:off x="9837545" y="4612807"/>
                  <a:ext cx="990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rad>
                      </m:oMath>
                    </m:oMathPara>
                  </a14:m>
                  <a:endParaRPr kumimoji="1" lang="zh-CN" altLang="en-US" b="0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688DF1A-4DC7-6342-B4F1-DDAF97FDFB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7545" y="4612807"/>
                  <a:ext cx="990600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55C44EC7-1371-644E-BE81-1D6CBBA11665}"/>
                </a:ext>
              </a:extLst>
            </p:cNvPr>
            <p:cNvCxnSpPr>
              <a:cxnSpLocks/>
              <a:stCxn id="16" idx="0"/>
            </p:cNvCxnSpPr>
            <p:nvPr/>
          </p:nvCxnSpPr>
          <p:spPr bwMode="auto">
            <a:xfrm flipH="1">
              <a:off x="8382000" y="4267200"/>
              <a:ext cx="11049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50583276-9D78-AE42-825C-D6FB573BB1B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382000" y="2514600"/>
              <a:ext cx="30479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0D216F8C-AD15-E84D-9473-470644FB6A57}"/>
                    </a:ext>
                  </a:extLst>
                </p:cNvPr>
                <p:cNvSpPr txBox="1"/>
                <p:nvPr/>
              </p:nvSpPr>
              <p:spPr>
                <a:xfrm>
                  <a:off x="7943850" y="4063785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zh-CN" altLang="en-US" b="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0D216F8C-AD15-E84D-9473-470644FB6A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3850" y="4063785"/>
                  <a:ext cx="4572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D2BD9BE0-E29D-EC45-A0D1-AAEA16873BA0}"/>
                    </a:ext>
                  </a:extLst>
                </p:cNvPr>
                <p:cNvSpPr txBox="1"/>
                <p:nvPr/>
              </p:nvSpPr>
              <p:spPr>
                <a:xfrm>
                  <a:off x="7772400" y="2329660"/>
                  <a:ext cx="4572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rad>
                      </m:oMath>
                    </m:oMathPara>
                  </a14:m>
                  <a:endParaRPr kumimoji="1" lang="zh-CN" altLang="en-US" b="0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D2BD9BE0-E29D-EC45-A0D1-AAEA16873B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2400" y="2329660"/>
                  <a:ext cx="457200" cy="400110"/>
                </a:xfrm>
                <a:prstGeom prst="rect">
                  <a:avLst/>
                </a:prstGeom>
                <a:blipFill>
                  <a:blip r:embed="rId6"/>
                  <a:stretch>
                    <a:fillRect r="-297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2362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86C89-CDB0-C24E-B6E9-26E5C38C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Uniform Distinct Sampling: Hard Case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11662A-31CC-0842-B5A7-45F645588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24000"/>
                <a:ext cx="11201400" cy="4985540"/>
              </a:xfrm>
            </p:spPr>
            <p:txBody>
              <a:bodyPr/>
              <a:lstStyle/>
              <a:p>
                <a:r>
                  <a:rPr kumimoji="1" lang="en-US" altLang="zh-CN" dirty="0"/>
                  <a:t>If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≤2</m:t>
                    </m:r>
                    <m:rad>
                      <m:radPr>
                        <m:deg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rad>
                  </m:oMath>
                </a14:m>
                <a:r>
                  <a:rPr kumimoji="1" lang="en-US" altLang="zh-CN" dirty="0"/>
                  <a:t>, for simplicity we just consider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zh-CN" dirty="0"/>
                  <a:t>.</a:t>
                </a:r>
              </a:p>
              <a:p>
                <a:r>
                  <a:rPr kumimoji="1" lang="en-US" altLang="zh-CN" dirty="0"/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1" lang="en-US" altLang="zh-CN" dirty="0"/>
                  <a:t> that 1) blocks all </a:t>
                </a:r>
                <a:r>
                  <a:rPr kumimoji="1" lang="en-US" altLang="zh-CN" dirty="0">
                    <a:solidFill>
                      <a:srgbClr val="9999FF"/>
                    </a:solidFill>
                  </a:rPr>
                  <a:t>light</a:t>
                </a:r>
                <a:r>
                  <a:rPr kumimoji="1" lang="en-US" altLang="zh-CN" dirty="0"/>
                  <a:t> value, and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                                     2) passes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CN" dirty="0"/>
                  <a:t> tuples for any </a:t>
                </a:r>
                <a:r>
                  <a:rPr kumimoji="1" lang="en-US" altLang="zh-CN" dirty="0">
                    <a:solidFill>
                      <a:srgbClr val="7030A0"/>
                    </a:solidFill>
                  </a:rPr>
                  <a:t>heavy</a:t>
                </a:r>
                <a:r>
                  <a:rPr kumimoji="1" lang="en-US" altLang="zh-CN" dirty="0"/>
                  <a:t> value</a:t>
                </a:r>
              </a:p>
              <a:p>
                <a:pPr lvl="1"/>
                <a:r>
                  <a:rPr kumimoji="1" lang="en-US" altLang="zh-CN" dirty="0"/>
                  <a:t>When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CN" dirty="0"/>
                  <a:t> varies from 1 to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rad>
                      <m:radPr>
                        <m:deg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rad>
                  </m:oMath>
                </a14:m>
                <a:r>
                  <a:rPr kumimoji="1"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ad>
                      <m:radPr>
                        <m:deg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rad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Our estimator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p>
                        </m:sSup>
                      </m:e>
                    </m:acc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ad>
                          <m:radPr>
                            <m:degHide m:val="on"/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rad>
                      </m:sup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sup>
                            </m:sSubSup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≥1</m:t>
                            </m:r>
                          </m:e>
                        </m:d>
                      </m:e>
                    </m:nary>
                  </m:oMath>
                </a14:m>
                <a:r>
                  <a:rPr kumimoji="1" lang="en-US" altLang="zh-CN" dirty="0"/>
                  <a:t>,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p>
                    </m:sSubSup>
                  </m:oMath>
                </a14:m>
                <a:r>
                  <a:rPr kumimoji="1" lang="en-US" altLang="zh-CN" dirty="0"/>
                  <a:t> is the number of passing tuples sampled for value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zh-CN" dirty="0"/>
                  <a:t>. Its expectation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sup>
                            </m:sSup>
                          </m:e>
                        </m:acc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rad>
                  </m:oMath>
                </a14:m>
                <a:r>
                  <a:rPr kumimoji="1" lang="en-US" altLang="zh-CN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dirty="0"/>
                  <a:t> is the probability of sampling at least one passing tuple for any value.</a:t>
                </a:r>
              </a:p>
              <a:p>
                <a:pPr lvl="2"/>
                <a:r>
                  <a:rPr kumimoji="1" lang="en-US" altLang="zh-CN" dirty="0"/>
                  <a:t>If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  <m:rad>
                      <m:radPr>
                        <m:deg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rad>
                  </m:oMath>
                </a14:m>
                <a:r>
                  <a:rPr kumimoji="1" lang="en-US" altLang="zh-CN" dirty="0"/>
                  <a:t>, we must sampled passing tuples, thus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zh-CN" dirty="0"/>
              </a:p>
              <a:p>
                <a:pPr lvl="2"/>
                <a:r>
                  <a:rPr kumimoji="1" lang="en-US" altLang="zh-CN" dirty="0"/>
                  <a:t>If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zh-CN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rad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type m:val="li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kumimoji="1" lang="en-US" altLang="zh-CN" dirty="0"/>
                  <a:t>. </a:t>
                </a:r>
              </a:p>
              <a:p>
                <a:pPr lvl="1"/>
                <a:r>
                  <a:rPr kumimoji="1" lang="en-US" altLang="zh-CN" dirty="0"/>
                  <a:t>The gap of the estimator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rad>
                      </m:e>
                    </m:d>
                  </m:oMath>
                </a14:m>
                <a:r>
                  <a:rPr kumimoji="1" lang="en-US" altLang="zh-CN" dirty="0"/>
                  <a:t> when the actual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1" lang="en-US" altLang="zh-CN" dirty="0"/>
                  <a:t> is fixed. So the bias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rad>
                      </m:e>
                    </m:d>
                  </m:oMath>
                </a14:m>
                <a:endParaRPr kumimoji="1" lang="en-US" altLang="zh-CN" dirty="0"/>
              </a:p>
              <a:p>
                <a:pPr lvl="2"/>
                <a:endParaRPr kumimoji="1" lang="en-US" altLang="zh-CN" dirty="0"/>
              </a:p>
              <a:p>
                <a:pPr lvl="2"/>
                <a:endParaRPr kumimoji="1" lang="en-US" altLang="zh-CN" dirty="0"/>
              </a:p>
              <a:p>
                <a:pPr lvl="3"/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11662A-31CC-0842-B5A7-45F645588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24000"/>
                <a:ext cx="11201400" cy="4985540"/>
              </a:xfrm>
              <a:blipFill>
                <a:blip r:embed="rId2"/>
                <a:stretch>
                  <a:fillRect l="-340" t="-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276FFB-7C63-E04D-B3AF-C88325DA3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691AAE-3C2A-4EFA-BA52-0DE96F085E69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3130F14-0C51-4F4F-852F-3D85721B1FBD}"/>
              </a:ext>
            </a:extLst>
          </p:cNvPr>
          <p:cNvGrpSpPr/>
          <p:nvPr/>
        </p:nvGrpSpPr>
        <p:grpSpPr>
          <a:xfrm>
            <a:off x="8153400" y="304800"/>
            <a:ext cx="3733800" cy="2726917"/>
            <a:chOff x="7772400" y="2286000"/>
            <a:chExt cx="3733800" cy="2726917"/>
          </a:xfrm>
        </p:grpSpPr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0991F986-3FF8-4045-8251-5B5C09B2BC5B}"/>
                </a:ext>
              </a:extLst>
            </p:cNvPr>
            <p:cNvCxnSpPr/>
            <p:nvPr/>
          </p:nvCxnSpPr>
          <p:spPr bwMode="auto">
            <a:xfrm>
              <a:off x="8382000" y="4495800"/>
              <a:ext cx="31242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79C7636A-3E73-084C-BC5F-A4E0DB8DC10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382000" y="2286000"/>
              <a:ext cx="0" cy="22098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BD03B6A-CB14-3146-A75F-CD0ECBD07A7F}"/>
                </a:ext>
              </a:extLst>
            </p:cNvPr>
            <p:cNvSpPr/>
            <p:nvPr/>
          </p:nvSpPr>
          <p:spPr bwMode="auto">
            <a:xfrm>
              <a:off x="8686800" y="2514600"/>
              <a:ext cx="228600" cy="1981200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027F650-4936-B446-982A-3403977E8937}"/>
                </a:ext>
              </a:extLst>
            </p:cNvPr>
            <p:cNvSpPr/>
            <p:nvPr/>
          </p:nvSpPr>
          <p:spPr bwMode="auto">
            <a:xfrm>
              <a:off x="8915400" y="2514600"/>
              <a:ext cx="228600" cy="1981200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B489846-B824-6740-9C2A-85AF56619DFA}"/>
                </a:ext>
              </a:extLst>
            </p:cNvPr>
            <p:cNvSpPr/>
            <p:nvPr/>
          </p:nvSpPr>
          <p:spPr bwMode="auto">
            <a:xfrm>
              <a:off x="9144000" y="2514600"/>
              <a:ext cx="228600" cy="1981200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89B03D0-9E25-AD44-BE5E-C78832B14C10}"/>
                </a:ext>
              </a:extLst>
            </p:cNvPr>
            <p:cNvSpPr/>
            <p:nvPr/>
          </p:nvSpPr>
          <p:spPr bwMode="auto">
            <a:xfrm>
              <a:off x="9372600" y="4267200"/>
              <a:ext cx="228600" cy="228600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1043256-3EB6-3C41-B75F-615FC70885BB}"/>
                </a:ext>
              </a:extLst>
            </p:cNvPr>
            <p:cNvSpPr/>
            <p:nvPr/>
          </p:nvSpPr>
          <p:spPr bwMode="auto">
            <a:xfrm>
              <a:off x="9601200" y="4267200"/>
              <a:ext cx="228600" cy="228600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CFFE385-2048-1349-8D3D-D9579F0118C3}"/>
                </a:ext>
              </a:extLst>
            </p:cNvPr>
            <p:cNvSpPr/>
            <p:nvPr/>
          </p:nvSpPr>
          <p:spPr bwMode="auto">
            <a:xfrm>
              <a:off x="9829800" y="4267200"/>
              <a:ext cx="228600" cy="228600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D5B6CFD-8A98-C941-A93E-484374EC8BEB}"/>
                </a:ext>
              </a:extLst>
            </p:cNvPr>
            <p:cNvSpPr/>
            <p:nvPr/>
          </p:nvSpPr>
          <p:spPr bwMode="auto">
            <a:xfrm>
              <a:off x="10058400" y="4267200"/>
              <a:ext cx="228600" cy="228600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8D8BB61-4EEC-194E-BA44-2D5A793C2CAC}"/>
                </a:ext>
              </a:extLst>
            </p:cNvPr>
            <p:cNvSpPr/>
            <p:nvPr/>
          </p:nvSpPr>
          <p:spPr bwMode="auto">
            <a:xfrm>
              <a:off x="10287000" y="4267200"/>
              <a:ext cx="228600" cy="228600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BE99932-CD72-C841-8BFA-3FC842319A4F}"/>
                </a:ext>
              </a:extLst>
            </p:cNvPr>
            <p:cNvSpPr/>
            <p:nvPr/>
          </p:nvSpPr>
          <p:spPr bwMode="auto">
            <a:xfrm>
              <a:off x="10515600" y="4267200"/>
              <a:ext cx="228600" cy="228600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01126D0-2E9B-8745-9D8F-654946B5977F}"/>
                </a:ext>
              </a:extLst>
            </p:cNvPr>
            <p:cNvSpPr/>
            <p:nvPr/>
          </p:nvSpPr>
          <p:spPr bwMode="auto">
            <a:xfrm>
              <a:off x="10744200" y="4267200"/>
              <a:ext cx="228600" cy="228600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4025998-BE46-B942-A1EE-3EC5B62259DE}"/>
                </a:ext>
              </a:extLst>
            </p:cNvPr>
            <p:cNvSpPr/>
            <p:nvPr/>
          </p:nvSpPr>
          <p:spPr bwMode="auto">
            <a:xfrm>
              <a:off x="10972800" y="4267200"/>
              <a:ext cx="228600" cy="228600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右大括号 23">
              <a:extLst>
                <a:ext uri="{FF2B5EF4-FFF2-40B4-BE49-F238E27FC236}">
                  <a16:creationId xmlns:a16="http://schemas.microsoft.com/office/drawing/2014/main" id="{AB6873C7-DB81-2049-AF49-370A5FC8A54B}"/>
                </a:ext>
              </a:extLst>
            </p:cNvPr>
            <p:cNvSpPr/>
            <p:nvPr/>
          </p:nvSpPr>
          <p:spPr bwMode="auto">
            <a:xfrm rot="5400000">
              <a:off x="8953502" y="4229097"/>
              <a:ext cx="152392" cy="685799"/>
            </a:xfrm>
            <a:prstGeom prst="rightBrace">
              <a:avLst>
                <a:gd name="adj1" fmla="val 93079"/>
                <a:gd name="adj2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右大括号 24">
              <a:extLst>
                <a:ext uri="{FF2B5EF4-FFF2-40B4-BE49-F238E27FC236}">
                  <a16:creationId xmlns:a16="http://schemas.microsoft.com/office/drawing/2014/main" id="{34E86FCC-2606-0045-A8C7-FA98AC75E3FA}"/>
                </a:ext>
              </a:extLst>
            </p:cNvPr>
            <p:cNvSpPr/>
            <p:nvPr/>
          </p:nvSpPr>
          <p:spPr bwMode="auto">
            <a:xfrm rot="5400000">
              <a:off x="10210803" y="3657597"/>
              <a:ext cx="152392" cy="1828801"/>
            </a:xfrm>
            <a:prstGeom prst="rightBrace">
              <a:avLst>
                <a:gd name="adj1" fmla="val 93079"/>
                <a:gd name="adj2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6555480C-66E9-D343-BF4A-BC56157559B8}"/>
                    </a:ext>
                  </a:extLst>
                </p:cNvPr>
                <p:cNvSpPr txBox="1"/>
                <p:nvPr/>
              </p:nvSpPr>
              <p:spPr>
                <a:xfrm>
                  <a:off x="8762998" y="4612807"/>
                  <a:ext cx="4572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rad>
                      </m:oMath>
                    </m:oMathPara>
                  </a14:m>
                  <a:endParaRPr kumimoji="1" lang="zh-CN" altLang="en-US" b="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6555480C-66E9-D343-BF4A-BC56157559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998" y="4612807"/>
                  <a:ext cx="457200" cy="400110"/>
                </a:xfrm>
                <a:prstGeom prst="rect">
                  <a:avLst/>
                </a:prstGeom>
                <a:blipFill>
                  <a:blip r:embed="rId3"/>
                  <a:stretch>
                    <a:fillRect r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688DF1A-4DC7-6342-B4F1-DDAF97FDFBFF}"/>
                    </a:ext>
                  </a:extLst>
                </p:cNvPr>
                <p:cNvSpPr txBox="1"/>
                <p:nvPr/>
              </p:nvSpPr>
              <p:spPr>
                <a:xfrm>
                  <a:off x="9837545" y="4612807"/>
                  <a:ext cx="990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rad>
                      </m:oMath>
                    </m:oMathPara>
                  </a14:m>
                  <a:endParaRPr kumimoji="1" lang="zh-CN" altLang="en-US" b="0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688DF1A-4DC7-6342-B4F1-DDAF97FDFB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7545" y="4612807"/>
                  <a:ext cx="990600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55C44EC7-1371-644E-BE81-1D6CBBA11665}"/>
                </a:ext>
              </a:extLst>
            </p:cNvPr>
            <p:cNvCxnSpPr>
              <a:cxnSpLocks/>
              <a:stCxn id="16" idx="0"/>
            </p:cNvCxnSpPr>
            <p:nvPr/>
          </p:nvCxnSpPr>
          <p:spPr bwMode="auto">
            <a:xfrm flipH="1">
              <a:off x="8382000" y="4267200"/>
              <a:ext cx="11049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50583276-9D78-AE42-825C-D6FB573BB1B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382000" y="2514600"/>
              <a:ext cx="30479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0D216F8C-AD15-E84D-9473-470644FB6A57}"/>
                    </a:ext>
                  </a:extLst>
                </p:cNvPr>
                <p:cNvSpPr txBox="1"/>
                <p:nvPr/>
              </p:nvSpPr>
              <p:spPr>
                <a:xfrm>
                  <a:off x="7943850" y="4063785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zh-CN" altLang="en-US" b="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0D216F8C-AD15-E84D-9473-470644FB6A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3850" y="4063785"/>
                  <a:ext cx="4572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D2BD9BE0-E29D-EC45-A0D1-AAEA16873BA0}"/>
                    </a:ext>
                  </a:extLst>
                </p:cNvPr>
                <p:cNvSpPr txBox="1"/>
                <p:nvPr/>
              </p:nvSpPr>
              <p:spPr>
                <a:xfrm>
                  <a:off x="7772400" y="2329660"/>
                  <a:ext cx="4572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rad>
                      </m:oMath>
                    </m:oMathPara>
                  </a14:m>
                  <a:endParaRPr kumimoji="1" lang="zh-CN" altLang="en-US" b="0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D2BD9BE0-E29D-EC45-A0D1-AAEA16873B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2400" y="2329660"/>
                  <a:ext cx="457200" cy="400110"/>
                </a:xfrm>
                <a:prstGeom prst="rect">
                  <a:avLst/>
                </a:prstGeom>
                <a:blipFill>
                  <a:blip r:embed="rId6"/>
                  <a:stretch>
                    <a:fillRect r="-297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6138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86C89-CDB0-C24E-B6E9-26E5C38C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Uniform vs. Weighted Distinct Sampling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11662A-31CC-0842-B5A7-45F645588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24000"/>
                <a:ext cx="11201400" cy="5257800"/>
              </a:xfrm>
            </p:spPr>
            <p:txBody>
              <a:bodyPr/>
              <a:lstStyle/>
              <a:p>
                <a:r>
                  <a:rPr kumimoji="1" lang="en-US" altLang="zh-CN" dirty="0"/>
                  <a:t>Uniform Distinct Sampling:</a:t>
                </a:r>
              </a:p>
              <a:p>
                <a:pPr lvl="1"/>
                <a:r>
                  <a:rPr kumimoji="1" lang="en-US" altLang="zh-CN" dirty="0"/>
                  <a:t>If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&gt;2</m:t>
                    </m:r>
                    <m:rad>
                      <m:radPr>
                        <m:deg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rad>
                  </m:oMath>
                </a14:m>
                <a:r>
                  <a:rPr kumimoji="1" lang="en-US" altLang="zh-CN" dirty="0"/>
                  <a:t>, variance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If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≤2</m:t>
                    </m:r>
                    <m:rad>
                      <m:radPr>
                        <m:deg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rad>
                  </m:oMath>
                </a14:m>
                <a:r>
                  <a:rPr kumimoji="1" lang="en-US" altLang="zh-CN" dirty="0"/>
                  <a:t>, bias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rad>
                      </m:e>
                    </m:d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Either way,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MSE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Bias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kumimoji="1" lang="en-US" altLang="zh-CN" b="0" dirty="0"/>
              </a:p>
              <a:p>
                <a:r>
                  <a:rPr kumimoji="1" lang="en-US" altLang="zh-CN" dirty="0"/>
                  <a:t>Can we do better?</a:t>
                </a:r>
              </a:p>
              <a:p>
                <a:r>
                  <a:rPr kumimoji="1" lang="en-US" altLang="zh-CN" dirty="0"/>
                  <a:t>For this specific case:</a:t>
                </a:r>
              </a:p>
              <a:p>
                <a:pPr lvl="1"/>
                <a:r>
                  <a:rPr kumimoji="1" lang="en-US" altLang="zh-CN" dirty="0"/>
                  <a:t>Keep all </a:t>
                </a:r>
                <a:r>
                  <a:rPr kumimoji="1" lang="en-US" altLang="zh-CN" dirty="0">
                    <a:solidFill>
                      <a:srgbClr val="9999FF"/>
                    </a:solidFill>
                  </a:rPr>
                  <a:t>light</a:t>
                </a:r>
                <a:r>
                  <a:rPr kumimoji="1" lang="en-US" altLang="zh-CN" dirty="0"/>
                  <a:t> values (Sampling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zh-CN" dirty="0"/>
                  <a:t>)</a:t>
                </a:r>
              </a:p>
              <a:p>
                <a:pPr lvl="1"/>
                <a:r>
                  <a:rPr kumimoji="1" lang="en-US" altLang="zh-CN" dirty="0"/>
                  <a:t>Sample </a:t>
                </a:r>
                <a:r>
                  <a:rPr kumimoji="1" lang="en-US" altLang="zh-CN" dirty="0">
                    <a:solidFill>
                      <a:srgbClr val="7030A0"/>
                    </a:solidFill>
                  </a:rPr>
                  <a:t>heavy</a:t>
                </a:r>
                <a:r>
                  <a:rPr kumimoji="1" lang="en-US" altLang="zh-CN" dirty="0"/>
                  <a:t> values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kumimoji="1" lang="en-US" altLang="zh-CN" dirty="0"/>
                  <a:t>, and take ALL their tuples if sampled.</a:t>
                </a:r>
              </a:p>
              <a:p>
                <a:pPr lvl="1"/>
                <a:r>
                  <a:rPr kumimoji="1" lang="en-US" altLang="zh-CN" dirty="0"/>
                  <a:t>Expected sample size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ad>
                      <m:radPr>
                        <m:deg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ra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⋅3</m:t>
                    </m:r>
                    <m:rad>
                      <m:radPr>
                        <m:deg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ra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rad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⋅1&lt;2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There is no bias, and the variance (from heavy values) is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rad>
                          </m:num>
                          <m:den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rad>
                      </m:e>
                    </m:d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pPr lvl="2"/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11662A-31CC-0842-B5A7-45F645588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24000"/>
                <a:ext cx="11201400" cy="5257800"/>
              </a:xfrm>
              <a:blipFill>
                <a:blip r:embed="rId2"/>
                <a:stretch>
                  <a:fillRect l="-340" t="-964" b="-3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276FFB-7C63-E04D-B3AF-C88325DA3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691AAE-3C2A-4EFA-BA52-0DE96F085E69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3130F14-0C51-4F4F-852F-3D85721B1FBD}"/>
              </a:ext>
            </a:extLst>
          </p:cNvPr>
          <p:cNvGrpSpPr/>
          <p:nvPr/>
        </p:nvGrpSpPr>
        <p:grpSpPr>
          <a:xfrm>
            <a:off x="8153400" y="304800"/>
            <a:ext cx="3733800" cy="2726917"/>
            <a:chOff x="7772400" y="2286000"/>
            <a:chExt cx="3733800" cy="2726917"/>
          </a:xfrm>
        </p:grpSpPr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0991F986-3FF8-4045-8251-5B5C09B2BC5B}"/>
                </a:ext>
              </a:extLst>
            </p:cNvPr>
            <p:cNvCxnSpPr/>
            <p:nvPr/>
          </p:nvCxnSpPr>
          <p:spPr bwMode="auto">
            <a:xfrm>
              <a:off x="8382000" y="4495800"/>
              <a:ext cx="31242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79C7636A-3E73-084C-BC5F-A4E0DB8DC10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382000" y="2286000"/>
              <a:ext cx="0" cy="22098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BD03B6A-CB14-3146-A75F-CD0ECBD07A7F}"/>
                </a:ext>
              </a:extLst>
            </p:cNvPr>
            <p:cNvSpPr/>
            <p:nvPr/>
          </p:nvSpPr>
          <p:spPr bwMode="auto">
            <a:xfrm>
              <a:off x="8686800" y="2514600"/>
              <a:ext cx="228600" cy="1981200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027F650-4936-B446-982A-3403977E8937}"/>
                </a:ext>
              </a:extLst>
            </p:cNvPr>
            <p:cNvSpPr/>
            <p:nvPr/>
          </p:nvSpPr>
          <p:spPr bwMode="auto">
            <a:xfrm>
              <a:off x="8915400" y="2514600"/>
              <a:ext cx="228600" cy="1981200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B489846-B824-6740-9C2A-85AF56619DFA}"/>
                </a:ext>
              </a:extLst>
            </p:cNvPr>
            <p:cNvSpPr/>
            <p:nvPr/>
          </p:nvSpPr>
          <p:spPr bwMode="auto">
            <a:xfrm>
              <a:off x="9144000" y="2514600"/>
              <a:ext cx="228600" cy="1981200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89B03D0-9E25-AD44-BE5E-C78832B14C10}"/>
                </a:ext>
              </a:extLst>
            </p:cNvPr>
            <p:cNvSpPr/>
            <p:nvPr/>
          </p:nvSpPr>
          <p:spPr bwMode="auto">
            <a:xfrm>
              <a:off x="9372600" y="4267200"/>
              <a:ext cx="228600" cy="228600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1043256-3EB6-3C41-B75F-615FC70885BB}"/>
                </a:ext>
              </a:extLst>
            </p:cNvPr>
            <p:cNvSpPr/>
            <p:nvPr/>
          </p:nvSpPr>
          <p:spPr bwMode="auto">
            <a:xfrm>
              <a:off x="9601200" y="4267200"/>
              <a:ext cx="228600" cy="228600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CFFE385-2048-1349-8D3D-D9579F0118C3}"/>
                </a:ext>
              </a:extLst>
            </p:cNvPr>
            <p:cNvSpPr/>
            <p:nvPr/>
          </p:nvSpPr>
          <p:spPr bwMode="auto">
            <a:xfrm>
              <a:off x="9829800" y="4267200"/>
              <a:ext cx="228600" cy="228600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D5B6CFD-8A98-C941-A93E-484374EC8BEB}"/>
                </a:ext>
              </a:extLst>
            </p:cNvPr>
            <p:cNvSpPr/>
            <p:nvPr/>
          </p:nvSpPr>
          <p:spPr bwMode="auto">
            <a:xfrm>
              <a:off x="10058400" y="4267200"/>
              <a:ext cx="228600" cy="228600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8D8BB61-4EEC-194E-BA44-2D5A793C2CAC}"/>
                </a:ext>
              </a:extLst>
            </p:cNvPr>
            <p:cNvSpPr/>
            <p:nvPr/>
          </p:nvSpPr>
          <p:spPr bwMode="auto">
            <a:xfrm>
              <a:off x="10287000" y="4267200"/>
              <a:ext cx="228600" cy="228600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BE99932-CD72-C841-8BFA-3FC842319A4F}"/>
                </a:ext>
              </a:extLst>
            </p:cNvPr>
            <p:cNvSpPr/>
            <p:nvPr/>
          </p:nvSpPr>
          <p:spPr bwMode="auto">
            <a:xfrm>
              <a:off x="10515600" y="4267200"/>
              <a:ext cx="228600" cy="228600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01126D0-2E9B-8745-9D8F-654946B5977F}"/>
                </a:ext>
              </a:extLst>
            </p:cNvPr>
            <p:cNvSpPr/>
            <p:nvPr/>
          </p:nvSpPr>
          <p:spPr bwMode="auto">
            <a:xfrm>
              <a:off x="10744200" y="4267200"/>
              <a:ext cx="228600" cy="228600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4025998-BE46-B942-A1EE-3EC5B62259DE}"/>
                </a:ext>
              </a:extLst>
            </p:cNvPr>
            <p:cNvSpPr/>
            <p:nvPr/>
          </p:nvSpPr>
          <p:spPr bwMode="auto">
            <a:xfrm>
              <a:off x="10972800" y="4267200"/>
              <a:ext cx="228600" cy="228600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右大括号 23">
              <a:extLst>
                <a:ext uri="{FF2B5EF4-FFF2-40B4-BE49-F238E27FC236}">
                  <a16:creationId xmlns:a16="http://schemas.microsoft.com/office/drawing/2014/main" id="{AB6873C7-DB81-2049-AF49-370A5FC8A54B}"/>
                </a:ext>
              </a:extLst>
            </p:cNvPr>
            <p:cNvSpPr/>
            <p:nvPr/>
          </p:nvSpPr>
          <p:spPr bwMode="auto">
            <a:xfrm rot="5400000">
              <a:off x="8953502" y="4229097"/>
              <a:ext cx="152392" cy="685799"/>
            </a:xfrm>
            <a:prstGeom prst="rightBrace">
              <a:avLst>
                <a:gd name="adj1" fmla="val 93079"/>
                <a:gd name="adj2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右大括号 24">
              <a:extLst>
                <a:ext uri="{FF2B5EF4-FFF2-40B4-BE49-F238E27FC236}">
                  <a16:creationId xmlns:a16="http://schemas.microsoft.com/office/drawing/2014/main" id="{34E86FCC-2606-0045-A8C7-FA98AC75E3FA}"/>
                </a:ext>
              </a:extLst>
            </p:cNvPr>
            <p:cNvSpPr/>
            <p:nvPr/>
          </p:nvSpPr>
          <p:spPr bwMode="auto">
            <a:xfrm rot="5400000">
              <a:off x="10210803" y="3657597"/>
              <a:ext cx="152392" cy="1828801"/>
            </a:xfrm>
            <a:prstGeom prst="rightBrace">
              <a:avLst>
                <a:gd name="adj1" fmla="val 93079"/>
                <a:gd name="adj2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6555480C-66E9-D343-BF4A-BC56157559B8}"/>
                    </a:ext>
                  </a:extLst>
                </p:cNvPr>
                <p:cNvSpPr txBox="1"/>
                <p:nvPr/>
              </p:nvSpPr>
              <p:spPr>
                <a:xfrm>
                  <a:off x="8762998" y="4612807"/>
                  <a:ext cx="4572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rad>
                      </m:oMath>
                    </m:oMathPara>
                  </a14:m>
                  <a:endParaRPr kumimoji="1" lang="zh-CN" altLang="en-US" b="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6555480C-66E9-D343-BF4A-BC56157559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998" y="4612807"/>
                  <a:ext cx="457200" cy="400110"/>
                </a:xfrm>
                <a:prstGeom prst="rect">
                  <a:avLst/>
                </a:prstGeom>
                <a:blipFill>
                  <a:blip r:embed="rId3"/>
                  <a:stretch>
                    <a:fillRect r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688DF1A-4DC7-6342-B4F1-DDAF97FDFBFF}"/>
                    </a:ext>
                  </a:extLst>
                </p:cNvPr>
                <p:cNvSpPr txBox="1"/>
                <p:nvPr/>
              </p:nvSpPr>
              <p:spPr>
                <a:xfrm>
                  <a:off x="9837545" y="4612807"/>
                  <a:ext cx="990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rad>
                      </m:oMath>
                    </m:oMathPara>
                  </a14:m>
                  <a:endParaRPr kumimoji="1" lang="zh-CN" altLang="en-US" b="0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688DF1A-4DC7-6342-B4F1-DDAF97FDFB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7545" y="4612807"/>
                  <a:ext cx="990600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55C44EC7-1371-644E-BE81-1D6CBBA11665}"/>
                </a:ext>
              </a:extLst>
            </p:cNvPr>
            <p:cNvCxnSpPr>
              <a:cxnSpLocks/>
              <a:stCxn id="16" idx="0"/>
            </p:cNvCxnSpPr>
            <p:nvPr/>
          </p:nvCxnSpPr>
          <p:spPr bwMode="auto">
            <a:xfrm flipH="1">
              <a:off x="8382000" y="4267200"/>
              <a:ext cx="11049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50583276-9D78-AE42-825C-D6FB573BB1B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382000" y="2514600"/>
              <a:ext cx="30479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0D216F8C-AD15-E84D-9473-470644FB6A57}"/>
                    </a:ext>
                  </a:extLst>
                </p:cNvPr>
                <p:cNvSpPr txBox="1"/>
                <p:nvPr/>
              </p:nvSpPr>
              <p:spPr>
                <a:xfrm>
                  <a:off x="7943850" y="4063785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zh-CN" altLang="en-US" b="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0D216F8C-AD15-E84D-9473-470644FB6A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3850" y="4063785"/>
                  <a:ext cx="4572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D2BD9BE0-E29D-EC45-A0D1-AAEA16873BA0}"/>
                    </a:ext>
                  </a:extLst>
                </p:cNvPr>
                <p:cNvSpPr txBox="1"/>
                <p:nvPr/>
              </p:nvSpPr>
              <p:spPr>
                <a:xfrm>
                  <a:off x="7772400" y="2329660"/>
                  <a:ext cx="4572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rad>
                      </m:oMath>
                    </m:oMathPara>
                  </a14:m>
                  <a:endParaRPr kumimoji="1" lang="zh-CN" altLang="en-US" b="0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D2BD9BE0-E29D-EC45-A0D1-AAEA16873B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2400" y="2329660"/>
                  <a:ext cx="457200" cy="400110"/>
                </a:xfrm>
                <a:prstGeom prst="rect">
                  <a:avLst/>
                </a:prstGeom>
                <a:blipFill>
                  <a:blip r:embed="rId6"/>
                  <a:stretch>
                    <a:fillRect r="-297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4810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A3F32-EF51-FE4E-B154-16E6C0D2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WDS for SPJ: Estimation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0D598A-4BC2-8D47-89A5-7773591BE7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24000"/>
                <a:ext cx="10972800" cy="5029200"/>
              </a:xfrm>
            </p:spPr>
            <p:txBody>
              <a:bodyPr/>
              <a:lstStyle/>
              <a:p>
                <a:r>
                  <a:rPr kumimoji="1" lang="en-US" altLang="zh-CN" dirty="0"/>
                  <a:t>We are no longer able to store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ALL</a:t>
                </a:r>
                <a:r>
                  <a:rPr kumimoji="1" lang="en-US" altLang="zh-CN" dirty="0"/>
                  <a:t> join results for a distinct value (they are huge!)</a:t>
                </a:r>
              </a:p>
              <a:p>
                <a:r>
                  <a:rPr kumimoji="1" lang="en-US" altLang="zh-CN" dirty="0"/>
                  <a:t>So we want to reduce the bias.</a:t>
                </a:r>
              </a:p>
              <a:p>
                <a:r>
                  <a:rPr kumimoji="1" lang="en-US" altLang="zh-CN" dirty="0"/>
                  <a:t>At estimation time, we check each distinct value in our sample:</a:t>
                </a:r>
              </a:p>
              <a:p>
                <a:pPr lvl="1"/>
                <a:r>
                  <a:rPr kumimoji="1" lang="en-US" altLang="zh-CN" dirty="0"/>
                  <a:t>If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none</a:t>
                </a:r>
                <a:r>
                  <a:rPr kumimoji="1" lang="en-US" altLang="zh-CN" dirty="0"/>
                  <a:t> of its join results passed the filter, or if it failed to extend to any join result at all, we regard that it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does not appear </a:t>
                </a:r>
                <a:r>
                  <a:rPr kumimoji="1" lang="en-US" altLang="zh-CN" dirty="0"/>
                  <a:t>in the original (post-filter) join result, and estimate 0.</a:t>
                </a:r>
              </a:p>
              <a:p>
                <a:pPr lvl="1"/>
                <a:r>
                  <a:rPr kumimoji="1" lang="en-US" altLang="zh-CN" dirty="0"/>
                  <a:t>If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/>
                  <a:t>of its join results passed the filter, we assume there are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many</a:t>
                </a:r>
                <a:r>
                  <a:rPr kumimoji="1" lang="en-US" altLang="zh-CN" dirty="0"/>
                  <a:t> candidates, so we regard the probability of sampling a passing join result is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high</a:t>
                </a:r>
                <a:r>
                  <a:rPr kumimoji="1" lang="en-US" altLang="zh-CN" dirty="0"/>
                  <a:t>, and estimate 1.</a:t>
                </a:r>
              </a:p>
              <a:p>
                <a:pPr lvl="1"/>
                <a:r>
                  <a:rPr kumimoji="1" lang="en-US" altLang="zh-CN" dirty="0"/>
                  <a:t>If there is a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single</a:t>
                </a:r>
                <a:r>
                  <a:rPr kumimoji="1" lang="en-US" altLang="zh-CN" dirty="0"/>
                  <a:t> passing join result, we have have sampled it due to luck. And we want to estimate the probability of sampling a passing tuple.</a:t>
                </a:r>
              </a:p>
              <a:p>
                <a:pPr lvl="2"/>
                <a:r>
                  <a:rPr kumimoji="1" lang="en-US" altLang="zh-CN" dirty="0"/>
                  <a:t>Lower bounded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CN" dirty="0"/>
                  <a:t>, the probability of sampling this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exact</a:t>
                </a:r>
                <a:r>
                  <a:rPr kumimoji="1" lang="en-US" altLang="zh-CN" dirty="0"/>
                  <a:t> tuple; Upper bounded by 1, so we use a scaled up estimator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kumimoji="1" lang="en-US" altLang="zh-CN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CN" dirty="0"/>
                  <a:t> can be calculated in random walks.</a:t>
                </a:r>
              </a:p>
              <a:p>
                <a:r>
                  <a:rPr kumimoji="1" lang="en-US" altLang="zh-CN" dirty="0"/>
                  <a:t>Finally, scale it up by the inverse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0D598A-4BC2-8D47-89A5-7773591BE7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24000"/>
                <a:ext cx="10972800" cy="5029200"/>
              </a:xfrm>
              <a:blipFill>
                <a:blip r:embed="rId2"/>
                <a:stretch>
                  <a:fillRect l="-347" t="-1010" r="-462" b="-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A96066-8EE3-D64C-A969-259D380D64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691AAE-3C2A-4EFA-BA52-0DE96F085E6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4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96A6A-0EDC-1849-913C-31BD4E4B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u="sng" dirty="0"/>
              <a:t>S</a:t>
            </a:r>
            <a:r>
              <a:rPr kumimoji="1" lang="en-US" altLang="zh-CN" dirty="0"/>
              <a:t>elect-</a:t>
            </a:r>
            <a:r>
              <a:rPr kumimoji="1" lang="en-US" altLang="zh-CN" u="sng" dirty="0"/>
              <a:t>P</a:t>
            </a:r>
            <a:r>
              <a:rPr kumimoji="1" lang="en-US" altLang="zh-CN" dirty="0"/>
              <a:t>roject-</a:t>
            </a:r>
            <a:r>
              <a:rPr kumimoji="1" lang="en-US" altLang="zh-CN" u="sng" dirty="0"/>
              <a:t>J</a:t>
            </a:r>
            <a:r>
              <a:rPr kumimoji="1" lang="en-US" altLang="zh-CN" dirty="0"/>
              <a:t>oin Queries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1B0FC8-EF15-1A48-B3F5-12D2CACFB2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Relational Algebra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⋈…⋈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kumimoji="1" lang="en-US" altLang="zh-CN" i="1" dirty="0"/>
              </a:p>
              <a:p>
                <a:r>
                  <a:rPr kumimoji="1" lang="en-US" altLang="zh-CN" dirty="0"/>
                  <a:t>SQL</a:t>
                </a:r>
              </a:p>
              <a:p>
                <a:pPr lvl="1"/>
                <a:r>
                  <a:rPr kumimoji="1" lang="en-US" altLang="zh-CN" dirty="0">
                    <a:solidFill>
                      <a:srgbClr val="7030A0"/>
                    </a:solidFill>
                    <a:latin typeface="Courier" pitchFamily="2" charset="0"/>
                  </a:rPr>
                  <a:t>select</a:t>
                </a:r>
                <a:r>
                  <a:rPr kumimoji="1" lang="en-US" altLang="zh-CN" dirty="0">
                    <a:latin typeface="Courier" pitchFamily="2" charset="0"/>
                  </a:rPr>
                  <a:t> (</a:t>
                </a:r>
                <a:r>
                  <a:rPr kumimoji="1" lang="en-US" altLang="zh-CN" dirty="0">
                    <a:solidFill>
                      <a:srgbClr val="7030A0"/>
                    </a:solidFill>
                    <a:latin typeface="Courier" pitchFamily="2" charset="0"/>
                  </a:rPr>
                  <a:t>distinct</a:t>
                </a:r>
                <a:r>
                  <a:rPr kumimoji="1" lang="en-US" altLang="zh-CN" dirty="0">
                    <a:latin typeface="Courier" pitchFamily="2" charset="0"/>
                  </a:rPr>
                  <a:t>) A </a:t>
                </a:r>
              </a:p>
              <a:p>
                <a:pPr lvl="1"/>
                <a:r>
                  <a:rPr kumimoji="1" lang="en-US" altLang="zh-CN" dirty="0">
                    <a:solidFill>
                      <a:srgbClr val="7030A0"/>
                    </a:solidFill>
                    <a:latin typeface="Courier" pitchFamily="2" charset="0"/>
                  </a:rPr>
                  <a:t>from</a:t>
                </a:r>
                <a:r>
                  <a:rPr kumimoji="1" lang="en-US" altLang="zh-CN" dirty="0">
                    <a:latin typeface="Courier" pitchFamily="2" charset="0"/>
                  </a:rPr>
                  <a:t> R1, R2, …, Rm </a:t>
                </a:r>
              </a:p>
              <a:p>
                <a:pPr lvl="1"/>
                <a:r>
                  <a:rPr kumimoji="1" lang="en-US" altLang="zh-CN" dirty="0">
                    <a:solidFill>
                      <a:srgbClr val="7030A0"/>
                    </a:solidFill>
                    <a:latin typeface="Courier" pitchFamily="2" charset="0"/>
                  </a:rPr>
                  <a:t>where</a:t>
                </a:r>
                <a:r>
                  <a:rPr kumimoji="1" lang="en-US" altLang="zh-CN" dirty="0">
                    <a:latin typeface="Courier" pitchFamily="2" charset="0"/>
                  </a:rPr>
                  <a:t> Phi</a:t>
                </a:r>
              </a:p>
              <a:p>
                <a:r>
                  <a:rPr kumimoji="1" lang="en-US" altLang="zh-CN" dirty="0"/>
                  <a:t>Example: Find customers who placed an order after 2020-01-01</a:t>
                </a:r>
                <a:endParaRPr kumimoji="1" lang="en-US" altLang="zh-CN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lvl="1"/>
                <a:r>
                  <a:rPr kumimoji="1" lang="en-US" altLang="zh-CN" dirty="0">
                    <a:solidFill>
                      <a:schemeClr val="accent3">
                        <a:lumMod val="50000"/>
                      </a:schemeClr>
                    </a:solidFill>
                  </a:rPr>
                  <a:t>And the order contains an item of price more than 100</a:t>
                </a:r>
                <a:endParaRPr kumimoji="1" lang="en-US" altLang="zh-CN" dirty="0">
                  <a:solidFill>
                    <a:srgbClr val="7030A0"/>
                  </a:solidFill>
                  <a:latin typeface="Courier" pitchFamily="2" charset="0"/>
                </a:endParaRPr>
              </a:p>
              <a:p>
                <a:pPr lvl="1"/>
                <a:r>
                  <a:rPr kumimoji="1" lang="en-US" altLang="zh-CN" dirty="0">
                    <a:solidFill>
                      <a:srgbClr val="7030A0"/>
                    </a:solidFill>
                    <a:latin typeface="Courier" pitchFamily="2" charset="0"/>
                  </a:rPr>
                  <a:t>SELECT</a:t>
                </a:r>
                <a:r>
                  <a:rPr kumimoji="1" lang="en-US" altLang="zh-CN" dirty="0">
                    <a:latin typeface="Courier" pitchFamily="2" charset="0"/>
                  </a:rPr>
                  <a:t> (</a:t>
                </a:r>
                <a:r>
                  <a:rPr kumimoji="1" lang="en-US" altLang="zh-CN" dirty="0">
                    <a:solidFill>
                      <a:srgbClr val="7030A0"/>
                    </a:solidFill>
                    <a:latin typeface="Courier" pitchFamily="2" charset="0"/>
                  </a:rPr>
                  <a:t>DISTINCT</a:t>
                </a:r>
                <a:r>
                  <a:rPr kumimoji="1" lang="en-US" altLang="zh-CN" dirty="0">
                    <a:latin typeface="Courier" pitchFamily="2" charset="0"/>
                  </a:rPr>
                  <a:t>) </a:t>
                </a:r>
                <a:r>
                  <a:rPr kumimoji="1" lang="en-US" altLang="zh-CN" dirty="0" err="1">
                    <a:latin typeface="Courier" pitchFamily="2" charset="0"/>
                  </a:rPr>
                  <a:t>o_custkey</a:t>
                </a:r>
                <a:r>
                  <a:rPr kumimoji="1" lang="en-US" altLang="zh-CN" dirty="0">
                    <a:latin typeface="Courier" pitchFamily="2" charset="0"/>
                  </a:rPr>
                  <a:t> </a:t>
                </a:r>
                <a:r>
                  <a:rPr kumimoji="1" lang="en-US" altLang="zh-CN" dirty="0">
                    <a:solidFill>
                      <a:srgbClr val="7030A0"/>
                    </a:solidFill>
                    <a:latin typeface="Courier" pitchFamily="2" charset="0"/>
                  </a:rPr>
                  <a:t>FROM</a:t>
                </a:r>
                <a:r>
                  <a:rPr kumimoji="1" lang="en-US" altLang="zh-CN" dirty="0">
                    <a:latin typeface="Courier" pitchFamily="2" charset="0"/>
                  </a:rPr>
                  <a:t> orders</a:t>
                </a:r>
                <a:r>
                  <a:rPr kumimoji="1" lang="en-US" altLang="zh-CN" dirty="0">
                    <a:solidFill>
                      <a:schemeClr val="accent3">
                        <a:lumMod val="50000"/>
                      </a:schemeClr>
                    </a:solidFill>
                    <a:latin typeface="Courier" pitchFamily="2" charset="0"/>
                  </a:rPr>
                  <a:t>, </a:t>
                </a:r>
                <a:r>
                  <a:rPr kumimoji="1" lang="en-US" altLang="zh-CN" dirty="0" err="1">
                    <a:solidFill>
                      <a:schemeClr val="accent3">
                        <a:lumMod val="50000"/>
                      </a:schemeClr>
                    </a:solidFill>
                    <a:latin typeface="Courier" pitchFamily="2" charset="0"/>
                  </a:rPr>
                  <a:t>lineitem</a:t>
                </a:r>
                <a:r>
                  <a:rPr kumimoji="1" lang="en-US" altLang="zh-CN" dirty="0">
                    <a:solidFill>
                      <a:schemeClr val="accent3">
                        <a:lumMod val="50000"/>
                      </a:schemeClr>
                    </a:solidFill>
                    <a:latin typeface="Courier" pitchFamily="2" charset="0"/>
                  </a:rPr>
                  <a:t> </a:t>
                </a:r>
              </a:p>
              <a:p>
                <a:pPr marL="400050" lvl="1" indent="0">
                  <a:buNone/>
                </a:pPr>
                <a:r>
                  <a:rPr kumimoji="1" lang="en-US" altLang="zh-CN" dirty="0">
                    <a:latin typeface="Courier" pitchFamily="2" charset="0"/>
                  </a:rPr>
                  <a:t>    </a:t>
                </a:r>
                <a:r>
                  <a:rPr kumimoji="1" lang="en-US" altLang="zh-CN" dirty="0">
                    <a:solidFill>
                      <a:srgbClr val="7030A0"/>
                    </a:solidFill>
                    <a:latin typeface="Courier" pitchFamily="2" charset="0"/>
                  </a:rPr>
                  <a:t>WHERE</a:t>
                </a:r>
                <a:r>
                  <a:rPr kumimoji="1" lang="en-US" altLang="zh-CN" dirty="0">
                    <a:latin typeface="Courier" pitchFamily="2" charset="0"/>
                  </a:rPr>
                  <a:t> </a:t>
                </a:r>
                <a:r>
                  <a:rPr kumimoji="1" lang="en-US" altLang="zh-CN" dirty="0" err="1">
                    <a:latin typeface="Courier" pitchFamily="2" charset="0"/>
                  </a:rPr>
                  <a:t>o_orderdate</a:t>
                </a:r>
                <a:r>
                  <a:rPr kumimoji="1" lang="en-US" altLang="zh-CN" dirty="0">
                    <a:latin typeface="Courier" pitchFamily="2" charset="0"/>
                  </a:rPr>
                  <a:t> &gt; 2020-01-01 </a:t>
                </a:r>
                <a:r>
                  <a:rPr kumimoji="1" lang="en-US" altLang="zh-CN" dirty="0">
                    <a:solidFill>
                      <a:schemeClr val="accent3">
                        <a:lumMod val="50000"/>
                      </a:schemeClr>
                    </a:solidFill>
                    <a:latin typeface="Courier" pitchFamily="2" charset="0"/>
                  </a:rPr>
                  <a:t>AND </a:t>
                </a:r>
                <a:r>
                  <a:rPr kumimoji="1" lang="en-US" altLang="zh-CN" dirty="0" err="1">
                    <a:solidFill>
                      <a:schemeClr val="accent3">
                        <a:lumMod val="50000"/>
                      </a:schemeClr>
                    </a:solidFill>
                    <a:latin typeface="Courier" pitchFamily="2" charset="0"/>
                  </a:rPr>
                  <a:t>l_extendedprice</a:t>
                </a:r>
                <a:r>
                  <a:rPr kumimoji="1" lang="en-US" altLang="zh-CN" dirty="0">
                    <a:solidFill>
                      <a:schemeClr val="accent3">
                        <a:lumMod val="50000"/>
                      </a:schemeClr>
                    </a:solidFill>
                    <a:latin typeface="Courier" pitchFamily="2" charset="0"/>
                  </a:rPr>
                  <a:t> &gt; 100</a:t>
                </a:r>
              </a:p>
              <a:p>
                <a:pPr lvl="1"/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1B0FC8-EF15-1A48-B3F5-12D2CACFB2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7" t="-1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D9BCEA-D364-CB49-A029-86691BC3C9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691AAE-3C2A-4EFA-BA52-0DE96F085E6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3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C9B13-080D-DA4E-8065-540CDD64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Cardinality Estimation for S / P / J Queries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1DCBB9-5FC0-1F4E-A0B1-59E60708EB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24000"/>
                <a:ext cx="10972800" cy="4876800"/>
              </a:xfrm>
            </p:spPr>
            <p:txBody>
              <a:bodyPr/>
              <a:lstStyle/>
              <a:p>
                <a:r>
                  <a:rPr kumimoji="1" lang="en-US" altLang="zh-CN" dirty="0"/>
                  <a:t>Selection (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en-US" altLang="zh-CN" dirty="0"/>
                  <a:t>)</a:t>
                </a:r>
              </a:p>
              <a:p>
                <a:pPr lvl="1"/>
                <a:r>
                  <a:rPr kumimoji="1" lang="en-US" altLang="zh-CN" dirty="0">
                    <a:solidFill>
                      <a:srgbClr val="FF0000"/>
                    </a:solidFill>
                  </a:rPr>
                  <a:t>Selectivity</a:t>
                </a:r>
                <a:r>
                  <a:rPr kumimoji="1" lang="en-US" altLang="zh-CN" dirty="0"/>
                  <a:t> estimation</a:t>
                </a:r>
              </a:p>
              <a:p>
                <a:pPr lvl="1"/>
                <a:r>
                  <a:rPr kumimoji="1" lang="en-US" altLang="zh-CN" dirty="0"/>
                  <a:t>Sampling, Assumptions (uniform, independent, …), …</a:t>
                </a:r>
              </a:p>
              <a:p>
                <a:r>
                  <a:rPr kumimoji="1" lang="en-US" altLang="zh-CN" dirty="0"/>
                  <a:t>Projection (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kumimoji="1" lang="en-US" altLang="zh-CN" dirty="0"/>
                  <a:t>) </a:t>
                </a:r>
              </a:p>
              <a:p>
                <a:pPr lvl="1"/>
                <a:r>
                  <a:rPr kumimoji="1" lang="en-US" altLang="zh-CN" dirty="0"/>
                  <a:t>If duplicates are not removed, cardinality is not affected </a:t>
                </a:r>
                <a:r>
                  <a:rPr kumimoji="1" lang="en-US" altLang="zh-CN" sz="1400" dirty="0"/>
                  <a:t>(</a:t>
                </a:r>
                <a:r>
                  <a:rPr kumimoji="1" lang="en-US" altLang="zh-CN" sz="1400" dirty="0">
                    <a:solidFill>
                      <a:srgbClr val="7030A0"/>
                    </a:solidFill>
                    <a:latin typeface="Courier" pitchFamily="2" charset="0"/>
                  </a:rPr>
                  <a:t>select</a:t>
                </a:r>
                <a:r>
                  <a:rPr kumimoji="1" lang="en-US" altLang="zh-CN" sz="1400" dirty="0">
                    <a:latin typeface="Courier" pitchFamily="2" charset="0"/>
                  </a:rPr>
                  <a:t> A </a:t>
                </a:r>
                <a:r>
                  <a:rPr kumimoji="1" lang="en-US" altLang="zh-CN" sz="1400" dirty="0">
                    <a:solidFill>
                      <a:srgbClr val="7030A0"/>
                    </a:solidFill>
                    <a:latin typeface="Courier" pitchFamily="2" charset="0"/>
                  </a:rPr>
                  <a:t>from</a:t>
                </a:r>
                <a:r>
                  <a:rPr kumimoji="1" lang="en-US" altLang="zh-CN" sz="1400" dirty="0">
                    <a:latin typeface="Courier" pitchFamily="2" charset="0"/>
                  </a:rPr>
                  <a:t> R</a:t>
                </a:r>
                <a:r>
                  <a:rPr kumimoji="1" lang="en-US" altLang="zh-CN" sz="1400" dirty="0"/>
                  <a:t>)</a:t>
                </a:r>
              </a:p>
              <a:p>
                <a:pPr lvl="1"/>
                <a:r>
                  <a:rPr kumimoji="1" lang="en-US" altLang="zh-CN" dirty="0"/>
                  <a:t>Otherwise,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distinct count </a:t>
                </a:r>
                <a:r>
                  <a:rPr kumimoji="1" lang="en-US" altLang="zh-CN" dirty="0"/>
                  <a:t>estimation </a:t>
                </a:r>
                <a:r>
                  <a:rPr kumimoji="1" lang="en-US" altLang="zh-CN" sz="1400" dirty="0"/>
                  <a:t>(</a:t>
                </a:r>
                <a:r>
                  <a:rPr kumimoji="1" lang="en-US" altLang="zh-CN" sz="1400" dirty="0">
                    <a:solidFill>
                      <a:srgbClr val="7030A0"/>
                    </a:solidFill>
                    <a:latin typeface="Courier" pitchFamily="2" charset="0"/>
                  </a:rPr>
                  <a:t>select</a:t>
                </a:r>
                <a:r>
                  <a:rPr kumimoji="1" lang="en-US" altLang="zh-CN" sz="1400" dirty="0">
                    <a:latin typeface="Courier" pitchFamily="2" charset="0"/>
                  </a:rPr>
                  <a:t> </a:t>
                </a:r>
                <a:r>
                  <a:rPr kumimoji="1" lang="en-US" altLang="zh-CN" sz="1400" dirty="0">
                    <a:solidFill>
                      <a:srgbClr val="7030A0"/>
                    </a:solidFill>
                    <a:latin typeface="Courier" pitchFamily="2" charset="0"/>
                  </a:rPr>
                  <a:t>distinct</a:t>
                </a:r>
                <a:r>
                  <a:rPr kumimoji="1" lang="en-US" altLang="zh-CN" sz="1400" dirty="0">
                    <a:latin typeface="Courier" pitchFamily="2" charset="0"/>
                  </a:rPr>
                  <a:t> A …</a:t>
                </a:r>
                <a:r>
                  <a:rPr kumimoji="1" lang="en-US" altLang="zh-CN" sz="1400" dirty="0"/>
                  <a:t> / </a:t>
                </a:r>
                <a:r>
                  <a:rPr kumimoji="1" lang="en-US" altLang="zh-CN" sz="1400" dirty="0">
                    <a:solidFill>
                      <a:srgbClr val="7030A0"/>
                    </a:solidFill>
                    <a:latin typeface="Courier" pitchFamily="2" charset="0"/>
                  </a:rPr>
                  <a:t>select</a:t>
                </a:r>
                <a:r>
                  <a:rPr kumimoji="1" lang="en-US" altLang="zh-CN" sz="1400" dirty="0">
                    <a:latin typeface="Courier" pitchFamily="2" charset="0"/>
                  </a:rPr>
                  <a:t> A, </a:t>
                </a:r>
                <a:r>
                  <a:rPr kumimoji="1" lang="en-US" altLang="zh-CN" sz="1400" dirty="0" err="1">
                    <a:latin typeface="Courier" pitchFamily="2" charset="0"/>
                  </a:rPr>
                  <a:t>agg</a:t>
                </a:r>
                <a:r>
                  <a:rPr kumimoji="1" lang="en-US" altLang="zh-CN" sz="1400" dirty="0">
                    <a:latin typeface="Courier" pitchFamily="2" charset="0"/>
                  </a:rPr>
                  <a:t>() … </a:t>
                </a:r>
                <a:r>
                  <a:rPr kumimoji="1" lang="en-US" altLang="zh-CN" sz="1400" dirty="0">
                    <a:solidFill>
                      <a:srgbClr val="7030A0"/>
                    </a:solidFill>
                    <a:latin typeface="Courier" pitchFamily="2" charset="0"/>
                  </a:rPr>
                  <a:t>group</a:t>
                </a:r>
                <a:r>
                  <a:rPr kumimoji="1" lang="en-US" altLang="zh-CN" sz="1400" dirty="0">
                    <a:latin typeface="Courier" pitchFamily="2" charset="0"/>
                  </a:rPr>
                  <a:t> </a:t>
                </a:r>
                <a:r>
                  <a:rPr kumimoji="1" lang="en-US" altLang="zh-CN" sz="1400" dirty="0">
                    <a:solidFill>
                      <a:srgbClr val="7030A0"/>
                    </a:solidFill>
                    <a:latin typeface="Courier" pitchFamily="2" charset="0"/>
                  </a:rPr>
                  <a:t>by</a:t>
                </a:r>
                <a:r>
                  <a:rPr kumimoji="1" lang="en-US" altLang="zh-CN" sz="1400" dirty="0">
                    <a:latin typeface="Courier" pitchFamily="2" charset="0"/>
                  </a:rPr>
                  <a:t> A</a:t>
                </a:r>
                <a:r>
                  <a:rPr kumimoji="1" lang="en-US" altLang="zh-CN" sz="1400" dirty="0"/>
                  <a:t>)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Summary (FM, </a:t>
                </a:r>
                <a:r>
                  <a:rPr kumimoji="1" lang="en-US" altLang="zh-CN" dirty="0" err="1"/>
                  <a:t>HyperLogLog</a:t>
                </a:r>
                <a:r>
                  <a:rPr kumimoji="1" lang="en-US" altLang="zh-CN" dirty="0"/>
                  <a:t>, KMV, …), Sampling (uniform, distinct, …) </a:t>
                </a:r>
              </a:p>
              <a:p>
                <a:r>
                  <a:rPr kumimoji="1" lang="en-US" altLang="zh-CN" dirty="0"/>
                  <a:t>Join (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kumimoji="1" lang="en-US" altLang="zh-CN" dirty="0"/>
                  <a:t>) / Selection + Join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kumimoji="1" lang="en-US" altLang="zh-CN" dirty="0"/>
                  <a:t>)</a:t>
                </a:r>
              </a:p>
              <a:p>
                <a:pPr lvl="1"/>
                <a:r>
                  <a:rPr kumimoji="1" lang="en-US" altLang="zh-CN" dirty="0">
                    <a:solidFill>
                      <a:srgbClr val="FF0000"/>
                    </a:solidFill>
                  </a:rPr>
                  <a:t>Join size </a:t>
                </a:r>
                <a:r>
                  <a:rPr kumimoji="1" lang="en-US" altLang="zh-CN" dirty="0"/>
                  <a:t>estimation</a:t>
                </a:r>
              </a:p>
              <a:p>
                <a:pPr lvl="1"/>
                <a:r>
                  <a:rPr kumimoji="1" lang="en-US" altLang="zh-CN" dirty="0"/>
                  <a:t>Sketch (AMS, Count Sketch, …), Sampling (Ripple Join, Wander Join, Two-Level Sampling, …), …</a:t>
                </a:r>
              </a:p>
              <a:p>
                <a:r>
                  <a:rPr kumimoji="1" lang="en-US" altLang="zh-CN" dirty="0"/>
                  <a:t>What about Selection + Projection (+ Join)?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1DCBB9-5FC0-1F4E-A0B1-59E60708EB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24000"/>
                <a:ext cx="10972800" cy="4876800"/>
              </a:xfrm>
              <a:blipFill>
                <a:blip r:embed="rId2"/>
                <a:stretch>
                  <a:fillRect l="-347" t="-779"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46C013-CC8F-0C47-BC76-6BDDC9FB4B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691AAE-3C2A-4EFA-BA52-0DE96F085E6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7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0E627-263D-644C-B093-CDF47DDC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Distinct Sampling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DE244C-5116-0E4D-B0E5-A5B095AFCD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24000"/>
                <a:ext cx="10972800" cy="4876800"/>
              </a:xfrm>
            </p:spPr>
            <p:txBody>
              <a:bodyPr/>
              <a:lstStyle/>
              <a:p>
                <a:r>
                  <a:rPr kumimoji="1" lang="en-US" altLang="zh-CN" dirty="0"/>
                  <a:t>Projection Only:</a:t>
                </a:r>
              </a:p>
              <a:p>
                <a:pPr lvl="1"/>
                <a:r>
                  <a:rPr kumimoji="1" lang="en-US" altLang="zh-CN" dirty="0"/>
                  <a:t>Want to estimate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Sample each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distinct</a:t>
                </a:r>
                <a:r>
                  <a:rPr kumimoji="1" lang="en-US" altLang="zh-CN" dirty="0"/>
                  <a:t> value with probability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en-US" altLang="zh-CN" dirty="0"/>
                  <a:t> into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 lvl="2"/>
                <a:r>
                  <a:rPr kumimoji="1" lang="en-US" altLang="zh-CN" dirty="0"/>
                  <a:t>Perform sampling on hash values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kumimoji="1" lang="en-US" altLang="zh-CN" dirty="0"/>
                  <a:t> is a good estimator for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kumimoji="1" lang="en-US" altLang="zh-CN" dirty="0"/>
              </a:p>
              <a:p>
                <a:pPr lvl="2"/>
                <a:r>
                  <a:rPr kumimoji="1" lang="en-US" altLang="zh-CN" dirty="0"/>
                  <a:t>Unbiased</a:t>
                </a:r>
              </a:p>
              <a:p>
                <a:pPr lvl="2"/>
                <a:r>
                  <a:rPr kumimoji="1" lang="en-US" altLang="zh-CN" dirty="0"/>
                  <a:t>Variance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𝐷𝑝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Example:</a:t>
                </a:r>
              </a:p>
              <a:p>
                <a:pPr lvl="2"/>
                <a:r>
                  <a:rPr kumimoji="1" lang="en-US" altLang="zh-CN" dirty="0"/>
                  <a:t>Suppose the sampling rate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en-US" altLang="zh-CN" dirty="0"/>
              </a:p>
              <a:p>
                <a:pPr lvl="2"/>
                <a:r>
                  <a:rPr kumimoji="1" lang="en-US" altLang="zh-CN" dirty="0"/>
                  <a:t>Our sample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1,3,4,6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pPr lvl="2"/>
                <a:r>
                  <a:rPr kumimoji="1" lang="en-US" altLang="zh-CN" dirty="0"/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f>
                              <m:fPr>
                                <m:type m:val="lin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</m:e>
                    </m:box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kumimoji="1" lang="en-US" altLang="zh-CN" dirty="0"/>
                  <a:t> (Actual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kumimoji="1" lang="en-US" altLang="zh-CN" dirty="0"/>
                  <a:t>)</a:t>
                </a:r>
              </a:p>
              <a:p>
                <a:pPr lvl="2"/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DE244C-5116-0E4D-B0E5-A5B095AFCD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24000"/>
                <a:ext cx="10972800" cy="4876800"/>
              </a:xfrm>
              <a:blipFill>
                <a:blip r:embed="rId2"/>
                <a:stretch>
                  <a:fillRect l="-347" t="-1039" b="-88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72A64B-EC55-2B4B-BD03-83A3E53A64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691AAE-3C2A-4EFA-BA52-0DE96F085E69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1DFB4AE6-2013-654B-B6C1-AE3DE8EC3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812399"/>
              </p:ext>
            </p:extLst>
          </p:nvPr>
        </p:nvGraphicFramePr>
        <p:xfrm>
          <a:off x="8229600" y="1276933"/>
          <a:ext cx="685800" cy="5140800"/>
        </p:xfrm>
        <a:graphic>
          <a:graphicData uri="http://schemas.openxmlformats.org/drawingml/2006/table">
            <a:tbl>
              <a:tblPr firstRow="1" bandRow="1">
                <a:solidFill>
                  <a:srgbClr val="EFF0FF"/>
                </a:solidFill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16861514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610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F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11205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F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91121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EF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18665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EF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08037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EF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7055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DF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53530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EF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41003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DF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17709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DF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36706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EF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77469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EF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95981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EF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45937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EF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64950"/>
                  </a:ext>
                </a:extLst>
              </a:tr>
            </a:tbl>
          </a:graphicData>
        </a:graphic>
      </p:graphicFrame>
      <p:graphicFrame>
        <p:nvGraphicFramePr>
          <p:cNvPr id="18" name="表格 18">
            <a:extLst>
              <a:ext uri="{FF2B5EF4-FFF2-40B4-BE49-F238E27FC236}">
                <a16:creationId xmlns:a16="http://schemas.microsoft.com/office/drawing/2014/main" id="{B018452F-67F4-FA46-8E61-9FC09C671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1904"/>
              </p:ext>
            </p:extLst>
          </p:nvPr>
        </p:nvGraphicFramePr>
        <p:xfrm>
          <a:off x="9525000" y="2362200"/>
          <a:ext cx="22098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75031022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4871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h(a)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Sampled?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39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46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9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11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71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96053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632470"/>
                  </a:ext>
                </a:extLst>
              </a:tr>
            </a:tbl>
          </a:graphicData>
        </a:graphic>
      </p:graphicFrame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2D966D2D-F5D3-8B47-98B8-154E6A233333}"/>
              </a:ext>
            </a:extLst>
          </p:cNvPr>
          <p:cNvCxnSpPr/>
          <p:nvPr/>
        </p:nvCxnSpPr>
        <p:spPr bwMode="auto">
          <a:xfrm>
            <a:off x="8915400" y="1828800"/>
            <a:ext cx="609600" cy="1143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8716D032-A2DB-6941-ACF8-996ADA042742}"/>
              </a:ext>
            </a:extLst>
          </p:cNvPr>
          <p:cNvCxnSpPr>
            <a:cxnSpLocks/>
          </p:cNvCxnSpPr>
          <p:nvPr/>
        </p:nvCxnSpPr>
        <p:spPr bwMode="auto">
          <a:xfrm>
            <a:off x="8915400" y="2209800"/>
            <a:ext cx="6096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101FB177-7156-124E-A25A-1A41875D6AE7}"/>
              </a:ext>
            </a:extLst>
          </p:cNvPr>
          <p:cNvCxnSpPr>
            <a:cxnSpLocks/>
          </p:cNvCxnSpPr>
          <p:nvPr/>
        </p:nvCxnSpPr>
        <p:spPr bwMode="auto">
          <a:xfrm>
            <a:off x="8915400" y="2590800"/>
            <a:ext cx="6096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80B2664A-FD82-4A47-981F-59D223DA0C59}"/>
              </a:ext>
            </a:extLst>
          </p:cNvPr>
          <p:cNvCxnSpPr>
            <a:cxnSpLocks/>
          </p:cNvCxnSpPr>
          <p:nvPr/>
        </p:nvCxnSpPr>
        <p:spPr bwMode="auto">
          <a:xfrm>
            <a:off x="8915400" y="2895600"/>
            <a:ext cx="6096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716FD98B-C6BE-D84D-8E9C-05DE3B42D20E}"/>
              </a:ext>
            </a:extLst>
          </p:cNvPr>
          <p:cNvCxnSpPr>
            <a:cxnSpLocks/>
          </p:cNvCxnSpPr>
          <p:nvPr/>
        </p:nvCxnSpPr>
        <p:spPr bwMode="auto">
          <a:xfrm>
            <a:off x="8915400" y="3276600"/>
            <a:ext cx="609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C94AA329-3E23-7447-AFC2-F24D0E83C1AF}"/>
              </a:ext>
            </a:extLst>
          </p:cNvPr>
          <p:cNvCxnSpPr>
            <a:cxnSpLocks/>
            <a:endCxn id="18" idx="1"/>
          </p:cNvCxnSpPr>
          <p:nvPr/>
        </p:nvCxnSpPr>
        <p:spPr bwMode="auto">
          <a:xfrm>
            <a:off x="8915400" y="3657600"/>
            <a:ext cx="609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25E4AD34-FC6D-E841-A26D-03AA4CFE973D}"/>
              </a:ext>
            </a:extLst>
          </p:cNvPr>
          <p:cNvCxnSpPr>
            <a:cxnSpLocks/>
          </p:cNvCxnSpPr>
          <p:nvPr/>
        </p:nvCxnSpPr>
        <p:spPr bwMode="auto">
          <a:xfrm>
            <a:off x="8915400" y="4038600"/>
            <a:ext cx="609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92D222F0-A51A-CD44-9767-E9EA761E01EF}"/>
              </a:ext>
            </a:extLst>
          </p:cNvPr>
          <p:cNvCxnSpPr>
            <a:cxnSpLocks/>
          </p:cNvCxnSpPr>
          <p:nvPr/>
        </p:nvCxnSpPr>
        <p:spPr bwMode="auto">
          <a:xfrm>
            <a:off x="8915400" y="4419600"/>
            <a:ext cx="609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220393CC-E60B-9D4C-8362-49DCC45F9ADA}"/>
              </a:ext>
            </a:extLst>
          </p:cNvPr>
          <p:cNvCxnSpPr>
            <a:cxnSpLocks/>
          </p:cNvCxnSpPr>
          <p:nvPr/>
        </p:nvCxnSpPr>
        <p:spPr bwMode="auto">
          <a:xfrm flipV="1">
            <a:off x="8915400" y="4419600"/>
            <a:ext cx="6096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9439EC75-61B6-6A44-9AFE-EEC235CFB451}"/>
              </a:ext>
            </a:extLst>
          </p:cNvPr>
          <p:cNvCxnSpPr>
            <a:cxnSpLocks/>
          </p:cNvCxnSpPr>
          <p:nvPr/>
        </p:nvCxnSpPr>
        <p:spPr bwMode="auto">
          <a:xfrm flipV="1">
            <a:off x="8915400" y="4724400"/>
            <a:ext cx="6096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BE3A1D6E-D6B1-9548-963D-B64827452663}"/>
              </a:ext>
            </a:extLst>
          </p:cNvPr>
          <p:cNvCxnSpPr>
            <a:cxnSpLocks/>
          </p:cNvCxnSpPr>
          <p:nvPr/>
        </p:nvCxnSpPr>
        <p:spPr bwMode="auto">
          <a:xfrm flipV="1">
            <a:off x="8915400" y="4724400"/>
            <a:ext cx="6096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6DDD7B15-69A8-A94E-83A8-396B1E1B0144}"/>
              </a:ext>
            </a:extLst>
          </p:cNvPr>
          <p:cNvCxnSpPr>
            <a:cxnSpLocks/>
          </p:cNvCxnSpPr>
          <p:nvPr/>
        </p:nvCxnSpPr>
        <p:spPr bwMode="auto">
          <a:xfrm flipV="1">
            <a:off x="8915400" y="4724400"/>
            <a:ext cx="609600" cy="1143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EC1ABC9E-364E-DE4E-9FEE-CA4CF0DC630A}"/>
              </a:ext>
            </a:extLst>
          </p:cNvPr>
          <p:cNvCxnSpPr>
            <a:cxnSpLocks/>
          </p:cNvCxnSpPr>
          <p:nvPr/>
        </p:nvCxnSpPr>
        <p:spPr bwMode="auto">
          <a:xfrm flipV="1">
            <a:off x="8915400" y="4724400"/>
            <a:ext cx="609600" cy="152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5140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0E627-263D-644C-B093-CDF47DDC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Distinct Sampling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DE244C-5116-0E4D-B0E5-A5B095AFCD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24000"/>
                <a:ext cx="10972800" cy="4876800"/>
              </a:xfrm>
            </p:spPr>
            <p:txBody>
              <a:bodyPr/>
              <a:lstStyle/>
              <a:p>
                <a:r>
                  <a:rPr kumimoji="1" lang="en-US" altLang="zh-CN" dirty="0"/>
                  <a:t>Selection + Projection:</a:t>
                </a:r>
              </a:p>
              <a:p>
                <a:pPr lvl="1"/>
                <a:r>
                  <a:rPr kumimoji="1" lang="en-US" altLang="zh-CN" dirty="0"/>
                  <a:t>Want to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Augment each sample with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1" lang="en-US" altLang="zh-CN" dirty="0"/>
                  <a:t> tuples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 lvl="2"/>
                <a:r>
                  <a:rPr kumimoji="1" lang="en-US" altLang="zh-CN" dirty="0"/>
                  <a:t>Uniformly taken from all its tuples</a:t>
                </a:r>
              </a:p>
              <a:p>
                <a:pPr lvl="1"/>
                <a:r>
                  <a:rPr kumimoji="1" lang="en-US" altLang="zh-CN" dirty="0"/>
                  <a:t>Use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kumimoji="1" lang="en-US" altLang="zh-CN" dirty="0"/>
                  <a:t> as estimator</a:t>
                </a:r>
              </a:p>
              <a:p>
                <a:pPr lvl="1"/>
                <a:r>
                  <a:rPr kumimoji="1" lang="en-US" altLang="zh-CN" dirty="0"/>
                  <a:t>Example: </a:t>
                </a:r>
              </a:p>
              <a:p>
                <a:pPr lvl="2"/>
                <a:r>
                  <a:rPr kumimoji="1" lang="en-US" altLang="zh-CN" dirty="0"/>
                  <a:t>Still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1,3,4,6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pPr lvl="2"/>
                <a:r>
                  <a:rPr kumimoji="1" lang="en-US" altLang="zh-CN" dirty="0"/>
                  <a:t>Set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kumimoji="1" lang="en-US" altLang="zh-CN" dirty="0"/>
                  <a:t>, so each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kumimoji="1" lang="en-US" altLang="zh-CN" dirty="0"/>
                  <a:t> is augmented by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kumimoji="1" lang="en-US" altLang="zh-CN" dirty="0"/>
                  <a:t> tuples</a:t>
                </a:r>
              </a:p>
              <a:p>
                <a:pPr lvl="2"/>
                <a:r>
                  <a:rPr kumimoji="1" lang="en-US" altLang="zh-CN" dirty="0"/>
                  <a:t>Now our filter is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&lt;10∗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kumimoji="1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2,3,4,5,6</m:t>
                        </m:r>
                      </m:e>
                    </m:d>
                  </m:oMath>
                </a14:m>
                <a:r>
                  <a:rPr kumimoji="1" lang="en-US" altLang="zh-CN" dirty="0"/>
                  <a:t>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DE244C-5116-0E4D-B0E5-A5B095AFCD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24000"/>
                <a:ext cx="10972800" cy="4876800"/>
              </a:xfrm>
              <a:blipFill>
                <a:blip r:embed="rId2"/>
                <a:stretch>
                  <a:fillRect l="-347" t="-10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72A64B-EC55-2B4B-BD03-83A3E53A64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691AAE-3C2A-4EFA-BA52-0DE96F085E69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1DFB4AE6-2013-654B-B6C1-AE3DE8EC3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335476"/>
              </p:ext>
            </p:extLst>
          </p:nvPr>
        </p:nvGraphicFramePr>
        <p:xfrm>
          <a:off x="8229600" y="1276933"/>
          <a:ext cx="2667000" cy="514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600">
                  <a:extLst>
                    <a:ext uri="{9D8B030D-6E8A-4147-A177-3AD203B41FA5}">
                      <a16:colId xmlns:a16="http://schemas.microsoft.com/office/drawing/2014/main" val="1168615143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3877640598"/>
                    </a:ext>
                  </a:extLst>
                </a:gridCol>
                <a:gridCol w="1291800">
                  <a:extLst>
                    <a:ext uri="{9D8B030D-6E8A-4147-A177-3AD203B41FA5}">
                      <a16:colId xmlns:a16="http://schemas.microsoft.com/office/drawing/2014/main" val="1230906276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sampled?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610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DFD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solidFill>
                      <a:srgbClr val="DF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zh-CN" altLang="en-US" dirty="0"/>
                    </a:p>
                  </a:txBody>
                  <a:tcPr>
                    <a:solidFill>
                      <a:srgbClr val="DF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11205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DFD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>
                    <a:solidFill>
                      <a:srgbClr val="DFD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zh-CN" altLang="en-US" dirty="0"/>
                    </a:p>
                  </a:txBody>
                  <a:tcPr>
                    <a:solidFill>
                      <a:srgbClr val="DF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91121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EF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>
                    <a:solidFill>
                      <a:srgbClr val="EF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EF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18665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EF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>
                    <a:solidFill>
                      <a:srgbClr val="EF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EF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08037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EF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solidFill>
                      <a:srgbClr val="EF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EF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7055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DFD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solidFill>
                      <a:srgbClr val="DFD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zh-CN" altLang="en-US" dirty="0"/>
                    </a:p>
                  </a:txBody>
                  <a:tcPr>
                    <a:solidFill>
                      <a:srgbClr val="DF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53530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EF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>
                    <a:solidFill>
                      <a:srgbClr val="EF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zh-CN" altLang="en-US" dirty="0"/>
                    </a:p>
                  </a:txBody>
                  <a:tcPr>
                    <a:solidFill>
                      <a:srgbClr val="EF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41003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DFD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>
                    <a:solidFill>
                      <a:srgbClr val="DFD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DF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17709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36706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EF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>
                    <a:solidFill>
                      <a:srgbClr val="EF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zh-CN" altLang="en-US" dirty="0"/>
                    </a:p>
                  </a:txBody>
                  <a:tcPr>
                    <a:solidFill>
                      <a:srgbClr val="EF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77469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EF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>
                    <a:solidFill>
                      <a:srgbClr val="EF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EF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95981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EF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>
                    <a:solidFill>
                      <a:srgbClr val="EF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zh-CN" altLang="en-US" dirty="0"/>
                    </a:p>
                  </a:txBody>
                  <a:tcPr>
                    <a:solidFill>
                      <a:srgbClr val="EF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45937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EF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>
                    <a:solidFill>
                      <a:srgbClr val="EF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rgbClr val="EF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6495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C905E90D-14B1-C14C-927B-7FF4CCBE84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6982810"/>
                  </p:ext>
                </p:extLst>
              </p:nvPr>
            </p:nvGraphicFramePr>
            <p:xfrm>
              <a:off x="10880095" y="1276933"/>
              <a:ext cx="718810" cy="514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8810">
                      <a:extLst>
                        <a:ext uri="{9D8B030D-6E8A-4147-A177-3AD203B41FA5}">
                          <a16:colId xmlns:a16="http://schemas.microsoft.com/office/drawing/2014/main" val="773702"/>
                        </a:ext>
                      </a:extLst>
                    </a:gridCol>
                  </a:tblGrid>
                  <a:tr h="36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8701543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>
                        <a:solidFill>
                          <a:srgbClr val="DFDE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9337038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solidFill>
                          <a:srgbClr val="DFDE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7640335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solidFill>
                          <a:srgbClr val="EFF0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283380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solidFill>
                          <a:srgbClr val="EFF0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7828719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✔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EFF0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6156867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✔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DFDE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1814321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✔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EFF0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124860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solidFill>
                          <a:srgbClr val="DFDE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5553429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✔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4132539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solidFill>
                          <a:srgbClr val="EFF0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0629937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✔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EFF0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4348273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solidFill>
                          <a:srgbClr val="EFF0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3046601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✔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EFF0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23160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C905E90D-14B1-C14C-927B-7FF4CCBE84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6982810"/>
                  </p:ext>
                </p:extLst>
              </p:nvPr>
            </p:nvGraphicFramePr>
            <p:xfrm>
              <a:off x="10880095" y="1276933"/>
              <a:ext cx="718810" cy="514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8810">
                      <a:extLst>
                        <a:ext uri="{9D8B030D-6E8A-4147-A177-3AD203B41FA5}">
                          <a16:colId xmlns:a16="http://schemas.microsoft.com/office/drawing/2014/main" val="773702"/>
                        </a:ext>
                      </a:extLst>
                    </a:gridCol>
                  </a:tblGrid>
                  <a:tr h="36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24" t="-3448" r="-3448" b="-13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8701543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>
                        <a:solidFill>
                          <a:srgbClr val="DFDE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9337038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solidFill>
                          <a:srgbClr val="DFDE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7640335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solidFill>
                          <a:srgbClr val="EFF0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1283380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solidFill>
                          <a:srgbClr val="EFF0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7828719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✔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EFF0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6156867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✔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DFDE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1814321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✔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EFF0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124860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solidFill>
                          <a:srgbClr val="DFDE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5553429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✔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4132539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solidFill>
                          <a:srgbClr val="EFF0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0629937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✔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EFF0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4348273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solidFill>
                          <a:srgbClr val="EFF0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3046601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✔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EFF0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23160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9350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0E627-263D-644C-B093-CDF47DDC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Distinct Sampling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DE244C-5116-0E4D-B0E5-A5B095AFCD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24000"/>
                <a:ext cx="10972800" cy="4876800"/>
              </a:xfrm>
            </p:spPr>
            <p:txBody>
              <a:bodyPr/>
              <a:lstStyle/>
              <a:p>
                <a:r>
                  <a:rPr kumimoji="1" lang="en-US" altLang="zh-CN" dirty="0"/>
                  <a:t>Selection + Projection:</a:t>
                </a:r>
              </a:p>
              <a:p>
                <a:pPr lvl="1"/>
                <a:r>
                  <a:rPr kumimoji="1" lang="en-US" altLang="zh-CN" dirty="0"/>
                  <a:t>Want to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Augment each sample with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1" lang="en-US" altLang="zh-CN" dirty="0"/>
                  <a:t> tuples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 lvl="2"/>
                <a:r>
                  <a:rPr kumimoji="1" lang="en-US" altLang="zh-CN" dirty="0"/>
                  <a:t>Uniformly taken from all its tuples</a:t>
                </a:r>
              </a:p>
              <a:p>
                <a:pPr lvl="1"/>
                <a:r>
                  <a:rPr kumimoji="1" lang="en-US" altLang="zh-CN" dirty="0"/>
                  <a:t>Use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kumimoji="1" lang="en-US" altLang="zh-CN" dirty="0"/>
                  <a:t> as estimator</a:t>
                </a:r>
              </a:p>
              <a:p>
                <a:pPr lvl="1"/>
                <a:r>
                  <a:rPr kumimoji="1" lang="en-US" altLang="zh-CN" dirty="0"/>
                  <a:t>Example: </a:t>
                </a:r>
              </a:p>
              <a:p>
                <a:pPr lvl="2"/>
                <a:r>
                  <a:rPr kumimoji="1" lang="en-US" altLang="zh-CN" dirty="0"/>
                  <a:t>Still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1,3,4,6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pPr lvl="2"/>
                <a:r>
                  <a:rPr kumimoji="1" lang="en-US" altLang="zh-CN" dirty="0"/>
                  <a:t>Set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kumimoji="1" lang="en-US" altLang="zh-CN" dirty="0"/>
                  <a:t>, so each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kumimoji="1" lang="en-US" altLang="zh-CN" dirty="0"/>
                  <a:t> is augmented by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kumimoji="1" lang="en-US" altLang="zh-CN" dirty="0"/>
                  <a:t> tuples</a:t>
                </a:r>
              </a:p>
              <a:p>
                <a:pPr lvl="2"/>
                <a:r>
                  <a:rPr kumimoji="1" lang="en-US" altLang="zh-CN" dirty="0"/>
                  <a:t>Now our filter is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&lt;10∗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kumimoji="1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2,3,4,5,6</m:t>
                        </m:r>
                      </m:e>
                    </m:d>
                  </m:oMath>
                </a14:m>
                <a:r>
                  <a:rPr kumimoji="1" lang="en-US" altLang="zh-CN" dirty="0"/>
                  <a:t>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kumimoji="1"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3,4</m:t>
                        </m:r>
                      </m:e>
                    </m:d>
                  </m:oMath>
                </a14:m>
                <a:r>
                  <a:rPr kumimoji="1" lang="en-US" altLang="zh-CN" dirty="0"/>
                  <a:t>, so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p>
                        </m:sSup>
                      </m:e>
                    </m:acc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f>
                              <m:fPr>
                                <m:type m:val="lin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</m:e>
                    </m:box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kumimoji="1" lang="en-US" altLang="zh-CN" dirty="0"/>
                  <a:t> </a:t>
                </a: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DE244C-5116-0E4D-B0E5-A5B095AFCD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24000"/>
                <a:ext cx="10972800" cy="4876800"/>
              </a:xfrm>
              <a:blipFill>
                <a:blip r:embed="rId2"/>
                <a:stretch>
                  <a:fillRect l="-347" t="-1039" b="-80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72A64B-EC55-2B4B-BD03-83A3E53A64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691AAE-3C2A-4EFA-BA52-0DE96F085E69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1DFB4AE6-2013-654B-B6C1-AE3DE8EC3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450061"/>
              </p:ext>
            </p:extLst>
          </p:nvPr>
        </p:nvGraphicFramePr>
        <p:xfrm>
          <a:off x="8229600" y="1276933"/>
          <a:ext cx="2667000" cy="257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600">
                  <a:extLst>
                    <a:ext uri="{9D8B030D-6E8A-4147-A177-3AD203B41FA5}">
                      <a16:colId xmlns:a16="http://schemas.microsoft.com/office/drawing/2014/main" val="1168615143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3877640598"/>
                    </a:ext>
                  </a:extLst>
                </a:gridCol>
                <a:gridCol w="1291800">
                  <a:extLst>
                    <a:ext uri="{9D8B030D-6E8A-4147-A177-3AD203B41FA5}">
                      <a16:colId xmlns:a16="http://schemas.microsoft.com/office/drawing/2014/main" val="1230906276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sampled?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1610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DFD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solidFill>
                      <a:srgbClr val="DFDE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zh-CN" altLang="en-US" dirty="0"/>
                    </a:p>
                  </a:txBody>
                  <a:tcPr>
                    <a:solidFill>
                      <a:srgbClr val="DF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11205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DFD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>
                    <a:solidFill>
                      <a:srgbClr val="DFD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zh-CN" altLang="en-US" dirty="0"/>
                    </a:p>
                  </a:txBody>
                  <a:tcPr>
                    <a:solidFill>
                      <a:srgbClr val="DF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91121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EF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solidFill>
                      <a:srgbClr val="EF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zh-CN" altLang="en-US" dirty="0"/>
                    </a:p>
                  </a:txBody>
                  <a:tcPr>
                    <a:solidFill>
                      <a:srgbClr val="EF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53530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rgbClr val="DFD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>
                    <a:solidFill>
                      <a:srgbClr val="DFD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zh-CN" altLang="en-US" dirty="0"/>
                    </a:p>
                  </a:txBody>
                  <a:tcPr>
                    <a:solidFill>
                      <a:srgbClr val="DF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41003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EF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endParaRPr lang="zh-CN" altLang="en-US" dirty="0"/>
                    </a:p>
                  </a:txBody>
                  <a:tcPr>
                    <a:solidFill>
                      <a:srgbClr val="EF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zh-CN" altLang="en-US" dirty="0"/>
                    </a:p>
                  </a:txBody>
                  <a:tcPr>
                    <a:solidFill>
                      <a:srgbClr val="EF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77469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rgbClr val="EF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>
                    <a:solidFill>
                      <a:srgbClr val="EF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zh-CN" altLang="en-US" dirty="0"/>
                    </a:p>
                  </a:txBody>
                  <a:tcPr>
                    <a:solidFill>
                      <a:srgbClr val="EF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45937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C905E90D-14B1-C14C-927B-7FF4CCBE84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9092180"/>
                  </p:ext>
                </p:extLst>
              </p:nvPr>
            </p:nvGraphicFramePr>
            <p:xfrm>
              <a:off x="10880095" y="1276933"/>
              <a:ext cx="718810" cy="257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8810">
                      <a:extLst>
                        <a:ext uri="{9D8B030D-6E8A-4147-A177-3AD203B41FA5}">
                          <a16:colId xmlns:a16="http://schemas.microsoft.com/office/drawing/2014/main" val="773702"/>
                        </a:ext>
                      </a:extLst>
                    </a:gridCol>
                  </a:tblGrid>
                  <a:tr h="36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8701543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>
                        <a:solidFill>
                          <a:srgbClr val="DFDE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9337038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solidFill>
                          <a:srgbClr val="DFDE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7640335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✔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EFF0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1814321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✔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DFDE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124860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solidFill>
                          <a:srgbClr val="EFF0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0629937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solidFill>
                          <a:srgbClr val="EFF0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30466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C905E90D-14B1-C14C-927B-7FF4CCBE84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9092180"/>
                  </p:ext>
                </p:extLst>
              </p:nvPr>
            </p:nvGraphicFramePr>
            <p:xfrm>
              <a:off x="10880095" y="1276933"/>
              <a:ext cx="718810" cy="257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8810">
                      <a:extLst>
                        <a:ext uri="{9D8B030D-6E8A-4147-A177-3AD203B41FA5}">
                          <a16:colId xmlns:a16="http://schemas.microsoft.com/office/drawing/2014/main" val="773702"/>
                        </a:ext>
                      </a:extLst>
                    </a:gridCol>
                  </a:tblGrid>
                  <a:tr h="36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724" t="-3448" r="-3448" b="-6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8701543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>
                        <a:solidFill>
                          <a:srgbClr val="DFDE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9337038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solidFill>
                          <a:srgbClr val="DFDE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7640335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✔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EFF0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1814321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✔</a:t>
                          </a:r>
                          <a:endParaRPr lang="zh-CN" altLang="en-US" dirty="0"/>
                        </a:p>
                      </a:txBody>
                      <a:tcPr>
                        <a:solidFill>
                          <a:srgbClr val="DFDE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124860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solidFill>
                          <a:srgbClr val="EFF0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0629937"/>
                      </a:ext>
                    </a:extLst>
                  </a:tr>
                  <a:tr h="3672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solidFill>
                          <a:srgbClr val="EFF0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30466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74596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AA178-B34C-4547-BB9F-8804A94D4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Uniform Distinct Sampling: Problems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0C2AAB-0135-704C-ABCB-E38DCB03B5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If we could augment each value with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ALL</a:t>
                </a:r>
                <a:r>
                  <a:rPr kumimoji="1" lang="en-US" altLang="zh-CN" dirty="0"/>
                  <a:t> its tuples, the estimator would degenerate to the projection-only case.</a:t>
                </a:r>
              </a:p>
              <a:p>
                <a:pPr lvl="1"/>
                <a:r>
                  <a:rPr kumimoji="1" lang="en-US" altLang="zh-CN" dirty="0"/>
                  <a:t>Unbiased with variance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kumimoji="1" lang="en-US" altLang="zh-CN" dirty="0"/>
                  <a:t>.</a:t>
                </a:r>
              </a:p>
              <a:p>
                <a:r>
                  <a:rPr kumimoji="1" lang="en-US" altLang="zh-CN" dirty="0"/>
                  <a:t>However, we only stored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1" lang="en-US" altLang="zh-CN" dirty="0"/>
                  <a:t> tuples</a:t>
                </a:r>
              </a:p>
              <a:p>
                <a:pPr lvl="1"/>
                <a:r>
                  <a:rPr kumimoji="1" lang="en-US" altLang="zh-CN" dirty="0"/>
                  <a:t>It is possible that we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failed</a:t>
                </a:r>
                <a:r>
                  <a:rPr kumimoji="1" lang="en-US" altLang="zh-CN" dirty="0"/>
                  <a:t> to sample a passing tuple when there exists</a:t>
                </a:r>
              </a:p>
              <a:p>
                <a:pPr lvl="1"/>
                <a:r>
                  <a:rPr kumimoji="1" lang="en-US" altLang="zh-CN" dirty="0"/>
                  <a:t>This creates a (downward) bias</a:t>
                </a:r>
              </a:p>
              <a:p>
                <a:r>
                  <a:rPr kumimoji="1" lang="en-US" altLang="zh-CN" dirty="0"/>
                  <a:t>The expected sample size is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𝐷𝑝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1" lang="en-US" altLang="zh-CN" dirty="0"/>
                  <a:t>, so a problem is how to balance</a:t>
                </a:r>
              </a:p>
              <a:p>
                <a:pPr lvl="1"/>
                <a:r>
                  <a:rPr kumimoji="1" lang="en-US" altLang="zh-CN" dirty="0"/>
                  <a:t>The original paper used a heuristic</a:t>
                </a:r>
              </a:p>
              <a:p>
                <a:pPr lvl="1"/>
                <a:r>
                  <a:rPr kumimoji="1" lang="en-US" altLang="zh-CN" dirty="0"/>
                  <a:t>We show next that there are hard inputs where no setting is good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0C2AAB-0135-704C-ABCB-E38DCB03B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7" t="-1166" r="-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B12489-DF43-F148-A4BD-13B4D49C54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691AAE-3C2A-4EFA-BA52-0DE96F085E6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0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86C89-CDB0-C24E-B6E9-26E5C38C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Uniform vs. Weighted Distinct Sampling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11662A-31CC-0842-B5A7-45F645588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24000"/>
                <a:ext cx="11201400" cy="5257800"/>
              </a:xfrm>
            </p:spPr>
            <p:txBody>
              <a:bodyPr/>
              <a:lstStyle/>
              <a:p>
                <a:r>
                  <a:rPr kumimoji="1" lang="en-US" altLang="zh-CN" dirty="0"/>
                  <a:t>Hard Input</a:t>
                </a:r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rad>
                  </m:oMath>
                </a14:m>
                <a:r>
                  <a:rPr kumimoji="1" lang="en-US" altLang="zh-CN" dirty="0"/>
                  <a:t> </a:t>
                </a:r>
                <a:r>
                  <a:rPr kumimoji="1" lang="en-US" altLang="zh-CN" dirty="0">
                    <a:solidFill>
                      <a:srgbClr val="7030A0"/>
                    </a:solidFill>
                  </a:rPr>
                  <a:t>heavy </a:t>
                </a:r>
                <a:r>
                  <a:rPr kumimoji="1" lang="en-US" altLang="zh-CN" dirty="0"/>
                  <a:t>hitters, each having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3</m:t>
                    </m:r>
                    <m:rad>
                      <m:radPr>
                        <m:degHide m:val="on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rad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tuples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rad>
                  </m:oMath>
                </a14:m>
                <a:r>
                  <a:rPr kumimoji="1" lang="en-US" altLang="zh-CN" dirty="0"/>
                  <a:t> </a:t>
                </a:r>
                <a:r>
                  <a:rPr kumimoji="1" lang="en-US" altLang="zh-CN" dirty="0">
                    <a:solidFill>
                      <a:srgbClr val="9999FF"/>
                    </a:solidFill>
                  </a:rPr>
                  <a:t>light </a:t>
                </a:r>
                <a:r>
                  <a:rPr kumimoji="1" lang="en-US" altLang="zh-CN" dirty="0"/>
                  <a:t>hitters, each having 1 tuple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1" lang="en-US" altLang="zh-CN" dirty="0"/>
                  <a:t> distinct values,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≈4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1" lang="en-US" altLang="zh-CN" dirty="0"/>
                  <a:t> tuples, use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1" lang="en-US" altLang="zh-CN" dirty="0"/>
                  <a:t> sample budget</a:t>
                </a:r>
              </a:p>
              <a:p>
                <a:r>
                  <a:rPr kumimoji="1" lang="en-US" altLang="zh-CN" dirty="0"/>
                  <a:t>Uniform Distinct Sampling: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MSE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If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&gt;2</m:t>
                    </m:r>
                    <m:rad>
                      <m:radPr>
                        <m:deg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rad>
                  </m:oMath>
                </a14:m>
                <a:r>
                  <a:rPr kumimoji="1" lang="en-US" altLang="zh-CN" dirty="0"/>
                  <a:t>, variance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If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≤2</m:t>
                    </m:r>
                    <m:rad>
                      <m:radPr>
                        <m:deg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rad>
                  </m:oMath>
                </a14:m>
                <a:r>
                  <a:rPr kumimoji="1" lang="en-US" altLang="zh-CN" dirty="0"/>
                  <a:t>, bias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rad>
                      </m:e>
                    </m:d>
                  </m:oMath>
                </a14:m>
                <a:endParaRPr kumimoji="1" lang="en-US" altLang="zh-CN" b="0" dirty="0"/>
              </a:p>
              <a:p>
                <a:r>
                  <a:rPr kumimoji="1" lang="en-US" altLang="zh-CN" dirty="0"/>
                  <a:t>Weighted Distinct Sampling: A simple configuration can achieve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rad>
                      </m:e>
                    </m:d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Keep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ALL</a:t>
                </a:r>
                <a:r>
                  <a:rPr kumimoji="1" lang="en-US" altLang="zh-CN" dirty="0"/>
                  <a:t> </a:t>
                </a:r>
                <a:r>
                  <a:rPr kumimoji="1" lang="en-US" altLang="zh-CN" dirty="0">
                    <a:solidFill>
                      <a:srgbClr val="9999FF"/>
                    </a:solidFill>
                  </a:rPr>
                  <a:t>light</a:t>
                </a:r>
                <a:r>
                  <a:rPr kumimoji="1" lang="en-US" altLang="zh-CN" dirty="0"/>
                  <a:t> values (Sampling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zh-CN" dirty="0"/>
                  <a:t>)</a:t>
                </a:r>
              </a:p>
              <a:p>
                <a:pPr lvl="1"/>
                <a:r>
                  <a:rPr kumimoji="1" lang="en-US" altLang="zh-CN" dirty="0"/>
                  <a:t>Sample </a:t>
                </a:r>
                <a:r>
                  <a:rPr kumimoji="1" lang="en-US" altLang="zh-CN" dirty="0">
                    <a:solidFill>
                      <a:srgbClr val="7030A0"/>
                    </a:solidFill>
                  </a:rPr>
                  <a:t>heavy</a:t>
                </a:r>
                <a:r>
                  <a:rPr kumimoji="1" lang="en-US" altLang="zh-CN" dirty="0"/>
                  <a:t> values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kumimoji="1" lang="en-US" altLang="zh-CN" dirty="0"/>
                  <a:t>, and store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ALL</a:t>
                </a:r>
                <a:r>
                  <a:rPr kumimoji="1" lang="en-US" altLang="zh-CN" dirty="0"/>
                  <a:t> their tuples if sampled.</a:t>
                </a:r>
              </a:p>
              <a:p>
                <a:pPr lvl="1"/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pPr lvl="2"/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11662A-31CC-0842-B5A7-45F645588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24000"/>
                <a:ext cx="11201400" cy="5257800"/>
              </a:xfrm>
              <a:blipFill>
                <a:blip r:embed="rId2"/>
                <a:stretch>
                  <a:fillRect l="-340" t="-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276FFB-7C63-E04D-B3AF-C88325DA3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691AAE-3C2A-4EFA-BA52-0DE96F085E69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3130F14-0C51-4F4F-852F-3D85721B1FBD}"/>
              </a:ext>
            </a:extLst>
          </p:cNvPr>
          <p:cNvGrpSpPr/>
          <p:nvPr/>
        </p:nvGrpSpPr>
        <p:grpSpPr>
          <a:xfrm>
            <a:off x="8153400" y="1425983"/>
            <a:ext cx="3733800" cy="2726917"/>
            <a:chOff x="7772400" y="2286000"/>
            <a:chExt cx="3733800" cy="2726917"/>
          </a:xfrm>
        </p:grpSpPr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0991F986-3FF8-4045-8251-5B5C09B2BC5B}"/>
                </a:ext>
              </a:extLst>
            </p:cNvPr>
            <p:cNvCxnSpPr/>
            <p:nvPr/>
          </p:nvCxnSpPr>
          <p:spPr bwMode="auto">
            <a:xfrm>
              <a:off x="8382000" y="4495800"/>
              <a:ext cx="31242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79C7636A-3E73-084C-BC5F-A4E0DB8DC10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382000" y="2286000"/>
              <a:ext cx="0" cy="22098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BD03B6A-CB14-3146-A75F-CD0ECBD07A7F}"/>
                </a:ext>
              </a:extLst>
            </p:cNvPr>
            <p:cNvSpPr/>
            <p:nvPr/>
          </p:nvSpPr>
          <p:spPr bwMode="auto">
            <a:xfrm>
              <a:off x="8686800" y="2514600"/>
              <a:ext cx="228600" cy="1981200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027F650-4936-B446-982A-3403977E8937}"/>
                </a:ext>
              </a:extLst>
            </p:cNvPr>
            <p:cNvSpPr/>
            <p:nvPr/>
          </p:nvSpPr>
          <p:spPr bwMode="auto">
            <a:xfrm>
              <a:off x="8915400" y="2514600"/>
              <a:ext cx="228600" cy="1981200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B489846-B824-6740-9C2A-85AF56619DFA}"/>
                </a:ext>
              </a:extLst>
            </p:cNvPr>
            <p:cNvSpPr/>
            <p:nvPr/>
          </p:nvSpPr>
          <p:spPr bwMode="auto">
            <a:xfrm>
              <a:off x="9144000" y="2514600"/>
              <a:ext cx="228600" cy="1981200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89B03D0-9E25-AD44-BE5E-C78832B14C10}"/>
                </a:ext>
              </a:extLst>
            </p:cNvPr>
            <p:cNvSpPr/>
            <p:nvPr/>
          </p:nvSpPr>
          <p:spPr bwMode="auto">
            <a:xfrm>
              <a:off x="9372600" y="4267200"/>
              <a:ext cx="228600" cy="228600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1043256-3EB6-3C41-B75F-615FC70885BB}"/>
                </a:ext>
              </a:extLst>
            </p:cNvPr>
            <p:cNvSpPr/>
            <p:nvPr/>
          </p:nvSpPr>
          <p:spPr bwMode="auto">
            <a:xfrm>
              <a:off x="9601200" y="4267200"/>
              <a:ext cx="228600" cy="228600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CFFE385-2048-1349-8D3D-D9579F0118C3}"/>
                </a:ext>
              </a:extLst>
            </p:cNvPr>
            <p:cNvSpPr/>
            <p:nvPr/>
          </p:nvSpPr>
          <p:spPr bwMode="auto">
            <a:xfrm>
              <a:off x="9829800" y="4267200"/>
              <a:ext cx="228600" cy="228600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D5B6CFD-8A98-C941-A93E-484374EC8BEB}"/>
                </a:ext>
              </a:extLst>
            </p:cNvPr>
            <p:cNvSpPr/>
            <p:nvPr/>
          </p:nvSpPr>
          <p:spPr bwMode="auto">
            <a:xfrm>
              <a:off x="10058400" y="4267200"/>
              <a:ext cx="228600" cy="228600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8D8BB61-4EEC-194E-BA44-2D5A793C2CAC}"/>
                </a:ext>
              </a:extLst>
            </p:cNvPr>
            <p:cNvSpPr/>
            <p:nvPr/>
          </p:nvSpPr>
          <p:spPr bwMode="auto">
            <a:xfrm>
              <a:off x="10287000" y="4267200"/>
              <a:ext cx="228600" cy="228600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BE99932-CD72-C841-8BFA-3FC842319A4F}"/>
                </a:ext>
              </a:extLst>
            </p:cNvPr>
            <p:cNvSpPr/>
            <p:nvPr/>
          </p:nvSpPr>
          <p:spPr bwMode="auto">
            <a:xfrm>
              <a:off x="10515600" y="4267200"/>
              <a:ext cx="228600" cy="228600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01126D0-2E9B-8745-9D8F-654946B5977F}"/>
                </a:ext>
              </a:extLst>
            </p:cNvPr>
            <p:cNvSpPr/>
            <p:nvPr/>
          </p:nvSpPr>
          <p:spPr bwMode="auto">
            <a:xfrm>
              <a:off x="10744200" y="4267200"/>
              <a:ext cx="228600" cy="228600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4025998-BE46-B942-A1EE-3EC5B62259DE}"/>
                </a:ext>
              </a:extLst>
            </p:cNvPr>
            <p:cNvSpPr/>
            <p:nvPr/>
          </p:nvSpPr>
          <p:spPr bwMode="auto">
            <a:xfrm>
              <a:off x="10972800" y="4267200"/>
              <a:ext cx="228600" cy="228600"/>
            </a:xfrm>
            <a:prstGeom prst="rect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右大括号 23">
              <a:extLst>
                <a:ext uri="{FF2B5EF4-FFF2-40B4-BE49-F238E27FC236}">
                  <a16:creationId xmlns:a16="http://schemas.microsoft.com/office/drawing/2014/main" id="{AB6873C7-DB81-2049-AF49-370A5FC8A54B}"/>
                </a:ext>
              </a:extLst>
            </p:cNvPr>
            <p:cNvSpPr/>
            <p:nvPr/>
          </p:nvSpPr>
          <p:spPr bwMode="auto">
            <a:xfrm rot="5400000">
              <a:off x="8953502" y="4229097"/>
              <a:ext cx="152392" cy="685799"/>
            </a:xfrm>
            <a:prstGeom prst="rightBrace">
              <a:avLst>
                <a:gd name="adj1" fmla="val 93079"/>
                <a:gd name="adj2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右大括号 24">
              <a:extLst>
                <a:ext uri="{FF2B5EF4-FFF2-40B4-BE49-F238E27FC236}">
                  <a16:creationId xmlns:a16="http://schemas.microsoft.com/office/drawing/2014/main" id="{34E86FCC-2606-0045-A8C7-FA98AC75E3FA}"/>
                </a:ext>
              </a:extLst>
            </p:cNvPr>
            <p:cNvSpPr/>
            <p:nvPr/>
          </p:nvSpPr>
          <p:spPr bwMode="auto">
            <a:xfrm rot="5400000">
              <a:off x="10210803" y="3657597"/>
              <a:ext cx="152392" cy="1828801"/>
            </a:xfrm>
            <a:prstGeom prst="rightBrace">
              <a:avLst>
                <a:gd name="adj1" fmla="val 93079"/>
                <a:gd name="adj2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6555480C-66E9-D343-BF4A-BC56157559B8}"/>
                    </a:ext>
                  </a:extLst>
                </p:cNvPr>
                <p:cNvSpPr txBox="1"/>
                <p:nvPr/>
              </p:nvSpPr>
              <p:spPr>
                <a:xfrm>
                  <a:off x="8762998" y="4612807"/>
                  <a:ext cx="4572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rad>
                      </m:oMath>
                    </m:oMathPara>
                  </a14:m>
                  <a:endParaRPr kumimoji="1" lang="zh-CN" altLang="en-US" b="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6555480C-66E9-D343-BF4A-BC56157559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998" y="4612807"/>
                  <a:ext cx="457200" cy="400110"/>
                </a:xfrm>
                <a:prstGeom prst="rect">
                  <a:avLst/>
                </a:prstGeom>
                <a:blipFill>
                  <a:blip r:embed="rId3"/>
                  <a:stretch>
                    <a:fillRect r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688DF1A-4DC7-6342-B4F1-DDAF97FDFBFF}"/>
                    </a:ext>
                  </a:extLst>
                </p:cNvPr>
                <p:cNvSpPr txBox="1"/>
                <p:nvPr/>
              </p:nvSpPr>
              <p:spPr>
                <a:xfrm>
                  <a:off x="9837545" y="4612807"/>
                  <a:ext cx="990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rad>
                      </m:oMath>
                    </m:oMathPara>
                  </a14:m>
                  <a:endParaRPr kumimoji="1" lang="zh-CN" altLang="en-US" b="0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688DF1A-4DC7-6342-B4F1-DDAF97FDFB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7545" y="4612807"/>
                  <a:ext cx="990600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55C44EC7-1371-644E-BE81-1D6CBBA11665}"/>
                </a:ext>
              </a:extLst>
            </p:cNvPr>
            <p:cNvCxnSpPr>
              <a:cxnSpLocks/>
              <a:stCxn id="16" idx="0"/>
            </p:cNvCxnSpPr>
            <p:nvPr/>
          </p:nvCxnSpPr>
          <p:spPr bwMode="auto">
            <a:xfrm flipH="1">
              <a:off x="8382000" y="4267200"/>
              <a:ext cx="11049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50583276-9D78-AE42-825C-D6FB573BB1B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382000" y="2514600"/>
              <a:ext cx="30479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0D216F8C-AD15-E84D-9473-470644FB6A57}"/>
                    </a:ext>
                  </a:extLst>
                </p:cNvPr>
                <p:cNvSpPr txBox="1"/>
                <p:nvPr/>
              </p:nvSpPr>
              <p:spPr>
                <a:xfrm>
                  <a:off x="7943850" y="4063785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zh-CN" altLang="en-US" b="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0D216F8C-AD15-E84D-9473-470644FB6A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3850" y="4063785"/>
                  <a:ext cx="4572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D2BD9BE0-E29D-EC45-A0D1-AAEA16873BA0}"/>
                    </a:ext>
                  </a:extLst>
                </p:cNvPr>
                <p:cNvSpPr txBox="1"/>
                <p:nvPr/>
              </p:nvSpPr>
              <p:spPr>
                <a:xfrm>
                  <a:off x="7772400" y="2329660"/>
                  <a:ext cx="4572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rad>
                      </m:oMath>
                    </m:oMathPara>
                  </a14:m>
                  <a:endParaRPr kumimoji="1" lang="zh-CN" altLang="en-US" b="0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D2BD9BE0-E29D-EC45-A0D1-AAEA16873B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2400" y="2329660"/>
                  <a:ext cx="457200" cy="400110"/>
                </a:xfrm>
                <a:prstGeom prst="rect">
                  <a:avLst/>
                </a:prstGeom>
                <a:blipFill>
                  <a:blip r:embed="rId6"/>
                  <a:stretch>
                    <a:fillRect r="-297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12465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article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1200"/>
  <p:tag name="DEFAULTWIDTH" val="348"/>
  <p:tag name="DEFAULTHEIGHT" val="200"/>
  <p:tag name="DEFAULTMAGNIFICATION" val="2"/>
  <p:tag name="FIRSTGRAHAM@KUEDRPNTSVWZY5H8" val="4601"/>
  <p:tag name="FIRSTGRAHAM@8NUCJLMQVQWYY57I" val="3974"/>
</p:tagLst>
</file>

<file path=ppt/theme/theme1.xml><?xml version="1.0" encoding="utf-8"?>
<a:theme xmlns:a="http://schemas.openxmlformats.org/drawingml/2006/main" name="Pixel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BE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Futura Md B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4210</TotalTime>
  <Words>2097</Words>
  <Application>Microsoft Macintosh PowerPoint</Application>
  <PresentationFormat>宽屏</PresentationFormat>
  <Paragraphs>347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Courier</vt:lpstr>
      <vt:lpstr>Futura Md BT</vt:lpstr>
      <vt:lpstr>Wingdings</vt:lpstr>
      <vt:lpstr>Pixel</vt:lpstr>
      <vt:lpstr>Weighted Distinct Sampling: Cardinality Estimation for SPJ Queries</vt:lpstr>
      <vt:lpstr>Select-Project-Join Queries</vt:lpstr>
      <vt:lpstr>Select-Project-Join Queries</vt:lpstr>
      <vt:lpstr>Cardinality Estimation for S / P / J Queries</vt:lpstr>
      <vt:lpstr>Review: Distinct Sampling</vt:lpstr>
      <vt:lpstr>Review: Distinct Sampling</vt:lpstr>
      <vt:lpstr>Review: Distinct Sampling</vt:lpstr>
      <vt:lpstr>Uniform Distinct Sampling: Problems</vt:lpstr>
      <vt:lpstr>Uniform vs. Weighted Distinct Sampling</vt:lpstr>
      <vt:lpstr>Why Use Weighted Distinct Sampling?</vt:lpstr>
      <vt:lpstr>Weighted Distinct Sampling: Algorithm</vt:lpstr>
      <vt:lpstr>Near Optimal Solution</vt:lpstr>
      <vt:lpstr>Weighted Distinct Sampling: Example</vt:lpstr>
      <vt:lpstr>Weighted Distinct Sampling for SPJ queries</vt:lpstr>
      <vt:lpstr>Experiment Results (SP, Synthetic)</vt:lpstr>
      <vt:lpstr>Experiment Results (SPJ, Benchmark &amp; Real)</vt:lpstr>
      <vt:lpstr>Conclusions and Future Directions</vt:lpstr>
      <vt:lpstr>Thank you!</vt:lpstr>
      <vt:lpstr>Back-up slides</vt:lpstr>
      <vt:lpstr>Uniform Distinct Sampling: Hard Case</vt:lpstr>
      <vt:lpstr>Uniform Distinct Sampling: Hard Case</vt:lpstr>
      <vt:lpstr>Uniform vs. Weighted Distinct Sampling</vt:lpstr>
      <vt:lpstr>WDS for SPJ: Estimation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Worst-case optimal join algorithms</dc:title>
  <dc:creator>Ke YI</dc:creator>
  <cp:lastModifiedBy>Microsoft Office User</cp:lastModifiedBy>
  <cp:revision>77</cp:revision>
  <dcterms:created xsi:type="dcterms:W3CDTF">2020-12-14T10:02:24Z</dcterms:created>
  <dcterms:modified xsi:type="dcterms:W3CDTF">2021-05-22T09:06:31Z</dcterms:modified>
</cp:coreProperties>
</file>